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8"/>
  </p:notesMasterIdLst>
  <p:sldIdLst>
    <p:sldId id="327" r:id="rId5"/>
    <p:sldId id="445" r:id="rId6"/>
    <p:sldId id="455" r:id="rId7"/>
    <p:sldId id="259" r:id="rId8"/>
    <p:sldId id="422" r:id="rId9"/>
    <p:sldId id="295" r:id="rId10"/>
    <p:sldId id="417" r:id="rId11"/>
    <p:sldId id="423" r:id="rId12"/>
    <p:sldId id="424" r:id="rId13"/>
    <p:sldId id="302" r:id="rId14"/>
    <p:sldId id="303" r:id="rId15"/>
    <p:sldId id="435" r:id="rId16"/>
    <p:sldId id="304" r:id="rId17"/>
    <p:sldId id="306" r:id="rId18"/>
    <p:sldId id="307" r:id="rId19"/>
    <p:sldId id="369" r:id="rId20"/>
    <p:sldId id="442" r:id="rId21"/>
    <p:sldId id="506" r:id="rId22"/>
    <p:sldId id="427" r:id="rId23"/>
    <p:sldId id="444" r:id="rId24"/>
    <p:sldId id="443" r:id="rId25"/>
    <p:sldId id="491" r:id="rId26"/>
    <p:sldId id="287" r:id="rId27"/>
    <p:sldId id="385" r:id="rId28"/>
    <p:sldId id="309" r:id="rId29"/>
    <p:sldId id="386" r:id="rId30"/>
    <p:sldId id="390" r:id="rId31"/>
    <p:sldId id="392" r:id="rId32"/>
    <p:sldId id="391" r:id="rId33"/>
    <p:sldId id="389" r:id="rId34"/>
    <p:sldId id="393" r:id="rId35"/>
    <p:sldId id="394" r:id="rId36"/>
    <p:sldId id="395" r:id="rId37"/>
    <p:sldId id="388" r:id="rId38"/>
    <p:sldId id="396" r:id="rId39"/>
    <p:sldId id="397" r:id="rId40"/>
    <p:sldId id="359" r:id="rId41"/>
    <p:sldId id="328" r:id="rId42"/>
    <p:sldId id="331" r:id="rId43"/>
    <p:sldId id="349" r:id="rId44"/>
    <p:sldId id="332" r:id="rId45"/>
    <p:sldId id="399" r:id="rId46"/>
    <p:sldId id="333" r:id="rId47"/>
    <p:sldId id="436" r:id="rId48"/>
    <p:sldId id="335" r:id="rId49"/>
    <p:sldId id="400" r:id="rId50"/>
    <p:sldId id="401" r:id="rId51"/>
    <p:sldId id="350" r:id="rId52"/>
    <p:sldId id="402" r:id="rId53"/>
    <p:sldId id="403" r:id="rId54"/>
    <p:sldId id="404" r:id="rId55"/>
    <p:sldId id="405" r:id="rId56"/>
    <p:sldId id="448" r:id="rId57"/>
    <p:sldId id="476" r:id="rId58"/>
    <p:sldId id="477" r:id="rId59"/>
    <p:sldId id="413" r:id="rId60"/>
    <p:sldId id="415" r:id="rId61"/>
    <p:sldId id="428" r:id="rId62"/>
    <p:sldId id="408" r:id="rId63"/>
    <p:sldId id="426" r:id="rId64"/>
    <p:sldId id="361" r:id="rId65"/>
    <p:sldId id="362" r:id="rId66"/>
    <p:sldId id="363" r:id="rId67"/>
    <p:sldId id="364" r:id="rId68"/>
    <p:sldId id="365" r:id="rId69"/>
    <p:sldId id="366" r:id="rId70"/>
    <p:sldId id="367" r:id="rId71"/>
    <p:sldId id="288" r:id="rId72"/>
    <p:sldId id="370" r:id="rId73"/>
    <p:sldId id="371" r:id="rId74"/>
    <p:sldId id="372" r:id="rId75"/>
    <p:sldId id="373" r:id="rId76"/>
    <p:sldId id="374" r:id="rId77"/>
    <p:sldId id="377" r:id="rId78"/>
    <p:sldId id="438" r:id="rId79"/>
    <p:sldId id="376" r:id="rId80"/>
    <p:sldId id="379" r:id="rId81"/>
    <p:sldId id="447" r:id="rId82"/>
    <p:sldId id="515" r:id="rId83"/>
    <p:sldId id="522" r:id="rId84"/>
    <p:sldId id="521" r:id="rId85"/>
    <p:sldId id="517" r:id="rId86"/>
    <p:sldId id="516" r:id="rId87"/>
    <p:sldId id="520" r:id="rId88"/>
    <p:sldId id="518" r:id="rId89"/>
    <p:sldId id="519" r:id="rId90"/>
    <p:sldId id="514" r:id="rId91"/>
    <p:sldId id="450" r:id="rId92"/>
    <p:sldId id="449" r:id="rId93"/>
    <p:sldId id="451" r:id="rId94"/>
    <p:sldId id="453" r:id="rId95"/>
    <p:sldId id="478" r:id="rId96"/>
    <p:sldId id="479" r:id="rId97"/>
    <p:sldId id="454" r:id="rId98"/>
    <p:sldId id="458" r:id="rId99"/>
    <p:sldId id="493" r:id="rId100"/>
    <p:sldId id="459" r:id="rId101"/>
    <p:sldId id="512" r:id="rId102"/>
    <p:sldId id="456" r:id="rId103"/>
    <p:sldId id="461" r:id="rId104"/>
    <p:sldId id="463" r:id="rId105"/>
    <p:sldId id="487" r:id="rId106"/>
    <p:sldId id="480" r:id="rId107"/>
    <p:sldId id="481" r:id="rId108"/>
    <p:sldId id="482" r:id="rId109"/>
    <p:sldId id="465" r:id="rId110"/>
    <p:sldId id="513" r:id="rId111"/>
    <p:sldId id="360" r:id="rId112"/>
    <p:sldId id="468" r:id="rId113"/>
    <p:sldId id="483" r:id="rId114"/>
    <p:sldId id="484" r:id="rId115"/>
    <p:sldId id="485" r:id="rId116"/>
    <p:sldId id="486" r:id="rId117"/>
    <p:sldId id="381" r:id="rId118"/>
    <p:sldId id="382" r:id="rId119"/>
    <p:sldId id="358" r:id="rId120"/>
    <p:sldId id="419" r:id="rId121"/>
    <p:sldId id="420" r:id="rId122"/>
    <p:sldId id="421" r:id="rId123"/>
    <p:sldId id="294" r:id="rId124"/>
    <p:sldId id="289" r:id="rId125"/>
    <p:sldId id="337" r:id="rId126"/>
    <p:sldId id="310" r:id="rId127"/>
    <p:sldId id="311" r:id="rId128"/>
    <p:sldId id="300" r:id="rId129"/>
    <p:sldId id="315" r:id="rId130"/>
    <p:sldId id="316" r:id="rId131"/>
    <p:sldId id="290" r:id="rId132"/>
    <p:sldId id="472" r:id="rId133"/>
    <p:sldId id="473" r:id="rId134"/>
    <p:sldId id="474" r:id="rId135"/>
    <p:sldId id="475" r:id="rId136"/>
    <p:sldId id="488" r:id="rId137"/>
    <p:sldId id="489" r:id="rId138"/>
    <p:sldId id="490" r:id="rId139"/>
    <p:sldId id="471" r:id="rId140"/>
    <p:sldId id="266" r:id="rId141"/>
    <p:sldId id="434" r:id="rId142"/>
    <p:sldId id="312" r:id="rId143"/>
    <p:sldId id="313" r:id="rId144"/>
    <p:sldId id="314" r:id="rId145"/>
    <p:sldId id="524" r:id="rId146"/>
    <p:sldId id="525" r:id="rId147"/>
    <p:sldId id="526" r:id="rId148"/>
    <p:sldId id="527" r:id="rId149"/>
    <p:sldId id="528" r:id="rId150"/>
    <p:sldId id="529" r:id="rId151"/>
    <p:sldId id="530" r:id="rId152"/>
    <p:sldId id="531" r:id="rId153"/>
    <p:sldId id="532" r:id="rId154"/>
    <p:sldId id="533" r:id="rId155"/>
    <p:sldId id="534" r:id="rId156"/>
    <p:sldId id="535" r:id="rId157"/>
    <p:sldId id="536" r:id="rId158"/>
    <p:sldId id="537" r:id="rId159"/>
    <p:sldId id="538" r:id="rId160"/>
    <p:sldId id="439" r:id="rId161"/>
    <p:sldId id="504" r:id="rId162"/>
    <p:sldId id="268" r:id="rId163"/>
    <p:sldId id="274" r:id="rId164"/>
    <p:sldId id="539" r:id="rId165"/>
    <p:sldId id="446" r:id="rId166"/>
    <p:sldId id="505" r:id="rId1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79"/>
    <a:srgbClr val="C2F2E9"/>
    <a:srgbClr val="EE9889"/>
    <a:srgbClr val="A7E4C1"/>
    <a:srgbClr val="DDF7F2"/>
    <a:srgbClr val="FFECDC"/>
    <a:srgbClr val="CEF0DC"/>
    <a:srgbClr val="A8E5C2"/>
    <a:srgbClr val="91E5DF"/>
    <a:srgbClr val="1CA9D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9" autoAdjust="0"/>
    <p:restoredTop sz="78087" autoAdjust="0"/>
  </p:normalViewPr>
  <p:slideViewPr>
    <p:cSldViewPr snapToGrid="0">
      <p:cViewPr varScale="1">
        <p:scale>
          <a:sx n="68" d="100"/>
          <a:sy n="68" d="100"/>
        </p:scale>
        <p:origin x="1171"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viewProps" Target="viewProps.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theme" Target="theme/theme1.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2"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A96349-708B-41C8-B65C-1D4C302E99DD}" type="datetimeFigureOut">
              <a:rPr lang="en-US" smtClean="0"/>
              <a:t>1/15/2018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FE31E2-DB09-4F1B-A848-0563FD9D9CE2}" type="slidenum">
              <a:rPr lang="en-US" smtClean="0"/>
              <a:t>‹#›</a:t>
            </a:fld>
            <a:endParaRPr lang="en-US"/>
          </a:p>
        </p:txBody>
      </p:sp>
    </p:spTree>
    <p:extLst>
      <p:ext uri="{BB962C8B-B14F-4D97-AF65-F5344CB8AC3E}">
        <p14:creationId xmlns:p14="http://schemas.microsoft.com/office/powerpoint/2010/main" val="1029329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1</a:t>
            </a:fld>
            <a:endParaRPr lang="en-US"/>
          </a:p>
        </p:txBody>
      </p:sp>
    </p:spTree>
    <p:extLst>
      <p:ext uri="{BB962C8B-B14F-4D97-AF65-F5344CB8AC3E}">
        <p14:creationId xmlns:p14="http://schemas.microsoft.com/office/powerpoint/2010/main" val="385894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With flexbox, we can tell flex items how to consume space and distribute themselves in the main axis, which can be either a row or column direction. </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10</a:t>
            </a:fld>
            <a:endParaRPr lang="en-US"/>
          </a:p>
        </p:txBody>
      </p:sp>
    </p:spTree>
    <p:extLst>
      <p:ext uri="{BB962C8B-B14F-4D97-AF65-F5344CB8AC3E}">
        <p14:creationId xmlns:p14="http://schemas.microsoft.com/office/powerpoint/2010/main" val="83886229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using grid-row</a:t>
            </a:r>
            <a:r>
              <a:rPr lang="en-US" baseline="0" dirty="0"/>
              <a:t> and grid-column properties, but line-based placement can be done using the </a:t>
            </a:r>
            <a:r>
              <a:rPr lang="en-US" baseline="0" dirty="0" err="1"/>
              <a:t>longhands</a:t>
            </a:r>
            <a:r>
              <a:rPr lang="en-US" baseline="0" dirty="0"/>
              <a:t> grid-row-start and </a:t>
            </a:r>
            <a:r>
              <a:rPr lang="mr-IN" baseline="0" dirty="0"/>
              <a:t>–</a:t>
            </a:r>
            <a:r>
              <a:rPr lang="en-US" baseline="0" dirty="0"/>
              <a:t>end, as well as grid-column-start and </a:t>
            </a:r>
            <a:r>
              <a:rPr lang="mr-IN" baseline="0" dirty="0"/>
              <a:t>–</a:t>
            </a:r>
            <a:r>
              <a:rPr lang="en-US" baseline="0" dirty="0"/>
              <a:t>end. Or we can combine these declarations into the handy dandy grid-area shorthand.</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100</a:t>
            </a:fld>
            <a:endParaRPr lang="en-US"/>
          </a:p>
        </p:txBody>
      </p:sp>
    </p:spTree>
    <p:extLst>
      <p:ext uri="{BB962C8B-B14F-4D97-AF65-F5344CB8AC3E}">
        <p14:creationId xmlns:p14="http://schemas.microsoft.com/office/powerpoint/2010/main" val="28152582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a:t>
            </a:r>
            <a:r>
              <a:rPr lang="en-US" baseline="0" dirty="0"/>
              <a:t> grid we had a child item that was placed in the second column, first row. It then spanned all 3 rows.</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101</a:t>
            </a:fld>
            <a:endParaRPr lang="en-US"/>
          </a:p>
        </p:txBody>
      </p:sp>
    </p:spTree>
    <p:extLst>
      <p:ext uri="{BB962C8B-B14F-4D97-AF65-F5344CB8AC3E}">
        <p14:creationId xmlns:p14="http://schemas.microsoft.com/office/powerpoint/2010/main" val="303942681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had done</a:t>
            </a:r>
            <a:r>
              <a:rPr lang="en-US" baseline="0" dirty="0"/>
              <a:t> this with [read out loud].</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102</a:t>
            </a:fld>
            <a:endParaRPr lang="en-US"/>
          </a:p>
        </p:txBody>
      </p:sp>
    </p:spTree>
    <p:extLst>
      <p:ext uri="{BB962C8B-B14F-4D97-AF65-F5344CB8AC3E}">
        <p14:creationId xmlns:p14="http://schemas.microsoft.com/office/powerpoint/2010/main" val="303942681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a:t>
            </a:r>
            <a:r>
              <a:rPr lang="en-US" baseline="0" dirty="0"/>
              <a:t> is the same as saying grid-row: 1 / 4, as you’re spanning 3 lines from line 1.</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103</a:t>
            </a:fld>
            <a:endParaRPr lang="en-US"/>
          </a:p>
        </p:txBody>
      </p:sp>
    </p:spTree>
    <p:extLst>
      <p:ext uri="{BB962C8B-B14F-4D97-AF65-F5344CB8AC3E}">
        <p14:creationId xmlns:p14="http://schemas.microsoft.com/office/powerpoint/2010/main" val="30394268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long-hands,</a:t>
            </a:r>
            <a:r>
              <a:rPr lang="en-US" baseline="0" dirty="0"/>
              <a:t> we could write this as: [read out loud]. But you can see how that might be a little verbose. I might only use these to override another declaration somewhere else.</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104</a:t>
            </a:fld>
            <a:endParaRPr lang="en-US"/>
          </a:p>
        </p:txBody>
      </p:sp>
    </p:spTree>
    <p:extLst>
      <p:ext uri="{BB962C8B-B14F-4D97-AF65-F5344CB8AC3E}">
        <p14:creationId xmlns:p14="http://schemas.microsoft.com/office/powerpoint/2010/main" val="30394268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line-based, grid-area shorthand, where you</a:t>
            </a:r>
            <a:r>
              <a:rPr lang="en-US" baseline="0" dirty="0"/>
              <a:t> are placing an item on rows and columns all at once, the same placement looks like this: [reads]. If that looks a bit scrambled to you, here’s why:</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105</a:t>
            </a:fld>
            <a:endParaRPr lang="en-US"/>
          </a:p>
        </p:txBody>
      </p:sp>
    </p:spTree>
    <p:extLst>
      <p:ext uri="{BB962C8B-B14F-4D97-AF65-F5344CB8AC3E}">
        <p14:creationId xmlns:p14="http://schemas.microsoft.com/office/powerpoint/2010/main" val="303942681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grid-area</a:t>
            </a:r>
            <a:r>
              <a:rPr lang="en-US" baseline="0" dirty="0"/>
              <a:t> shorthand, values are space separated. The row start value comes first, then column start, then row end, then column end. You can do omission of a couple of these values, for automatic spanning, but I kind of think that if you’re going to use the shorthand, you might as well just keep things clear and use all 4 values.</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106</a:t>
            </a:fld>
            <a:endParaRPr lang="en-US"/>
          </a:p>
        </p:txBody>
      </p:sp>
    </p:spTree>
    <p:extLst>
      <p:ext uri="{BB962C8B-B14F-4D97-AF65-F5344CB8AC3E}">
        <p14:creationId xmlns:p14="http://schemas.microsoft.com/office/powerpoint/2010/main" val="414021935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here’s all the different ways we placed our grid item.</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095640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any</a:t>
            </a:r>
            <a:r>
              <a:rPr lang="en-US" baseline="0" dirty="0"/>
              <a:t> of the templated grid properties, we can name the grid lines, and then use these to place items</a:t>
            </a:r>
          </a:p>
        </p:txBody>
      </p:sp>
      <p:sp>
        <p:nvSpPr>
          <p:cNvPr id="4" name="Slide Number Placeholder 3"/>
          <p:cNvSpPr>
            <a:spLocks noGrp="1"/>
          </p:cNvSpPr>
          <p:nvPr>
            <p:ph type="sldNum" sz="quarter" idx="10"/>
          </p:nvPr>
        </p:nvSpPr>
        <p:spPr/>
        <p:txBody>
          <a:bodyPr/>
          <a:lstStyle/>
          <a:p>
            <a:fld id="{00FE31E2-DB09-4F1B-A848-0563FD9D9CE2}" type="slidenum">
              <a:rPr lang="en-US" smtClean="0"/>
              <a:t>108</a:t>
            </a:fld>
            <a:endParaRPr lang="en-US"/>
          </a:p>
        </p:txBody>
      </p:sp>
    </p:spTree>
    <p:extLst>
      <p:ext uri="{BB962C8B-B14F-4D97-AF65-F5344CB8AC3E}">
        <p14:creationId xmlns:p14="http://schemas.microsoft.com/office/powerpoint/2010/main" val="143671470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a:t>
            </a:r>
            <a:r>
              <a:rPr lang="en-US" baseline="0" dirty="0"/>
              <a:t> the rows in our grid don’t lend themselves so well to names, but the columns might make sense.</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109</a:t>
            </a:fld>
            <a:endParaRPr lang="en-US"/>
          </a:p>
        </p:txBody>
      </p:sp>
    </p:spTree>
    <p:extLst>
      <p:ext uri="{BB962C8B-B14F-4D97-AF65-F5344CB8AC3E}">
        <p14:creationId xmlns:p14="http://schemas.microsoft.com/office/powerpoint/2010/main" val="4140219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11</a:t>
            </a:fld>
            <a:endParaRPr lang="en-US"/>
          </a:p>
        </p:txBody>
      </p:sp>
    </p:spTree>
    <p:extLst>
      <p:ext uri="{BB962C8B-B14F-4D97-AF65-F5344CB8AC3E}">
        <p14:creationId xmlns:p14="http://schemas.microsoft.com/office/powerpoint/2010/main" val="83886229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name the lines, we add space-separated strings within square brackets. Notice that one line might have more than one name.</a:t>
            </a:r>
          </a:p>
          <a:p>
            <a:endParaRPr lang="en-US" baseline="0" dirty="0"/>
          </a:p>
          <a:p>
            <a:r>
              <a:rPr lang="en-US" baseline="0" dirty="0"/>
              <a:t>The names at the very beginning, alpha and left-sidebar, refer to the implicit starting line of the grid. “main” refers to the line which ends the 22em track, and begins the 1fr track. “right-sidebar” begins that second 22em track. And “omega” is the very last column line of the grid, and the end of the 22em track.</a:t>
            </a:r>
          </a:p>
        </p:txBody>
      </p:sp>
      <p:sp>
        <p:nvSpPr>
          <p:cNvPr id="4" name="Slide Number Placeholder 3"/>
          <p:cNvSpPr>
            <a:spLocks noGrp="1"/>
          </p:cNvSpPr>
          <p:nvPr>
            <p:ph type="sldNum" sz="quarter" idx="10"/>
          </p:nvPr>
        </p:nvSpPr>
        <p:spPr/>
        <p:txBody>
          <a:bodyPr/>
          <a:lstStyle/>
          <a:p>
            <a:fld id="{00FE31E2-DB09-4F1B-A848-0563FD9D9CE2}" type="slidenum">
              <a:rPr lang="en-US" smtClean="0"/>
              <a:t>110</a:t>
            </a:fld>
            <a:endParaRPr lang="en-US"/>
          </a:p>
        </p:txBody>
      </p:sp>
    </p:spTree>
    <p:extLst>
      <p:ext uri="{BB962C8B-B14F-4D97-AF65-F5344CB8AC3E}">
        <p14:creationId xmlns:p14="http://schemas.microsoft.com/office/powerpoint/2010/main" val="41402193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place our main grid item in the middle column track, using</a:t>
            </a:r>
            <a:r>
              <a:rPr lang="en-US" baseline="0" dirty="0"/>
              <a:t> the line name “main”. Then when we read our code later, it’s a bit more obvious where this item is.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can take this a step further.</a:t>
            </a:r>
            <a:r>
              <a:rPr lang="en-US" baseline="0" dirty="0"/>
              <a:t> We can place this item and align it in the row axis all at once, using line name placement.</a:t>
            </a:r>
          </a:p>
        </p:txBody>
      </p:sp>
      <p:sp>
        <p:nvSpPr>
          <p:cNvPr id="4" name="Slide Number Placeholder 3"/>
          <p:cNvSpPr>
            <a:spLocks noGrp="1"/>
          </p:cNvSpPr>
          <p:nvPr>
            <p:ph type="sldNum" sz="quarter" idx="10"/>
          </p:nvPr>
        </p:nvSpPr>
        <p:spPr/>
        <p:txBody>
          <a:bodyPr/>
          <a:lstStyle/>
          <a:p>
            <a:fld id="{00FE31E2-DB09-4F1B-A848-0563FD9D9CE2}" type="slidenum">
              <a:rPr lang="en-US" smtClean="0"/>
              <a:t>111</a:t>
            </a:fld>
            <a:endParaRPr lang="en-US"/>
          </a:p>
        </p:txBody>
      </p:sp>
    </p:spTree>
    <p:extLst>
      <p:ext uri="{BB962C8B-B14F-4D97-AF65-F5344CB8AC3E}">
        <p14:creationId xmlns:p14="http://schemas.microsoft.com/office/powerpoint/2010/main" val="41402193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What we’re doing here is adding a line name called full-height-start at the very top of the grid, and a line named full-height-end at the very bottom.</a:t>
            </a:r>
          </a:p>
        </p:txBody>
      </p:sp>
      <p:sp>
        <p:nvSpPr>
          <p:cNvPr id="4" name="Slide Number Placeholder 3"/>
          <p:cNvSpPr>
            <a:spLocks noGrp="1"/>
          </p:cNvSpPr>
          <p:nvPr>
            <p:ph type="sldNum" sz="quarter" idx="10"/>
          </p:nvPr>
        </p:nvSpPr>
        <p:spPr/>
        <p:txBody>
          <a:bodyPr/>
          <a:lstStyle/>
          <a:p>
            <a:fld id="{00FE31E2-DB09-4F1B-A848-0563FD9D9CE2}" type="slidenum">
              <a:rPr lang="en-US" smtClean="0"/>
              <a:t>112</a:t>
            </a:fld>
            <a:endParaRPr lang="en-US"/>
          </a:p>
        </p:txBody>
      </p:sp>
    </p:spTree>
    <p:extLst>
      <p:ext uri="{BB962C8B-B14F-4D97-AF65-F5344CB8AC3E}">
        <p14:creationId xmlns:p14="http://schemas.microsoft.com/office/powerpoint/2010/main" val="414021935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can just set the name full-height</a:t>
            </a:r>
            <a:r>
              <a:rPr lang="en-US" baseline="0" dirty="0"/>
              <a:t> on the grid-row property of this item, and it just </a:t>
            </a:r>
            <a:r>
              <a:rPr lang="en-US" baseline="0" dirty="0" err="1"/>
              <a:t>automagically</a:t>
            </a:r>
            <a:r>
              <a:rPr lang="en-US" baseline="0" dirty="0"/>
              <a:t> spans from the full-height-start line, to the full-height-end line.</a:t>
            </a:r>
          </a:p>
          <a:p>
            <a:endParaRPr lang="en-US" baseline="0" dirty="0"/>
          </a:p>
          <a:p>
            <a:r>
              <a:rPr lang="en-US" baseline="0" dirty="0"/>
              <a:t>There are other fancy things you can do with named lines, like placing an item on the nth line named “foo”, but for now, let’s keep it simple so we can focus on making things.</a:t>
            </a:r>
          </a:p>
        </p:txBody>
      </p:sp>
      <p:sp>
        <p:nvSpPr>
          <p:cNvPr id="4" name="Slide Number Placeholder 3"/>
          <p:cNvSpPr>
            <a:spLocks noGrp="1"/>
          </p:cNvSpPr>
          <p:nvPr>
            <p:ph type="sldNum" sz="quarter" idx="10"/>
          </p:nvPr>
        </p:nvSpPr>
        <p:spPr/>
        <p:txBody>
          <a:bodyPr/>
          <a:lstStyle/>
          <a:p>
            <a:fld id="{00FE31E2-DB09-4F1B-A848-0563FD9D9CE2}" type="slidenum">
              <a:rPr lang="en-US" smtClean="0"/>
              <a:t>113</a:t>
            </a:fld>
            <a:endParaRPr lang="en-US"/>
          </a:p>
        </p:txBody>
      </p:sp>
    </p:spTree>
    <p:extLst>
      <p:ext uri="{BB962C8B-B14F-4D97-AF65-F5344CB8AC3E}">
        <p14:creationId xmlns:p14="http://schemas.microsoft.com/office/powerpoint/2010/main" val="414021935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shown you some practical examples, but we can combine these various grid properties to create some neat effects.</a:t>
            </a:r>
          </a:p>
        </p:txBody>
      </p:sp>
      <p:sp>
        <p:nvSpPr>
          <p:cNvPr id="4" name="Slide Number Placeholder 3"/>
          <p:cNvSpPr>
            <a:spLocks noGrp="1"/>
          </p:cNvSpPr>
          <p:nvPr>
            <p:ph type="sldNum" sz="quarter" idx="10"/>
          </p:nvPr>
        </p:nvSpPr>
        <p:spPr/>
        <p:txBody>
          <a:bodyPr/>
          <a:lstStyle/>
          <a:p>
            <a:fld id="{00FE31E2-DB09-4F1B-A848-0563FD9D9CE2}" type="slidenum">
              <a:rPr lang="en-US" smtClean="0"/>
              <a:t>114</a:t>
            </a:fld>
            <a:endParaRPr lang="en-US"/>
          </a:p>
        </p:txBody>
      </p:sp>
    </p:spTree>
    <p:extLst>
      <p:ext uri="{BB962C8B-B14F-4D97-AF65-F5344CB8AC3E}">
        <p14:creationId xmlns:p14="http://schemas.microsoft.com/office/powerpoint/2010/main" val="5633411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For example, here’s a collage-y style layout that could be used in a feature area on a site. I’ve achieved this simply by having grid items span various rows and columns, aligning and justifying themselves in various ways, and laying on top of each other using z-index. The cool thing about this is that, unlike absolutely positioned elements, this whole assemblage takes up physical space on the page.</a:t>
            </a:r>
          </a:p>
        </p:txBody>
      </p:sp>
      <p:sp>
        <p:nvSpPr>
          <p:cNvPr id="4" name="Slide Number Placeholder 3"/>
          <p:cNvSpPr>
            <a:spLocks noGrp="1"/>
          </p:cNvSpPr>
          <p:nvPr>
            <p:ph type="sldNum" sz="quarter" idx="10"/>
          </p:nvPr>
        </p:nvSpPr>
        <p:spPr/>
        <p:txBody>
          <a:bodyPr/>
          <a:lstStyle/>
          <a:p>
            <a:fld id="{00FE31E2-DB09-4F1B-A848-0563FD9D9CE2}" type="slidenum">
              <a:rPr lang="en-US" smtClean="0"/>
              <a:t>115</a:t>
            </a:fld>
            <a:endParaRPr lang="en-US"/>
          </a:p>
        </p:txBody>
      </p:sp>
    </p:spTree>
    <p:extLst>
      <p:ext uri="{BB962C8B-B14F-4D97-AF65-F5344CB8AC3E}">
        <p14:creationId xmlns:p14="http://schemas.microsoft.com/office/powerpoint/2010/main" val="16267841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There are so many more ways to explore with Grid. Jen Simmons has been doing lots of neat experiments on her labs site.</a:t>
            </a:r>
          </a:p>
        </p:txBody>
      </p:sp>
      <p:sp>
        <p:nvSpPr>
          <p:cNvPr id="4" name="Slide Number Placeholder 3"/>
          <p:cNvSpPr>
            <a:spLocks noGrp="1"/>
          </p:cNvSpPr>
          <p:nvPr>
            <p:ph type="sldNum" sz="quarter" idx="10"/>
          </p:nvPr>
        </p:nvSpPr>
        <p:spPr/>
        <p:txBody>
          <a:bodyPr/>
          <a:lstStyle/>
          <a:p>
            <a:fld id="{00FE31E2-DB09-4F1B-A848-0563FD9D9CE2}" type="slidenum">
              <a:rPr lang="en-US" smtClean="0"/>
              <a:t>116</a:t>
            </a:fld>
            <a:endParaRPr lang="en-US"/>
          </a:p>
        </p:txBody>
      </p:sp>
    </p:spTree>
    <p:extLst>
      <p:ext uri="{BB962C8B-B14F-4D97-AF65-F5344CB8AC3E}">
        <p14:creationId xmlns:p14="http://schemas.microsoft.com/office/powerpoint/2010/main" val="179429235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Dudley </a:t>
            </a:r>
            <a:r>
              <a:rPr lang="en-US" baseline="0" err="1"/>
              <a:t>Storey’s</a:t>
            </a:r>
            <a:r>
              <a:rPr lang="en-US" baseline="0"/>
              <a:t> responsive periodic table of elements is a beautiful use of grid.</a:t>
            </a:r>
          </a:p>
        </p:txBody>
      </p:sp>
      <p:sp>
        <p:nvSpPr>
          <p:cNvPr id="4" name="Slide Number Placeholder 3"/>
          <p:cNvSpPr>
            <a:spLocks noGrp="1"/>
          </p:cNvSpPr>
          <p:nvPr>
            <p:ph type="sldNum" sz="quarter" idx="10"/>
          </p:nvPr>
        </p:nvSpPr>
        <p:spPr/>
        <p:txBody>
          <a:bodyPr/>
          <a:lstStyle/>
          <a:p>
            <a:fld id="{00FE31E2-DB09-4F1B-A848-0563FD9D9CE2}" type="slidenum">
              <a:rPr lang="en-US" smtClean="0"/>
              <a:t>117</a:t>
            </a:fld>
            <a:endParaRPr lang="en-US"/>
          </a:p>
        </p:txBody>
      </p:sp>
    </p:spTree>
    <p:extLst>
      <p:ext uri="{BB962C8B-B14F-4D97-AF65-F5344CB8AC3E}">
        <p14:creationId xmlns:p14="http://schemas.microsoft.com/office/powerpoint/2010/main" val="34027827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Lots of folks are toying with replicating print layouts on the web, which is a great way to get started if you’re not sure what to build while experimenting. This example is by Chen </a:t>
            </a:r>
            <a:r>
              <a:rPr lang="en-US" baseline="0" dirty="0" err="1"/>
              <a:t>Hui</a:t>
            </a:r>
            <a:r>
              <a:rPr lang="en-US" baseline="0" dirty="0"/>
              <a:t> Jing.</a:t>
            </a:r>
          </a:p>
        </p:txBody>
      </p:sp>
      <p:sp>
        <p:nvSpPr>
          <p:cNvPr id="4" name="Slide Number Placeholder 3"/>
          <p:cNvSpPr>
            <a:spLocks noGrp="1"/>
          </p:cNvSpPr>
          <p:nvPr>
            <p:ph type="sldNum" sz="quarter" idx="10"/>
          </p:nvPr>
        </p:nvSpPr>
        <p:spPr/>
        <p:txBody>
          <a:bodyPr/>
          <a:lstStyle/>
          <a:p>
            <a:fld id="{00FE31E2-DB09-4F1B-A848-0563FD9D9CE2}" type="slidenum">
              <a:rPr lang="en-US" smtClean="0"/>
              <a:t>118</a:t>
            </a:fld>
            <a:endParaRPr lang="en-US"/>
          </a:p>
        </p:txBody>
      </p:sp>
    </p:spTree>
    <p:extLst>
      <p:ext uri="{BB962C8B-B14F-4D97-AF65-F5344CB8AC3E}">
        <p14:creationId xmlns:p14="http://schemas.microsoft.com/office/powerpoint/2010/main" val="129487818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You can also create some more illustrative effects, like this geometric exploration by </a:t>
            </a:r>
            <a:r>
              <a:rPr lang="en-US" baseline="0" err="1"/>
              <a:t>liamj</a:t>
            </a:r>
            <a:r>
              <a:rPr lang="en-US" baseline="0"/>
              <a:t> on </a:t>
            </a:r>
            <a:r>
              <a:rPr lang="en-US" baseline="0" err="1"/>
              <a:t>Codepen</a:t>
            </a:r>
            <a:r>
              <a:rPr lang="en-US" baseline="0"/>
              <a:t>, which also has some fun hover effects.</a:t>
            </a:r>
          </a:p>
        </p:txBody>
      </p:sp>
      <p:sp>
        <p:nvSpPr>
          <p:cNvPr id="4" name="Slide Number Placeholder 3"/>
          <p:cNvSpPr>
            <a:spLocks noGrp="1"/>
          </p:cNvSpPr>
          <p:nvPr>
            <p:ph type="sldNum" sz="quarter" idx="10"/>
          </p:nvPr>
        </p:nvSpPr>
        <p:spPr/>
        <p:txBody>
          <a:bodyPr/>
          <a:lstStyle/>
          <a:p>
            <a:fld id="{00FE31E2-DB09-4F1B-A848-0563FD9D9CE2}" type="slidenum">
              <a:rPr lang="en-US" smtClean="0"/>
              <a:t>119</a:t>
            </a:fld>
            <a:endParaRPr lang="en-US"/>
          </a:p>
        </p:txBody>
      </p:sp>
    </p:spTree>
    <p:extLst>
      <p:ext uri="{BB962C8B-B14F-4D97-AF65-F5344CB8AC3E}">
        <p14:creationId xmlns:p14="http://schemas.microsoft.com/office/powerpoint/2010/main" val="1510941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can also redistribute items within the main axis without changing the markup.</a:t>
            </a:r>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12</a:t>
            </a:fld>
            <a:endParaRPr lang="en-US"/>
          </a:p>
        </p:txBody>
      </p:sp>
    </p:spTree>
    <p:extLst>
      <p:ext uri="{BB962C8B-B14F-4D97-AF65-F5344CB8AC3E}">
        <p14:creationId xmlns:p14="http://schemas.microsoft.com/office/powerpoint/2010/main" val="120944763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some what ifs that spring to mind when we talk about CSS Grid.</a:t>
            </a:r>
          </a:p>
        </p:txBody>
      </p:sp>
      <p:sp>
        <p:nvSpPr>
          <p:cNvPr id="4" name="Slide Number Placeholder 3"/>
          <p:cNvSpPr>
            <a:spLocks noGrp="1"/>
          </p:cNvSpPr>
          <p:nvPr>
            <p:ph type="sldNum" sz="quarter" idx="10"/>
          </p:nvPr>
        </p:nvSpPr>
        <p:spPr/>
        <p:txBody>
          <a:bodyPr/>
          <a:lstStyle/>
          <a:p>
            <a:fld id="{00FE31E2-DB09-4F1B-A848-0563FD9D9CE2}" type="slidenum">
              <a:rPr lang="en-US" smtClean="0"/>
              <a:t>120</a:t>
            </a:fld>
            <a:endParaRPr lang="en-US"/>
          </a:p>
        </p:txBody>
      </p:sp>
    </p:spTree>
    <p:extLst>
      <p:ext uri="{BB962C8B-B14F-4D97-AF65-F5344CB8AC3E}">
        <p14:creationId xmlns:p14="http://schemas.microsoft.com/office/powerpoint/2010/main" val="345955307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example, what does browser support look like?</a:t>
            </a:r>
          </a:p>
        </p:txBody>
      </p:sp>
      <p:sp>
        <p:nvSpPr>
          <p:cNvPr id="4" name="Slide Number Placeholder 3"/>
          <p:cNvSpPr>
            <a:spLocks noGrp="1"/>
          </p:cNvSpPr>
          <p:nvPr>
            <p:ph type="sldNum" sz="quarter" idx="10"/>
          </p:nvPr>
        </p:nvSpPr>
        <p:spPr/>
        <p:txBody>
          <a:bodyPr/>
          <a:lstStyle/>
          <a:p>
            <a:fld id="{00FE31E2-DB09-4F1B-A848-0563FD9D9CE2}" type="slidenum">
              <a:rPr lang="en-US" smtClean="0"/>
              <a:t>121</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really excited that browser development on CSS Grid has actually been quite swift. The updated syntax has been shipped in Microsoft Edge, Chrome, Firefox, Safari, and Opera. Check out caniuse.com for more details and other supported browsers.</a:t>
            </a:r>
          </a:p>
        </p:txBody>
      </p:sp>
      <p:sp>
        <p:nvSpPr>
          <p:cNvPr id="4" name="Slide Number Placeholder 3"/>
          <p:cNvSpPr>
            <a:spLocks noGrp="1"/>
          </p:cNvSpPr>
          <p:nvPr>
            <p:ph type="sldNum" sz="quarter" idx="10"/>
          </p:nvPr>
        </p:nvSpPr>
        <p:spPr/>
        <p:txBody>
          <a:bodyPr/>
          <a:lstStyle/>
          <a:p>
            <a:fld id="{00FE31E2-DB09-4F1B-A848-0563FD9D9CE2}" type="slidenum">
              <a:rPr lang="en-US" smtClean="0"/>
              <a:t>122</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support the old syntax in all versions of Microsoft Edge, including those going forward, and IE10+.</a:t>
            </a:r>
          </a:p>
        </p:txBody>
      </p:sp>
      <p:sp>
        <p:nvSpPr>
          <p:cNvPr id="4" name="Slide Number Placeholder 3"/>
          <p:cNvSpPr>
            <a:spLocks noGrp="1"/>
          </p:cNvSpPr>
          <p:nvPr>
            <p:ph type="sldNum" sz="quarter" idx="10"/>
          </p:nvPr>
        </p:nvSpPr>
        <p:spPr/>
        <p:txBody>
          <a:bodyPr/>
          <a:lstStyle/>
          <a:p>
            <a:fld id="{00FE31E2-DB09-4F1B-A848-0563FD9D9CE2}" type="slidenum">
              <a:rPr lang="en-US" smtClean="0"/>
              <a:t>123</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Notable browsers without Grid support at this time include Opera Mini and UC Browser for Android.</a:t>
            </a:r>
          </a:p>
        </p:txBody>
      </p:sp>
      <p:sp>
        <p:nvSpPr>
          <p:cNvPr id="4" name="Slide Number Placeholder 3"/>
          <p:cNvSpPr>
            <a:spLocks noGrp="1"/>
          </p:cNvSpPr>
          <p:nvPr>
            <p:ph type="sldNum" sz="quarter" idx="10"/>
          </p:nvPr>
        </p:nvSpPr>
        <p:spPr/>
        <p:txBody>
          <a:bodyPr/>
          <a:lstStyle/>
          <a:p>
            <a:fld id="{00FE31E2-DB09-4F1B-A848-0563FD9D9CE2}" type="slidenum">
              <a:rPr lang="en-US" smtClean="0"/>
              <a:t>124</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what about the old prefixed grid syntax? How does that compare to the update?</a:t>
            </a:r>
          </a:p>
        </p:txBody>
      </p:sp>
      <p:sp>
        <p:nvSpPr>
          <p:cNvPr id="4" name="Slide Number Placeholder 3"/>
          <p:cNvSpPr>
            <a:spLocks noGrp="1"/>
          </p:cNvSpPr>
          <p:nvPr>
            <p:ph type="sldNum" sz="quarter" idx="10"/>
          </p:nvPr>
        </p:nvSpPr>
        <p:spPr/>
        <p:txBody>
          <a:bodyPr/>
          <a:lstStyle/>
          <a:p>
            <a:fld id="{00FE31E2-DB09-4F1B-A848-0563FD9D9CE2}" type="slidenum">
              <a:rPr lang="en-US" smtClean="0"/>
              <a:t>125</a:t>
            </a:fld>
            <a:endParaRPr lang="en-US"/>
          </a:p>
        </p:txBody>
      </p:sp>
    </p:spTree>
    <p:extLst>
      <p:ext uri="{BB962C8B-B14F-4D97-AF65-F5344CB8AC3E}">
        <p14:creationId xmlns:p14="http://schemas.microsoft.com/office/powerpoint/2010/main" val="169330791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Core concepts of the explicit grid were carried over from old to new. I’ll have a link to my slides at the end of this talk if you’d like to take a closer look.</a:t>
            </a:r>
          </a:p>
        </p:txBody>
      </p:sp>
      <p:sp>
        <p:nvSpPr>
          <p:cNvPr id="4" name="Slide Number Placeholder 3"/>
          <p:cNvSpPr>
            <a:spLocks noGrp="1"/>
          </p:cNvSpPr>
          <p:nvPr>
            <p:ph type="sldNum" sz="quarter" idx="10"/>
          </p:nvPr>
        </p:nvSpPr>
        <p:spPr/>
        <p:txBody>
          <a:bodyPr/>
          <a:lstStyle/>
          <a:p>
            <a:fld id="{00FE31E2-DB09-4F1B-A848-0563FD9D9CE2}" type="slidenum">
              <a:rPr lang="en-US" smtClean="0"/>
              <a:t>126</a:t>
            </a:fld>
            <a:endParaRPr lang="en-US"/>
          </a:p>
        </p:txBody>
      </p:sp>
    </p:spTree>
    <p:extLst>
      <p:ext uri="{BB962C8B-B14F-4D97-AF65-F5344CB8AC3E}">
        <p14:creationId xmlns:p14="http://schemas.microsoft.com/office/powerpoint/2010/main" val="169330791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there are some new features. The most notable of these are the implicit grid properties. You won’t be able to automatically flow items into the grid when using the old syntax; you must either explicitly place items, or come up with a fallback in these cases.</a:t>
            </a:r>
          </a:p>
        </p:txBody>
      </p:sp>
      <p:sp>
        <p:nvSpPr>
          <p:cNvPr id="4" name="Slide Number Placeholder 3"/>
          <p:cNvSpPr>
            <a:spLocks noGrp="1"/>
          </p:cNvSpPr>
          <p:nvPr>
            <p:ph type="sldNum" sz="quarter" idx="10"/>
          </p:nvPr>
        </p:nvSpPr>
        <p:spPr/>
        <p:txBody>
          <a:bodyPr/>
          <a:lstStyle/>
          <a:p>
            <a:fld id="{00FE31E2-DB09-4F1B-A848-0563FD9D9CE2}" type="slidenum">
              <a:rPr lang="en-US" smtClean="0"/>
              <a:t>127</a:t>
            </a:fld>
            <a:endParaRPr lang="en-US"/>
          </a:p>
        </p:txBody>
      </p:sp>
    </p:spTree>
    <p:extLst>
      <p:ext uri="{BB962C8B-B14F-4D97-AF65-F5344CB8AC3E}">
        <p14:creationId xmlns:p14="http://schemas.microsoft.com/office/powerpoint/2010/main" val="213306730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question that comes</a:t>
            </a:r>
            <a:r>
              <a:rPr lang="en-US" baseline="0" dirty="0"/>
              <a:t> up a lot is: does grid replace </a:t>
            </a:r>
            <a:r>
              <a:rPr lang="en-US" baseline="0" dirty="0" err="1"/>
              <a:t>flexbox</a:t>
            </a:r>
            <a:r>
              <a:rPr lang="en-US" baseline="0" dirty="0"/>
              <a:t>? When should I use </a:t>
            </a:r>
            <a:r>
              <a:rPr lang="en-US" baseline="0" dirty="0" err="1"/>
              <a:t>flexbox</a:t>
            </a:r>
            <a:r>
              <a:rPr lang="en-US" baseline="0" dirty="0"/>
              <a:t>?</a:t>
            </a:r>
          </a:p>
          <a:p>
            <a:endParaRPr lang="en-US" baseline="0" dirty="0"/>
          </a:p>
          <a:p>
            <a:r>
              <a:rPr lang="en-US" baseline="0" dirty="0"/>
              <a:t>The truth is, both of these layout features are useful capabilities in the modern web developer’s toolbox. There are times where either </a:t>
            </a:r>
            <a:r>
              <a:rPr lang="en-US" baseline="0" dirty="0" err="1"/>
              <a:t>flexbox</a:t>
            </a:r>
            <a:r>
              <a:rPr lang="en-US" baseline="0" dirty="0"/>
              <a:t> or grid will work, and like anything, you’ll just need to use your best judgment and knowledge about the project. What support levels do you need for this particular layout? Which would be more consistent with the rest of your codebase? Which would be more efficient?</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128</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Generally speaking, </a:t>
            </a:r>
            <a:r>
              <a:rPr lang="en-US" dirty="0" err="1"/>
              <a:t>flexbox</a:t>
            </a:r>
            <a:r>
              <a:rPr lang="en-US" dirty="0"/>
              <a:t> is a great option for when you’re really only doing</a:t>
            </a:r>
            <a:r>
              <a:rPr lang="en-US" baseline="0" dirty="0"/>
              <a:t> this precise alignment and sizing in one axis.</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129</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can tell these items how to distribute themselves in the cross axis, but we don’t get much control beyond that in this perpendicular axis.</a:t>
            </a:r>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13</a:t>
            </a:fld>
            <a:endParaRPr lang="en-US"/>
          </a:p>
        </p:txBody>
      </p:sp>
    </p:spTree>
    <p:extLst>
      <p:ext uri="{BB962C8B-B14F-4D97-AF65-F5344CB8AC3E}">
        <p14:creationId xmlns:p14="http://schemas.microsoft.com/office/powerpoint/2010/main" val="83886229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You’d want to use grid</a:t>
            </a:r>
            <a:r>
              <a:rPr lang="en-US" baseline="0" dirty="0"/>
              <a:t> where you have precision and symmetry in both axes. For example, you want to specify columns, and you always want rows to be proportionally sized to each other.</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130</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place where grid may be useful even in a single-axis layout is when the content</a:t>
            </a:r>
            <a:r>
              <a:rPr lang="en-US" baseline="0" dirty="0"/>
              <a:t> is variable, but you always want particular items to be placed and sized the same way.</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131</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for example, that we have repeated sections on a page. Within each section</a:t>
            </a:r>
            <a:r>
              <a:rPr lang="en-US" baseline="0" dirty="0"/>
              <a:t> are</a:t>
            </a:r>
            <a:r>
              <a:rPr lang="en-US" dirty="0"/>
              <a:t> 2 child items of </a:t>
            </a:r>
            <a:r>
              <a:rPr lang="en-US" baseline="0" dirty="0"/>
              <a:t>a specific width, and a 3</a:t>
            </a:r>
            <a:r>
              <a:rPr lang="en-US" baseline="30000" dirty="0"/>
              <a:t>rd</a:t>
            </a:r>
            <a:r>
              <a:rPr lang="en-US" baseline="0" dirty="0"/>
              <a:t> item that expands to fill the rest of the horizontal space. That 3</a:t>
            </a:r>
            <a:r>
              <a:rPr lang="en-US" baseline="30000" dirty="0"/>
              <a:t>rd</a:t>
            </a:r>
            <a:r>
              <a:rPr lang="en-US" baseline="0" dirty="0"/>
              <a:t> item should always be pushed off to the right.</a:t>
            </a:r>
          </a:p>
        </p:txBody>
      </p:sp>
      <p:sp>
        <p:nvSpPr>
          <p:cNvPr id="4" name="Slide Number Placeholder 3"/>
          <p:cNvSpPr>
            <a:spLocks noGrp="1"/>
          </p:cNvSpPr>
          <p:nvPr>
            <p:ph type="sldNum" sz="quarter" idx="10"/>
          </p:nvPr>
        </p:nvSpPr>
        <p:spPr/>
        <p:txBody>
          <a:bodyPr/>
          <a:lstStyle/>
          <a:p>
            <a:fld id="{00FE31E2-DB09-4F1B-A848-0563FD9D9CE2}" type="slidenum">
              <a:rPr lang="en-US" smtClean="0"/>
              <a:t>132</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One or two of the items of definite width might sometimes be missing, depending on the content coming back from the CMS.</a:t>
            </a:r>
          </a:p>
        </p:txBody>
      </p:sp>
      <p:sp>
        <p:nvSpPr>
          <p:cNvPr id="4" name="Slide Number Placeholder 3"/>
          <p:cNvSpPr>
            <a:spLocks noGrp="1"/>
          </p:cNvSpPr>
          <p:nvPr>
            <p:ph type="sldNum" sz="quarter" idx="10"/>
          </p:nvPr>
        </p:nvSpPr>
        <p:spPr/>
        <p:txBody>
          <a:bodyPr/>
          <a:lstStyle/>
          <a:p>
            <a:fld id="{00FE31E2-DB09-4F1B-A848-0563FD9D9CE2}" type="slidenum">
              <a:rPr lang="en-US" smtClean="0"/>
              <a:t>133</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a:t>
            </a:r>
            <a:r>
              <a:rPr lang="en-US" baseline="0" dirty="0" err="1"/>
              <a:t>flexbox</a:t>
            </a:r>
            <a:r>
              <a:rPr lang="en-US" baseline="0" dirty="0"/>
              <a:t>, that 3</a:t>
            </a:r>
            <a:r>
              <a:rPr lang="en-US" baseline="30000" dirty="0"/>
              <a:t>rd</a:t>
            </a:r>
            <a:r>
              <a:rPr lang="en-US" baseline="0" dirty="0"/>
              <a:t> item is going to expand to fill </a:t>
            </a:r>
            <a:r>
              <a:rPr lang="en-US" baseline="0" dirty="0" err="1"/>
              <a:t>allll</a:t>
            </a:r>
            <a:r>
              <a:rPr lang="en-US" baseline="0" dirty="0"/>
              <a:t> the space, and is going to be </a:t>
            </a:r>
            <a:r>
              <a:rPr lang="en-US" baseline="0" dirty="0" err="1"/>
              <a:t>mis</a:t>
            </a:r>
            <a:r>
              <a:rPr lang="en-US" baseline="0" dirty="0"/>
              <a:t>-aligned and </a:t>
            </a:r>
            <a:r>
              <a:rPr lang="en-US" baseline="0" dirty="0" err="1"/>
              <a:t>mis</a:t>
            </a:r>
            <a:r>
              <a:rPr lang="en-US" baseline="0" dirty="0"/>
              <a:t>-sized with the other sections on the page. You could fix this in </a:t>
            </a:r>
            <a:r>
              <a:rPr lang="en-US" baseline="0" dirty="0" err="1"/>
              <a:t>flexbox</a:t>
            </a:r>
            <a:r>
              <a:rPr lang="en-US" baseline="0" dirty="0"/>
              <a:t> by adding some weird-looking nth-child selector overrides.</a:t>
            </a:r>
          </a:p>
        </p:txBody>
      </p:sp>
      <p:sp>
        <p:nvSpPr>
          <p:cNvPr id="4" name="Slide Number Placeholder 3"/>
          <p:cNvSpPr>
            <a:spLocks noGrp="1"/>
          </p:cNvSpPr>
          <p:nvPr>
            <p:ph type="sldNum" sz="quarter" idx="10"/>
          </p:nvPr>
        </p:nvSpPr>
        <p:spPr/>
        <p:txBody>
          <a:bodyPr/>
          <a:lstStyle/>
          <a:p>
            <a:fld id="{00FE31E2-DB09-4F1B-A848-0563FD9D9CE2}" type="slidenum">
              <a:rPr lang="en-US" smtClean="0"/>
              <a:t>134</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err="1"/>
              <a:t>Orrrr</a:t>
            </a:r>
            <a:r>
              <a:rPr lang="en-US" baseline="0" dirty="0"/>
              <a:t> you could just use grid. That third column is going to take up the space left over after the first two columns were specified. As long as you explicitly place that particular child item into 3</a:t>
            </a:r>
            <a:r>
              <a:rPr lang="en-US" baseline="30000" dirty="0"/>
              <a:t>rd</a:t>
            </a:r>
            <a:r>
              <a:rPr lang="en-US" baseline="0" dirty="0"/>
              <a:t> column, it doesn’t matter that there’s an empty slot in the grid, the design will be respected.</a:t>
            </a:r>
          </a:p>
        </p:txBody>
      </p:sp>
      <p:sp>
        <p:nvSpPr>
          <p:cNvPr id="4" name="Slide Number Placeholder 3"/>
          <p:cNvSpPr>
            <a:spLocks noGrp="1"/>
          </p:cNvSpPr>
          <p:nvPr>
            <p:ph type="sldNum" sz="quarter" idx="10"/>
          </p:nvPr>
        </p:nvSpPr>
        <p:spPr/>
        <p:txBody>
          <a:bodyPr/>
          <a:lstStyle/>
          <a:p>
            <a:fld id="{00FE31E2-DB09-4F1B-A848-0563FD9D9CE2}" type="slidenum">
              <a:rPr lang="en-US" smtClean="0"/>
              <a:t>135</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about </a:t>
            </a:r>
            <a:r>
              <a:rPr lang="en-US" dirty="0" err="1"/>
              <a:t>polyfils</a:t>
            </a:r>
            <a:r>
              <a:rPr lang="en-US" dirty="0"/>
              <a:t> and fallbacks?</a:t>
            </a:r>
          </a:p>
          <a:p>
            <a:endParaRPr lang="en-US" dirty="0"/>
          </a:p>
          <a:p>
            <a:r>
              <a:rPr lang="en-US" dirty="0"/>
              <a:t>I understand how intimidating it can be to depend on new features for layout, being from client services myself, where often the expectation is design parity between browsers. </a:t>
            </a:r>
            <a:r>
              <a:rPr lang="en-US" b="0" dirty="0"/>
              <a:t>But it seems against our best interests to write </a:t>
            </a:r>
            <a:r>
              <a:rPr lang="en-US" b="0" dirty="0" err="1"/>
              <a:t>crufty</a:t>
            </a:r>
            <a:r>
              <a:rPr lang="en-US" b="0" dirty="0"/>
              <a:t> code to exactly duplicate the experience given by a new feature meant to make our lives easier, our code lighter, and our capabilities broader.</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136</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My advice then, would be: instead of trying to </a:t>
            </a:r>
            <a:r>
              <a:rPr lang="en-US" dirty="0" err="1"/>
              <a:t>polyfil</a:t>
            </a:r>
            <a:r>
              <a:rPr lang="en-US" dirty="0"/>
              <a:t> grid experiences, go forth and progressively enhance. If you’re unfamiliar with progressive enhancement, this is basically where you provide a functional, simple experience that gets “enhanced” as new features are available in browsers.</a:t>
            </a:r>
          </a:p>
        </p:txBody>
      </p:sp>
      <p:sp>
        <p:nvSpPr>
          <p:cNvPr id="4" name="Slide Number Placeholder 3"/>
          <p:cNvSpPr>
            <a:spLocks noGrp="1"/>
          </p:cNvSpPr>
          <p:nvPr>
            <p:ph type="sldNum" sz="quarter" idx="10"/>
          </p:nvPr>
        </p:nvSpPr>
        <p:spPr/>
        <p:txBody>
          <a:bodyPr/>
          <a:lstStyle/>
          <a:p>
            <a:fld id="{00FE31E2-DB09-4F1B-A848-0563FD9D9CE2}" type="slidenum">
              <a:rPr lang="en-US" smtClean="0"/>
              <a:t>137</a:t>
            </a:fld>
            <a:endParaRPr lang="en-US"/>
          </a:p>
        </p:txBody>
      </p:sp>
    </p:spTree>
    <p:extLst>
      <p:ext uri="{BB962C8B-B14F-4D97-AF65-F5344CB8AC3E}">
        <p14:creationId xmlns:p14="http://schemas.microsoft.com/office/powerpoint/2010/main" val="140409362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When media queries arrived, we often provided a column of content with a max-width to older browsers; we then wrote within our media queries the CSS rules for an enriched layout. The same principle can be applied here: we can provide a simpler or less fine-tuned layout with our previous layout tools, and browsers with Grid will get the shiny new experience.</a:t>
            </a:r>
          </a:p>
        </p:txBody>
      </p:sp>
      <p:sp>
        <p:nvSpPr>
          <p:cNvPr id="4" name="Slide Number Placeholder 3"/>
          <p:cNvSpPr>
            <a:spLocks noGrp="1"/>
          </p:cNvSpPr>
          <p:nvPr>
            <p:ph type="sldNum" sz="quarter" idx="10"/>
          </p:nvPr>
        </p:nvSpPr>
        <p:spPr/>
        <p:txBody>
          <a:bodyPr/>
          <a:lstStyle/>
          <a:p>
            <a:fld id="{00FE31E2-DB09-4F1B-A848-0563FD9D9CE2}" type="slidenum">
              <a:rPr lang="en-US" smtClean="0"/>
              <a:t>138</a:t>
            </a:fld>
            <a:endParaRPr lang="en-US"/>
          </a:p>
        </p:txBody>
      </p:sp>
    </p:spTree>
    <p:extLst>
      <p:ext uri="{BB962C8B-B14F-4D97-AF65-F5344CB8AC3E}">
        <p14:creationId xmlns:p14="http://schemas.microsoft.com/office/powerpoint/2010/main" val="197774914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we do this? By using the @supports at-rule. We can check for support of grid using @supports (display: grid), and we can optionally check for the old syntax as well with display: -</a:t>
            </a:r>
            <a:r>
              <a:rPr lang="en-US" err="1"/>
              <a:t>ms</a:t>
            </a:r>
            <a:r>
              <a:rPr lang="en-US"/>
              <a:t>-grid. Note that this will only capture Microsoft Edge, and not IE.</a:t>
            </a:r>
          </a:p>
        </p:txBody>
      </p:sp>
      <p:sp>
        <p:nvSpPr>
          <p:cNvPr id="4" name="Slide Number Placeholder 3"/>
          <p:cNvSpPr>
            <a:spLocks noGrp="1"/>
          </p:cNvSpPr>
          <p:nvPr>
            <p:ph type="sldNum" sz="quarter" idx="10"/>
          </p:nvPr>
        </p:nvSpPr>
        <p:spPr/>
        <p:txBody>
          <a:bodyPr/>
          <a:lstStyle/>
          <a:p>
            <a:fld id="{00FE31E2-DB09-4F1B-A848-0563FD9D9CE2}" type="slidenum">
              <a:rPr lang="en-US" smtClean="0"/>
              <a:t>139</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We can’t do the kind of sizing, placement, or redistribution in this cross axis as we could in the main. We also can’t specifically create new flex rows to place our items into.</a:t>
            </a:r>
          </a:p>
        </p:txBody>
      </p:sp>
      <p:sp>
        <p:nvSpPr>
          <p:cNvPr id="4" name="Slide Number Placeholder 3"/>
          <p:cNvSpPr>
            <a:spLocks noGrp="1"/>
          </p:cNvSpPr>
          <p:nvPr>
            <p:ph type="sldNum" sz="quarter" idx="10"/>
          </p:nvPr>
        </p:nvSpPr>
        <p:spPr/>
        <p:txBody>
          <a:bodyPr/>
          <a:lstStyle/>
          <a:p>
            <a:fld id="{00FE31E2-DB09-4F1B-A848-0563FD9D9CE2}" type="slidenum">
              <a:rPr lang="en-US" smtClean="0"/>
              <a:t>14</a:t>
            </a:fld>
            <a:endParaRPr lang="en-US"/>
          </a:p>
        </p:txBody>
      </p:sp>
    </p:spTree>
    <p:extLst>
      <p:ext uri="{BB962C8B-B14F-4D97-AF65-F5344CB8AC3E}">
        <p14:creationId xmlns:p14="http://schemas.microsoft.com/office/powerpoint/2010/main" val="83886229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Lots of people in the web community are doing this already, but some folks are writing their at rules such that their grid-related rules only apply in browsers that support the new syntax and NOT the old syntax. This will only lead to sadness because you will effectively be ensuring your Grid doesn’t render in Microsoft Edge. We will continue to support the old prefixed syntax for the foreseeable future for web compatibility.</a:t>
            </a:r>
          </a:p>
        </p:txBody>
      </p:sp>
      <p:sp>
        <p:nvSpPr>
          <p:cNvPr id="4" name="Slide Number Placeholder 3"/>
          <p:cNvSpPr>
            <a:spLocks noGrp="1"/>
          </p:cNvSpPr>
          <p:nvPr>
            <p:ph type="sldNum" sz="quarter" idx="10"/>
          </p:nvPr>
        </p:nvSpPr>
        <p:spPr/>
        <p:txBody>
          <a:bodyPr/>
          <a:lstStyle/>
          <a:p>
            <a:fld id="{00FE31E2-DB09-4F1B-A848-0563FD9D9CE2}" type="slidenum">
              <a:rPr lang="en-US" smtClean="0"/>
              <a:t>140</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want to support ONLY the new syntax, @supports (display: grid) is all you need.</a:t>
            </a:r>
          </a:p>
        </p:txBody>
      </p:sp>
      <p:sp>
        <p:nvSpPr>
          <p:cNvPr id="4" name="Slide Number Placeholder 3"/>
          <p:cNvSpPr>
            <a:spLocks noGrp="1"/>
          </p:cNvSpPr>
          <p:nvPr>
            <p:ph type="sldNum" sz="quarter" idx="10"/>
          </p:nvPr>
        </p:nvSpPr>
        <p:spPr/>
        <p:txBody>
          <a:bodyPr/>
          <a:lstStyle/>
          <a:p>
            <a:fld id="{00FE31E2-DB09-4F1B-A848-0563FD9D9CE2}" type="slidenum">
              <a:rPr lang="en-US" smtClean="0"/>
              <a:t>141</a:t>
            </a:fld>
            <a:endParaRPr lang="en-US"/>
          </a:p>
        </p:txBody>
      </p:sp>
    </p:spTree>
    <p:extLst>
      <p:ext uri="{BB962C8B-B14F-4D97-AF65-F5344CB8AC3E}">
        <p14:creationId xmlns:p14="http://schemas.microsoft.com/office/powerpoint/2010/main" val="8923499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787146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8984442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let’s say we have a grid of items where we want all the rows to be equal height, based on the height of the items’ content.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280336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Where flex-wrap is available we can use that to at least have the heights of each row be equalized.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07571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Our base experience might be some inline-block boxes and some magic numbers, which perhaps doesn’t look super awesome,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4424194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we might just rearrange the content within items and display them in a stacked layout, or perhaps remove the backgrounds.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634792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64459491"/>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Let’s say, with grid, we have an image that is twice as wide as two boxes with text in them stacked next to it. These boxes are equal height, based on the content, but with a minimum of 200px each, which we’ve done by setting the track heights to minmax(200px, 1fr).</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709229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closest we have is the ability to wrap items to new flex rows as we run out of space.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While flex box is a complete and powerful feature, it’s a one-dimensional layout tool that doesn’t necessarily cover all our use cases.</a:t>
            </a:r>
          </a:p>
        </p:txBody>
      </p:sp>
      <p:sp>
        <p:nvSpPr>
          <p:cNvPr id="4" name="Slide Number Placeholder 3"/>
          <p:cNvSpPr>
            <a:spLocks noGrp="1"/>
          </p:cNvSpPr>
          <p:nvPr>
            <p:ph type="sldNum" sz="quarter" idx="10"/>
          </p:nvPr>
        </p:nvSpPr>
        <p:spPr/>
        <p:txBody>
          <a:bodyPr/>
          <a:lstStyle/>
          <a:p>
            <a:fld id="{00FE31E2-DB09-4F1B-A848-0563FD9D9CE2}" type="slidenum">
              <a:rPr lang="en-US" smtClean="0"/>
              <a:t>15</a:t>
            </a:fld>
            <a:endParaRPr lang="en-US"/>
          </a:p>
        </p:txBody>
      </p:sp>
    </p:spTree>
    <p:extLst>
      <p:ext uri="{BB962C8B-B14F-4D97-AF65-F5344CB8AC3E}">
        <p14:creationId xmlns:p14="http://schemas.microsoft.com/office/powerpoint/2010/main" val="83886229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we rearrange with flex-wrap, we can still have a big beautiful image, and 2 text boxes proportionally sized next to each other, which serve to provide more context for the image. Our design isn’t a 1:1 ratio, but the mood and the hierarchy are preserved.</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741024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1102096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let’s say we’re using grid to overlap a couple items. We’re using grid slots with specific measurements to create a consistent overlap, an </a:t>
            </a:r>
            <a:r>
              <a:rPr lang="en-US" sz="1200" kern="1200" dirty="0" err="1">
                <a:solidFill>
                  <a:schemeClr val="tx1"/>
                </a:solidFill>
                <a:effectLst/>
                <a:latin typeface="+mn-lt"/>
                <a:ea typeface="+mn-ea"/>
                <a:cs typeface="+mn-cs"/>
              </a:rPr>
              <a:t>fr</a:t>
            </a:r>
            <a:r>
              <a:rPr lang="en-US" sz="1200" kern="1200" dirty="0">
                <a:solidFill>
                  <a:schemeClr val="tx1"/>
                </a:solidFill>
                <a:effectLst/>
                <a:latin typeface="+mn-lt"/>
                <a:ea typeface="+mn-ea"/>
                <a:cs typeface="+mn-cs"/>
              </a:rPr>
              <a:t> units to make sure that the image is the same dimensions as the text,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82784553"/>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let’s say we’re using grid to overlap a couple items. We’re using grid slots with specific measurements to create a consistent overlap, an </a:t>
            </a:r>
            <a:r>
              <a:rPr lang="en-US" sz="1200" kern="1200" dirty="0" err="1">
                <a:solidFill>
                  <a:schemeClr val="tx1"/>
                </a:solidFill>
                <a:effectLst/>
                <a:latin typeface="+mn-lt"/>
                <a:ea typeface="+mn-ea"/>
                <a:cs typeface="+mn-cs"/>
              </a:rPr>
              <a:t>fr</a:t>
            </a:r>
            <a:r>
              <a:rPr lang="en-US" sz="1200" kern="1200" dirty="0">
                <a:solidFill>
                  <a:schemeClr val="tx1"/>
                </a:solidFill>
                <a:effectLst/>
                <a:latin typeface="+mn-lt"/>
                <a:ea typeface="+mn-ea"/>
                <a:cs typeface="+mn-cs"/>
              </a:rPr>
              <a:t> units to make sure that the image is the same dimensions as the text, no matter what content is in there or what breakpoint the assemblage is viewed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could mimic this by absolutely positioning the image and jumping through some hoops with margins, padding, and </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but if the point is to write lighter code, let’s come up with a simpler version of this aesthetic.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522573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we could mimic this by absolutely positioning the image and jumping through some hoops with margins, padding, and </a:t>
            </a:r>
            <a:r>
              <a:rPr lang="en-US" sz="1200" kern="1200" dirty="0" err="1">
                <a:solidFill>
                  <a:schemeClr val="tx1"/>
                </a:solidFill>
                <a:effectLst/>
                <a:latin typeface="+mn-lt"/>
                <a:ea typeface="+mn-ea"/>
                <a:cs typeface="+mn-cs"/>
              </a:rPr>
              <a:t>calc</a:t>
            </a:r>
            <a:r>
              <a:rPr lang="en-US" sz="1200" kern="1200" dirty="0">
                <a:solidFill>
                  <a:schemeClr val="tx1"/>
                </a:solidFill>
                <a:effectLst/>
                <a:latin typeface="+mn-lt"/>
                <a:ea typeface="+mn-ea"/>
                <a:cs typeface="+mn-cs"/>
              </a:rPr>
              <a:t>, but if the point is to write lighter code, let’s come up with a simpler version of this aesthetic.</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3292643"/>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layering is the important part of this component, we might write our base experience so that the text box is simply overlapping the bottom of the image.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0851929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Since the layering is the important part of this component, we might write our base experience so that the text box is simply overlapping the bottom of the image. The nice thing about this is now we also have a mobile-first design for when there’s not enough horizontal real estate for our fancy grid version. We could also set a max width on this box of text, for further funkiness.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FE31E2-DB09-4F1B-A848-0563FD9D9CE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0670448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You might be thinking, sure </a:t>
            </a:r>
            <a:r>
              <a:rPr lang="en-US" dirty="0" err="1"/>
              <a:t>sure</a:t>
            </a:r>
            <a:r>
              <a:rPr lang="en-US" dirty="0"/>
              <a:t>, I’m on board with progressive enhancement. But what about my clients and stakeholders? This is all about knowing what is important to the individuals you’re talking to, and showing how a tiered approach to web design can help them in their goals. When in doubt, an effective approach, honestly, is money. Letting go of perfect design parity everywhere and choosing instead to deliver a solid, progressively enhanced experience, saves dev hours, which makes for a more modest budget. This will likely be music to your client’s and project managers’ ears.</a:t>
            </a:r>
          </a:p>
        </p:txBody>
      </p:sp>
      <p:sp>
        <p:nvSpPr>
          <p:cNvPr id="4" name="Slide Number Placeholder 3"/>
          <p:cNvSpPr>
            <a:spLocks noGrp="1"/>
          </p:cNvSpPr>
          <p:nvPr>
            <p:ph type="sldNum" sz="quarter" idx="10"/>
          </p:nvPr>
        </p:nvSpPr>
        <p:spPr/>
        <p:txBody>
          <a:bodyPr/>
          <a:lstStyle/>
          <a:p>
            <a:fld id="{00FE31E2-DB09-4F1B-A848-0563FD9D9CE2}" type="slidenum">
              <a:rPr lang="en-US" smtClean="0"/>
              <a:t>157</a:t>
            </a:fld>
            <a:endParaRPr lang="en-US"/>
          </a:p>
        </p:txBody>
      </p:sp>
    </p:spTree>
    <p:extLst>
      <p:ext uri="{BB962C8B-B14F-4D97-AF65-F5344CB8AC3E}">
        <p14:creationId xmlns:p14="http://schemas.microsoft.com/office/powerpoint/2010/main" val="21779322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good news is, as we work to get our clients on board, there is nothing stopping us from using grid on our own sites and pet projects.</a:t>
            </a:r>
          </a:p>
        </p:txBody>
      </p:sp>
      <p:sp>
        <p:nvSpPr>
          <p:cNvPr id="4" name="Slide Number Placeholder 3"/>
          <p:cNvSpPr>
            <a:spLocks noGrp="1"/>
          </p:cNvSpPr>
          <p:nvPr>
            <p:ph type="sldNum" sz="quarter" idx="10"/>
          </p:nvPr>
        </p:nvSpPr>
        <p:spPr/>
        <p:txBody>
          <a:bodyPr/>
          <a:lstStyle/>
          <a:p>
            <a:fld id="{00FE31E2-DB09-4F1B-A848-0563FD9D9CE2}" type="slidenum">
              <a:rPr lang="en-US" smtClean="0"/>
              <a:t>158</a:t>
            </a:fld>
            <a:endParaRPr lang="en-US"/>
          </a:p>
        </p:txBody>
      </p:sp>
    </p:spTree>
    <p:extLst>
      <p:ext uri="{BB962C8B-B14F-4D97-AF65-F5344CB8AC3E}">
        <p14:creationId xmlns:p14="http://schemas.microsoft.com/office/powerpoint/2010/main" val="162678412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All in all, I’m so excited to have Grid in our layout toolbox. This marks a bright new future for layout on the web, and I can’t wait to see what you all come up with. Grid is so new that there’s so much space to explore and find cool new ways to use it.</a:t>
            </a:r>
          </a:p>
        </p:txBody>
      </p:sp>
      <p:sp>
        <p:nvSpPr>
          <p:cNvPr id="4" name="Slide Number Placeholder 3"/>
          <p:cNvSpPr>
            <a:spLocks noGrp="1"/>
          </p:cNvSpPr>
          <p:nvPr>
            <p:ph type="sldNum" sz="quarter" idx="10"/>
          </p:nvPr>
        </p:nvSpPr>
        <p:spPr/>
        <p:txBody>
          <a:bodyPr/>
          <a:lstStyle/>
          <a:p>
            <a:fld id="{00FE31E2-DB09-4F1B-A848-0563FD9D9CE2}" type="slidenum">
              <a:rPr lang="en-US" smtClean="0"/>
              <a:t>159</a:t>
            </a:fld>
            <a:endParaRPr lang="en-US"/>
          </a:p>
        </p:txBody>
      </p:sp>
    </p:spTree>
    <p:extLst>
      <p:ext uri="{BB962C8B-B14F-4D97-AF65-F5344CB8AC3E}">
        <p14:creationId xmlns:p14="http://schemas.microsoft.com/office/powerpoint/2010/main" val="2106826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Which brings us to CSS Grid!</a:t>
            </a:r>
          </a:p>
        </p:txBody>
      </p:sp>
      <p:sp>
        <p:nvSpPr>
          <p:cNvPr id="4" name="Slide Number Placeholder 3"/>
          <p:cNvSpPr>
            <a:spLocks noGrp="1"/>
          </p:cNvSpPr>
          <p:nvPr>
            <p:ph type="sldNum" sz="quarter" idx="10"/>
          </p:nvPr>
        </p:nvSpPr>
        <p:spPr/>
        <p:txBody>
          <a:bodyPr/>
          <a:lstStyle/>
          <a:p>
            <a:fld id="{00FE31E2-DB09-4F1B-A848-0563FD9D9CE2}" type="slidenum">
              <a:rPr lang="en-US" smtClean="0"/>
              <a:t>16</a:t>
            </a:fld>
            <a:endParaRPr lang="en-US"/>
          </a:p>
        </p:txBody>
      </p:sp>
    </p:spTree>
    <p:extLst>
      <p:ext uri="{BB962C8B-B14F-4D97-AF65-F5344CB8AC3E}">
        <p14:creationId xmlns:p14="http://schemas.microsoft.com/office/powerpoint/2010/main" val="165387000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does anyone have any questions?</a:t>
            </a:r>
          </a:p>
        </p:txBody>
      </p:sp>
      <p:sp>
        <p:nvSpPr>
          <p:cNvPr id="4" name="Slide Number Placeholder 3"/>
          <p:cNvSpPr>
            <a:spLocks noGrp="1"/>
          </p:cNvSpPr>
          <p:nvPr>
            <p:ph type="sldNum" sz="quarter" idx="10"/>
          </p:nvPr>
        </p:nvSpPr>
        <p:spPr/>
        <p:txBody>
          <a:bodyPr/>
          <a:lstStyle/>
          <a:p>
            <a:fld id="{00FE31E2-DB09-4F1B-A848-0563FD9D9CE2}" type="slidenum">
              <a:rPr lang="en-US" smtClean="0"/>
              <a:t>160</a:t>
            </a:fld>
            <a:endParaRPr lang="en-US"/>
          </a:p>
        </p:txBody>
      </p:sp>
    </p:spTree>
    <p:extLst>
      <p:ext uri="{BB962C8B-B14F-4D97-AF65-F5344CB8AC3E}">
        <p14:creationId xmlns:p14="http://schemas.microsoft.com/office/powerpoint/2010/main" val="107456526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people a couple min to pull this up)</a:t>
            </a:r>
          </a:p>
          <a:p>
            <a:endParaRPr lang="en-US" dirty="0"/>
          </a:p>
          <a:p>
            <a:endParaRPr lang="en-US" dirty="0"/>
          </a:p>
          <a:p>
            <a:r>
              <a:rPr lang="en-US" dirty="0"/>
              <a:t>(Give a 10 min warning before presentation time)</a:t>
            </a:r>
          </a:p>
        </p:txBody>
      </p:sp>
      <p:sp>
        <p:nvSpPr>
          <p:cNvPr id="4" name="Slide Number Placeholder 3"/>
          <p:cNvSpPr>
            <a:spLocks noGrp="1"/>
          </p:cNvSpPr>
          <p:nvPr>
            <p:ph type="sldNum" sz="quarter" idx="10"/>
          </p:nvPr>
        </p:nvSpPr>
        <p:spPr/>
        <p:txBody>
          <a:bodyPr/>
          <a:lstStyle/>
          <a:p>
            <a:fld id="{00FE31E2-DB09-4F1B-A848-0563FD9D9CE2}" type="slidenum">
              <a:rPr lang="en-US" smtClean="0"/>
              <a:t>161</a:t>
            </a:fld>
            <a:endParaRPr lang="en-US"/>
          </a:p>
        </p:txBody>
      </p:sp>
    </p:spTree>
    <p:extLst>
      <p:ext uri="{BB962C8B-B14F-4D97-AF65-F5344CB8AC3E}">
        <p14:creationId xmlns:p14="http://schemas.microsoft.com/office/powerpoint/2010/main" val="373970920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162</a:t>
            </a:fld>
            <a:endParaRPr lang="en-US"/>
          </a:p>
        </p:txBody>
      </p:sp>
    </p:spTree>
    <p:extLst>
      <p:ext uri="{BB962C8B-B14F-4D97-AF65-F5344CB8AC3E}">
        <p14:creationId xmlns:p14="http://schemas.microsoft.com/office/powerpoint/2010/main" val="125045577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(Give people a couple min to pull this up)</a:t>
            </a:r>
          </a:p>
          <a:p>
            <a:endParaRPr lang="en-US" dirty="0"/>
          </a:p>
          <a:p>
            <a:endParaRPr lang="en-US" dirty="0"/>
          </a:p>
          <a:p>
            <a:r>
              <a:rPr lang="en-US" dirty="0"/>
              <a:t>(Give a 10 min warning before presentation time)</a:t>
            </a:r>
          </a:p>
        </p:txBody>
      </p:sp>
      <p:sp>
        <p:nvSpPr>
          <p:cNvPr id="4" name="Slide Number Placeholder 3"/>
          <p:cNvSpPr>
            <a:spLocks noGrp="1"/>
          </p:cNvSpPr>
          <p:nvPr>
            <p:ph type="sldNum" sz="quarter" idx="10"/>
          </p:nvPr>
        </p:nvSpPr>
        <p:spPr/>
        <p:txBody>
          <a:bodyPr/>
          <a:lstStyle/>
          <a:p>
            <a:fld id="{00FE31E2-DB09-4F1B-A848-0563FD9D9CE2}" type="slidenum">
              <a:rPr lang="en-US" smtClean="0"/>
              <a:t>163</a:t>
            </a:fld>
            <a:endParaRPr lang="en-US"/>
          </a:p>
        </p:txBody>
      </p:sp>
    </p:spTree>
    <p:extLst>
      <p:ext uri="{BB962C8B-B14F-4D97-AF65-F5344CB8AC3E}">
        <p14:creationId xmlns:p14="http://schemas.microsoft.com/office/powerpoint/2010/main" val="3553878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Grid was initially introduced by Microsoft to achieve truly two-dimensional layout for web content, for parity with native app layout capabilities. We needed a tool where we could truly control sizing and placement in both row and column directions, as Windows 8 had a heavily gridded, symmetrical aesthetic, and web content could be embedded into native apps. It turns out the web community at large had need for such a tool, and the W3C CSS Working Group developed CSS Grid into the feature set it is today.</a:t>
            </a:r>
          </a:p>
        </p:txBody>
      </p:sp>
      <p:sp>
        <p:nvSpPr>
          <p:cNvPr id="4" name="Slide Number Placeholder 3"/>
          <p:cNvSpPr>
            <a:spLocks noGrp="1"/>
          </p:cNvSpPr>
          <p:nvPr>
            <p:ph type="sldNum" sz="quarter" idx="10"/>
          </p:nvPr>
        </p:nvSpPr>
        <p:spPr/>
        <p:txBody>
          <a:bodyPr/>
          <a:lstStyle/>
          <a:p>
            <a:fld id="{00FE31E2-DB09-4F1B-A848-0563FD9D9CE2}" type="slidenum">
              <a:rPr lang="en-US" smtClean="0"/>
              <a:t>17</a:t>
            </a:fld>
            <a:endParaRPr lang="en-US"/>
          </a:p>
        </p:txBody>
      </p:sp>
    </p:spTree>
    <p:extLst>
      <p:ext uri="{BB962C8B-B14F-4D97-AF65-F5344CB8AC3E}">
        <p14:creationId xmlns:p14="http://schemas.microsoft.com/office/powerpoint/2010/main" val="2594251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If you’d like to hear more about CSS Grid from CSS Working Group members, and Microsoft developers, check out aka.ms/grid-video</a:t>
            </a:r>
          </a:p>
        </p:txBody>
      </p:sp>
      <p:sp>
        <p:nvSpPr>
          <p:cNvPr id="4" name="Slide Number Placeholder 3"/>
          <p:cNvSpPr>
            <a:spLocks noGrp="1"/>
          </p:cNvSpPr>
          <p:nvPr>
            <p:ph type="sldNum" sz="quarter" idx="10"/>
          </p:nvPr>
        </p:nvSpPr>
        <p:spPr/>
        <p:txBody>
          <a:bodyPr/>
          <a:lstStyle/>
          <a:p>
            <a:fld id="{00FE31E2-DB09-4F1B-A848-0563FD9D9CE2}" type="slidenum">
              <a:rPr lang="en-US" smtClean="0"/>
              <a:t>18</a:t>
            </a:fld>
            <a:endParaRPr lang="en-US"/>
          </a:p>
        </p:txBody>
      </p:sp>
    </p:spTree>
    <p:extLst>
      <p:ext uri="{BB962C8B-B14F-4D97-AF65-F5344CB8AC3E}">
        <p14:creationId xmlns:p14="http://schemas.microsoft.com/office/powerpoint/2010/main" val="2642639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a full matrix of space to work with, we can, without extra wrapper elements, create really precise layouts where things line up just so, elements are relationally or equally sized in both dimensions, and there’s symmetry and consistency across a layout. This is great for our fussy perfectionist side.</a:t>
            </a:r>
          </a:p>
        </p:txBody>
      </p:sp>
      <p:sp>
        <p:nvSpPr>
          <p:cNvPr id="4" name="Slide Number Placeholder 3"/>
          <p:cNvSpPr>
            <a:spLocks noGrp="1"/>
          </p:cNvSpPr>
          <p:nvPr>
            <p:ph type="sldNum" sz="quarter" idx="10"/>
          </p:nvPr>
        </p:nvSpPr>
        <p:spPr/>
        <p:txBody>
          <a:bodyPr/>
          <a:lstStyle/>
          <a:p>
            <a:fld id="{00FE31E2-DB09-4F1B-A848-0563FD9D9CE2}" type="slidenum">
              <a:rPr lang="en-US" smtClean="0"/>
              <a:t>19</a:t>
            </a:fld>
            <a:endParaRPr lang="en-US"/>
          </a:p>
        </p:txBody>
      </p:sp>
    </p:spTree>
    <p:extLst>
      <p:ext uri="{BB962C8B-B14F-4D97-AF65-F5344CB8AC3E}">
        <p14:creationId xmlns:p14="http://schemas.microsoft.com/office/powerpoint/2010/main" val="2303347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give a presentation on how to use CSS Grid. Then you’ll have a choice of 3 different projects to work on. A couple are more straight-forward, and a couple have more room for exploration. You can work on whether you feel comfortable with. At the end, we’ll do [x] minutes of show and tell, so that people can learn from each other’s approaches.</a:t>
            </a:r>
          </a:p>
          <a:p>
            <a:endParaRPr lang="en-US" dirty="0"/>
          </a:p>
          <a:p>
            <a:r>
              <a:rPr lang="en-US" dirty="0"/>
              <a:t>ID the direction of the bathroom, any water fountains</a:t>
            </a:r>
          </a:p>
        </p:txBody>
      </p:sp>
      <p:sp>
        <p:nvSpPr>
          <p:cNvPr id="4" name="Slide Number Placeholder 3"/>
          <p:cNvSpPr>
            <a:spLocks noGrp="1"/>
          </p:cNvSpPr>
          <p:nvPr>
            <p:ph type="sldNum" sz="quarter" idx="10"/>
          </p:nvPr>
        </p:nvSpPr>
        <p:spPr/>
        <p:txBody>
          <a:bodyPr/>
          <a:lstStyle/>
          <a:p>
            <a:fld id="{00FE31E2-DB09-4F1B-A848-0563FD9D9CE2}" type="slidenum">
              <a:rPr lang="en-US" smtClean="0"/>
              <a:t>2</a:t>
            </a:fld>
            <a:endParaRPr lang="en-US"/>
          </a:p>
        </p:txBody>
      </p:sp>
    </p:spTree>
    <p:extLst>
      <p:ext uri="{BB962C8B-B14F-4D97-AF65-F5344CB8AC3E}">
        <p14:creationId xmlns:p14="http://schemas.microsoft.com/office/powerpoint/2010/main" val="4238926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can also come up with some more funky, unique assemblages, for our artistic side (sometimes, these are the same side).</a:t>
            </a:r>
          </a:p>
        </p:txBody>
      </p:sp>
      <p:sp>
        <p:nvSpPr>
          <p:cNvPr id="4" name="Slide Number Placeholder 3"/>
          <p:cNvSpPr>
            <a:spLocks noGrp="1"/>
          </p:cNvSpPr>
          <p:nvPr>
            <p:ph type="sldNum" sz="quarter" idx="10"/>
          </p:nvPr>
        </p:nvSpPr>
        <p:spPr/>
        <p:txBody>
          <a:bodyPr/>
          <a:lstStyle/>
          <a:p>
            <a:fld id="{00FE31E2-DB09-4F1B-A848-0563FD9D9CE2}" type="slidenum">
              <a:rPr lang="en-US" smtClean="0"/>
              <a:t>20</a:t>
            </a:fld>
            <a:endParaRPr lang="en-US"/>
          </a:p>
        </p:txBody>
      </p:sp>
    </p:spTree>
    <p:extLst>
      <p:ext uri="{BB962C8B-B14F-4D97-AF65-F5344CB8AC3E}">
        <p14:creationId xmlns:p14="http://schemas.microsoft.com/office/powerpoint/2010/main" val="39810560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as an added bonus, we can overlap grid items, which is not possible with flex items.</a:t>
            </a:r>
          </a:p>
        </p:txBody>
      </p:sp>
      <p:sp>
        <p:nvSpPr>
          <p:cNvPr id="4" name="Slide Number Placeholder 3"/>
          <p:cNvSpPr>
            <a:spLocks noGrp="1"/>
          </p:cNvSpPr>
          <p:nvPr>
            <p:ph type="sldNum" sz="quarter" idx="10"/>
          </p:nvPr>
        </p:nvSpPr>
        <p:spPr/>
        <p:txBody>
          <a:bodyPr/>
          <a:lstStyle/>
          <a:p>
            <a:fld id="{00FE31E2-DB09-4F1B-A848-0563FD9D9CE2}" type="slidenum">
              <a:rPr lang="en-US" smtClean="0"/>
              <a:t>21</a:t>
            </a:fld>
            <a:endParaRPr lang="en-US"/>
          </a:p>
        </p:txBody>
      </p:sp>
    </p:spTree>
    <p:extLst>
      <p:ext uri="{BB962C8B-B14F-4D97-AF65-F5344CB8AC3E}">
        <p14:creationId xmlns:p14="http://schemas.microsoft.com/office/powerpoint/2010/main" val="1611297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the use cases that are perhaps possible with other layout techniques are brilliantly simple with Grid. In this layout for the 2017 Microsoft Edge Web Summit, I have an empty space for absolutely-positioned </a:t>
            </a:r>
            <a:r>
              <a:rPr lang="en-US" dirty="0" err="1"/>
              <a:t>nav</a:t>
            </a:r>
            <a:r>
              <a:rPr lang="en-US" dirty="0"/>
              <a:t> to peak through, elements which proportionally fill the rest of that horizontal space, and a hero banner that expands and contracts to fill the rest of the viewport. It’s a familiar layout, but one that can be done without extra wrappers.</a:t>
            </a:r>
            <a:endParaRPr lang="en-US" baseline="0" dirty="0"/>
          </a:p>
        </p:txBody>
      </p:sp>
      <p:sp>
        <p:nvSpPr>
          <p:cNvPr id="4" name="Slide Number Placeholder 3"/>
          <p:cNvSpPr>
            <a:spLocks noGrp="1"/>
          </p:cNvSpPr>
          <p:nvPr>
            <p:ph type="sldNum" sz="quarter" idx="10"/>
          </p:nvPr>
        </p:nvSpPr>
        <p:spPr/>
        <p:txBody>
          <a:bodyPr/>
          <a:lstStyle/>
          <a:p>
            <a:fld id="{00FE31E2-DB09-4F1B-A848-0563FD9D9CE2}" type="slidenum">
              <a:rPr lang="en-US" smtClean="0"/>
              <a:t>22</a:t>
            </a:fld>
            <a:endParaRPr lang="en-US"/>
          </a:p>
        </p:txBody>
      </p:sp>
    </p:spTree>
    <p:extLst>
      <p:ext uri="{BB962C8B-B14F-4D97-AF65-F5344CB8AC3E}">
        <p14:creationId xmlns:p14="http://schemas.microsoft.com/office/powerpoint/2010/main" val="1611297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grid is cool, but how does it work, exactly?</a:t>
            </a:r>
          </a:p>
        </p:txBody>
      </p:sp>
      <p:sp>
        <p:nvSpPr>
          <p:cNvPr id="4" name="Slide Number Placeholder 3"/>
          <p:cNvSpPr>
            <a:spLocks noGrp="1"/>
          </p:cNvSpPr>
          <p:nvPr>
            <p:ph type="sldNum" sz="quarter" idx="10"/>
          </p:nvPr>
        </p:nvSpPr>
        <p:spPr/>
        <p:txBody>
          <a:bodyPr/>
          <a:lstStyle/>
          <a:p>
            <a:fld id="{00FE31E2-DB09-4F1B-A848-0563FD9D9CE2}" type="slidenum">
              <a:rPr lang="en-US" smtClean="0"/>
              <a:t>23</a:t>
            </a:fld>
            <a:endParaRPr lang="en-US"/>
          </a:p>
        </p:txBody>
      </p:sp>
    </p:spTree>
    <p:extLst>
      <p:ext uri="{BB962C8B-B14F-4D97-AF65-F5344CB8AC3E}">
        <p14:creationId xmlns:p14="http://schemas.microsoft.com/office/powerpoint/2010/main" val="3014275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Grid is what we would call a top down layout. I like to think of it as a parent laying down the rules, telling their kids what to do. Those children have to do what they’re told.</a:t>
            </a:r>
          </a:p>
        </p:txBody>
      </p:sp>
      <p:sp>
        <p:nvSpPr>
          <p:cNvPr id="4" name="Slide Number Placeholder 3"/>
          <p:cNvSpPr>
            <a:spLocks noGrp="1"/>
          </p:cNvSpPr>
          <p:nvPr>
            <p:ph type="sldNum" sz="quarter" idx="10"/>
          </p:nvPr>
        </p:nvSpPr>
        <p:spPr/>
        <p:txBody>
          <a:bodyPr/>
          <a:lstStyle/>
          <a:p>
            <a:fld id="{00FE31E2-DB09-4F1B-A848-0563FD9D9CE2}" type="slidenum">
              <a:rPr lang="en-US" smtClean="0"/>
              <a:t>24</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step in this process is to create a grid formatting context by applying display: grid or inline-grid to a parent element.</a:t>
            </a:r>
          </a:p>
        </p:txBody>
      </p:sp>
      <p:sp>
        <p:nvSpPr>
          <p:cNvPr id="4" name="Slide Number Placeholder 3"/>
          <p:cNvSpPr>
            <a:spLocks noGrp="1"/>
          </p:cNvSpPr>
          <p:nvPr>
            <p:ph type="sldNum" sz="quarter" idx="10"/>
          </p:nvPr>
        </p:nvSpPr>
        <p:spPr/>
        <p:txBody>
          <a:bodyPr/>
          <a:lstStyle/>
          <a:p>
            <a:fld id="{00FE31E2-DB09-4F1B-A848-0563FD9D9CE2}" type="slidenum">
              <a:rPr lang="en-US" smtClean="0"/>
              <a:t>25</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define the rules of the grid using various properties, such as grid-template-rows and –columns, grid-areas, auto-rows, columns, and flow, and the Grid shorthand. There are many different ways to express the same grid using these properties.</a:t>
            </a:r>
          </a:p>
        </p:txBody>
      </p:sp>
      <p:sp>
        <p:nvSpPr>
          <p:cNvPr id="4" name="Slide Number Placeholder 3"/>
          <p:cNvSpPr>
            <a:spLocks noGrp="1"/>
          </p:cNvSpPr>
          <p:nvPr>
            <p:ph type="sldNum" sz="quarter" idx="10"/>
          </p:nvPr>
        </p:nvSpPr>
        <p:spPr/>
        <p:txBody>
          <a:bodyPr/>
          <a:lstStyle/>
          <a:p>
            <a:fld id="{00FE31E2-DB09-4F1B-A848-0563FD9D9CE2}" type="slidenum">
              <a:rPr lang="en-US" smtClean="0"/>
              <a:t>26</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templating properties create what are called grid “tracks”, the collective term for rows and columns.</a:t>
            </a:r>
          </a:p>
        </p:txBody>
      </p:sp>
      <p:sp>
        <p:nvSpPr>
          <p:cNvPr id="4" name="Slide Number Placeholder 3"/>
          <p:cNvSpPr>
            <a:spLocks noGrp="1"/>
          </p:cNvSpPr>
          <p:nvPr>
            <p:ph type="sldNum" sz="quarter" idx="10"/>
          </p:nvPr>
        </p:nvSpPr>
        <p:spPr/>
        <p:txBody>
          <a:bodyPr/>
          <a:lstStyle/>
          <a:p>
            <a:fld id="{00FE31E2-DB09-4F1B-A848-0563FD9D9CE2}" type="slidenum">
              <a:rPr lang="en-US" smtClean="0"/>
              <a:t>27</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track has a start and end grid line, which can often be the outer edge of the Grid container. These lines can be named, which we’ll learn more about later.</a:t>
            </a:r>
          </a:p>
        </p:txBody>
      </p:sp>
      <p:sp>
        <p:nvSpPr>
          <p:cNvPr id="4" name="Slide Number Placeholder 3"/>
          <p:cNvSpPr>
            <a:spLocks noGrp="1"/>
          </p:cNvSpPr>
          <p:nvPr>
            <p:ph type="sldNum" sz="quarter" idx="10"/>
          </p:nvPr>
        </p:nvSpPr>
        <p:spPr/>
        <p:txBody>
          <a:bodyPr/>
          <a:lstStyle/>
          <a:p>
            <a:fld id="{00FE31E2-DB09-4F1B-A848-0563FD9D9CE2}" type="slidenum">
              <a:rPr lang="en-US" smtClean="0"/>
              <a:t>28</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these tracks have been defined, we can optionally define grid areas that can span both rows and columns. Grid areas can simultaneously handle size and placement for us. More on that later.</a:t>
            </a:r>
          </a:p>
        </p:txBody>
      </p:sp>
      <p:sp>
        <p:nvSpPr>
          <p:cNvPr id="4" name="Slide Number Placeholder 3"/>
          <p:cNvSpPr>
            <a:spLocks noGrp="1"/>
          </p:cNvSpPr>
          <p:nvPr>
            <p:ph type="sldNum" sz="quarter" idx="10"/>
          </p:nvPr>
        </p:nvSpPr>
        <p:spPr/>
        <p:txBody>
          <a:bodyPr/>
          <a:lstStyle/>
          <a:p>
            <a:fld id="{00FE31E2-DB09-4F1B-A848-0563FD9D9CE2}" type="slidenum">
              <a:rPr lang="en-US" smtClean="0"/>
              <a:t>29</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I’ll give a presentation on how to use CSS Grid. Then you’ll have a choice of 3 different projects to work on. A couple are more straight-forward, and a couple have more room for exploration. You can work on whether you feel comfortable with. At the end, we’ll do [x] minutes of show and tell, so that people can learn from each other’s approaches.</a:t>
            </a:r>
          </a:p>
          <a:p>
            <a:endParaRPr lang="en-US" dirty="0"/>
          </a:p>
          <a:p>
            <a:r>
              <a:rPr lang="en-US" dirty="0"/>
              <a:t>ID the direction of the bathroom, any water fountains</a:t>
            </a:r>
          </a:p>
        </p:txBody>
      </p:sp>
      <p:sp>
        <p:nvSpPr>
          <p:cNvPr id="4" name="Slide Number Placeholder 3"/>
          <p:cNvSpPr>
            <a:spLocks noGrp="1"/>
          </p:cNvSpPr>
          <p:nvPr>
            <p:ph type="sldNum" sz="quarter" idx="10"/>
          </p:nvPr>
        </p:nvSpPr>
        <p:spPr/>
        <p:txBody>
          <a:bodyPr/>
          <a:lstStyle/>
          <a:p>
            <a:fld id="{00FE31E2-DB09-4F1B-A848-0563FD9D9CE2}" type="slidenum">
              <a:rPr lang="en-US" smtClean="0"/>
              <a:t>3</a:t>
            </a:fld>
            <a:endParaRPr lang="en-US"/>
          </a:p>
        </p:txBody>
      </p:sp>
    </p:spTree>
    <p:extLst>
      <p:ext uri="{BB962C8B-B14F-4D97-AF65-F5344CB8AC3E}">
        <p14:creationId xmlns:p14="http://schemas.microsoft.com/office/powerpoint/2010/main" val="9670783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defining the grid, we place the children, or grid items, into the cells created by the rows and columns. These cells are called “slots”. Grid items can be placed into and span specific rows, columns, or grid areas, or we can reference grid lines directly for placement.</a:t>
            </a:r>
          </a:p>
        </p:txBody>
      </p:sp>
      <p:sp>
        <p:nvSpPr>
          <p:cNvPr id="4" name="Slide Number Placeholder 3"/>
          <p:cNvSpPr>
            <a:spLocks noGrp="1"/>
          </p:cNvSpPr>
          <p:nvPr>
            <p:ph type="sldNum" sz="quarter" idx="10"/>
          </p:nvPr>
        </p:nvSpPr>
        <p:spPr/>
        <p:txBody>
          <a:bodyPr/>
          <a:lstStyle/>
          <a:p>
            <a:fld id="{00FE31E2-DB09-4F1B-A848-0563FD9D9CE2}" type="slidenum">
              <a:rPr lang="en-US" smtClean="0"/>
              <a:t>30</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tell grid items how to stretch or distribute themselves in their slots using justify- and align-self properties.</a:t>
            </a:r>
          </a:p>
        </p:txBody>
      </p:sp>
      <p:sp>
        <p:nvSpPr>
          <p:cNvPr id="4" name="Slide Number Placeholder 3"/>
          <p:cNvSpPr>
            <a:spLocks noGrp="1"/>
          </p:cNvSpPr>
          <p:nvPr>
            <p:ph type="sldNum" sz="quarter" idx="10"/>
          </p:nvPr>
        </p:nvSpPr>
        <p:spPr/>
        <p:txBody>
          <a:bodyPr/>
          <a:lstStyle/>
          <a:p>
            <a:fld id="{00FE31E2-DB09-4F1B-A848-0563FD9D9CE2}" type="slidenum">
              <a:rPr lang="en-US" smtClean="0"/>
              <a:t>31</a:t>
            </a:fld>
            <a:endParaRPr lang="en-US"/>
          </a:p>
        </p:txBody>
      </p:sp>
    </p:spTree>
    <p:extLst>
      <p:ext uri="{BB962C8B-B14F-4D97-AF65-F5344CB8AC3E}">
        <p14:creationId xmlns:p14="http://schemas.microsoft.com/office/powerpoint/2010/main" val="932191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quick note on justify vs align properties, which are found through grid and flexbox as well. Justify properties are found in the row axis, while align properties are found in the column axis. In a horizontal writing mode, such as in English web documents, the row axis is horizontal. To remember this, I think about how we refer to text in desktop publishing as being left-justified, right-justified, etc.</a:t>
            </a:r>
          </a:p>
        </p:txBody>
      </p:sp>
      <p:sp>
        <p:nvSpPr>
          <p:cNvPr id="4" name="Slide Number Placeholder 3"/>
          <p:cNvSpPr>
            <a:spLocks noGrp="1"/>
          </p:cNvSpPr>
          <p:nvPr>
            <p:ph type="sldNum" sz="quarter" idx="10"/>
          </p:nvPr>
        </p:nvSpPr>
        <p:spPr/>
        <p:txBody>
          <a:bodyPr/>
          <a:lstStyle/>
          <a:p>
            <a:fld id="{00FE31E2-DB09-4F1B-A848-0563FD9D9CE2}" type="slidenum">
              <a:rPr lang="en-US" smtClean="0"/>
              <a:t>32</a:t>
            </a:fld>
            <a:endParaRPr lang="en-US"/>
          </a:p>
        </p:txBody>
      </p:sp>
    </p:spTree>
    <p:extLst>
      <p:ext uri="{BB962C8B-B14F-4D97-AF65-F5344CB8AC3E}">
        <p14:creationId xmlns:p14="http://schemas.microsoft.com/office/powerpoint/2010/main" val="14406179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 vertical writing mode, which one might use for Chinese or Japanese, the row axis is vertical. I won’t get into that further today, as writing modes are their own CSS feature.</a:t>
            </a:r>
          </a:p>
        </p:txBody>
      </p:sp>
      <p:sp>
        <p:nvSpPr>
          <p:cNvPr id="4" name="Slide Number Placeholder 3"/>
          <p:cNvSpPr>
            <a:spLocks noGrp="1"/>
          </p:cNvSpPr>
          <p:nvPr>
            <p:ph type="sldNum" sz="quarter" idx="10"/>
          </p:nvPr>
        </p:nvSpPr>
        <p:spPr/>
        <p:txBody>
          <a:bodyPr/>
          <a:lstStyle/>
          <a:p>
            <a:fld id="{00FE31E2-DB09-4F1B-A848-0563FD9D9CE2}" type="slidenum">
              <a:rPr lang="en-US" smtClean="0"/>
              <a:t>33</a:t>
            </a:fld>
            <a:endParaRPr lang="en-US"/>
          </a:p>
        </p:txBody>
      </p:sp>
    </p:spTree>
    <p:extLst>
      <p:ext uri="{BB962C8B-B14F-4D97-AF65-F5344CB8AC3E}">
        <p14:creationId xmlns:p14="http://schemas.microsoft.com/office/powerpoint/2010/main" val="33159627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use some sizing and distribution properties on the grid. We can apply gaps between rows and columns, like so.</a:t>
            </a:r>
          </a:p>
          <a:p>
            <a:endParaRPr lang="en-US" dirty="0"/>
          </a:p>
          <a:p>
            <a:r>
              <a:rPr lang="en-US" dirty="0"/>
              <a:t>The CSSWG resolved to rename these properties to row-gap, column-gap, and gap, so that they can be used with other layout approaches, like flexbox or CSS columns. We were able to ship these in Microsoft Edge 16, and the versions prefixed with grid- will still work too. At time of speaking, they’re not yet enabled in other browsers, but it’s something to know for the future.</a:t>
            </a:r>
          </a:p>
        </p:txBody>
      </p:sp>
      <p:sp>
        <p:nvSpPr>
          <p:cNvPr id="4" name="Slide Number Placeholder 3"/>
          <p:cNvSpPr>
            <a:spLocks noGrp="1"/>
          </p:cNvSpPr>
          <p:nvPr>
            <p:ph type="sldNum" sz="quarter" idx="10"/>
          </p:nvPr>
        </p:nvSpPr>
        <p:spPr/>
        <p:txBody>
          <a:bodyPr/>
          <a:lstStyle/>
          <a:p>
            <a:fld id="{00FE31E2-DB09-4F1B-A848-0563FD9D9CE2}" type="slidenum">
              <a:rPr lang="en-US" smtClean="0"/>
              <a:t>34</a:t>
            </a:fld>
            <a:endParaRPr lang="en-US"/>
          </a:p>
        </p:txBody>
      </p:sp>
    </p:spTree>
    <p:extLst>
      <p:ext uri="{BB962C8B-B14F-4D97-AF65-F5344CB8AC3E}">
        <p14:creationId xmlns:p14="http://schemas.microsoft.com/office/powerpoint/2010/main" val="36366754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justify-items and align-items on the parent element, we can tell individual items how to distribute themselves across extra space in the grid.</a:t>
            </a:r>
          </a:p>
        </p:txBody>
      </p:sp>
      <p:sp>
        <p:nvSpPr>
          <p:cNvPr id="4" name="Slide Number Placeholder 3"/>
          <p:cNvSpPr>
            <a:spLocks noGrp="1"/>
          </p:cNvSpPr>
          <p:nvPr>
            <p:ph type="sldNum" sz="quarter" idx="10"/>
          </p:nvPr>
        </p:nvSpPr>
        <p:spPr/>
        <p:txBody>
          <a:bodyPr/>
          <a:lstStyle/>
          <a:p>
            <a:fld id="{00FE31E2-DB09-4F1B-A848-0563FD9D9CE2}" type="slidenum">
              <a:rPr lang="en-US" smtClean="0"/>
              <a:t>35</a:t>
            </a:fld>
            <a:endParaRPr lang="en-US"/>
          </a:p>
        </p:txBody>
      </p:sp>
    </p:spTree>
    <p:extLst>
      <p:ext uri="{BB962C8B-B14F-4D97-AF65-F5344CB8AC3E}">
        <p14:creationId xmlns:p14="http://schemas.microsoft.com/office/powerpoint/2010/main" val="3238660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with justify- and align-content, we can tell the parent grid as a whole how to align itself within a “grandparent” container.</a:t>
            </a:r>
          </a:p>
        </p:txBody>
      </p:sp>
      <p:sp>
        <p:nvSpPr>
          <p:cNvPr id="4" name="Slide Number Placeholder 3"/>
          <p:cNvSpPr>
            <a:spLocks noGrp="1"/>
          </p:cNvSpPr>
          <p:nvPr>
            <p:ph type="sldNum" sz="quarter" idx="10"/>
          </p:nvPr>
        </p:nvSpPr>
        <p:spPr/>
        <p:txBody>
          <a:bodyPr/>
          <a:lstStyle/>
          <a:p>
            <a:fld id="{00FE31E2-DB09-4F1B-A848-0563FD9D9CE2}" type="slidenum">
              <a:rPr lang="en-US" smtClean="0"/>
              <a:t>36</a:t>
            </a:fld>
            <a:endParaRPr lang="en-US"/>
          </a:p>
        </p:txBody>
      </p:sp>
    </p:spTree>
    <p:extLst>
      <p:ext uri="{BB962C8B-B14F-4D97-AF65-F5344CB8AC3E}">
        <p14:creationId xmlns:p14="http://schemas.microsoft.com/office/powerpoint/2010/main" val="8034896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walk through a basic example of grid where rows and columns are explicitly defined, and grid items are explicitly placed in those tracks.</a:t>
            </a:r>
          </a:p>
        </p:txBody>
      </p:sp>
      <p:sp>
        <p:nvSpPr>
          <p:cNvPr id="4" name="Slide Number Placeholder 3"/>
          <p:cNvSpPr>
            <a:spLocks noGrp="1"/>
          </p:cNvSpPr>
          <p:nvPr>
            <p:ph type="sldNum" sz="quarter" idx="10"/>
          </p:nvPr>
        </p:nvSpPr>
        <p:spPr/>
        <p:txBody>
          <a:bodyPr/>
          <a:lstStyle/>
          <a:p>
            <a:fld id="{00FE31E2-DB09-4F1B-A848-0563FD9D9CE2}" type="slidenum">
              <a:rPr lang="en-US" smtClean="0"/>
              <a:t>37</a:t>
            </a:fld>
            <a:endParaRPr lang="en-US"/>
          </a:p>
        </p:txBody>
      </p:sp>
    </p:spTree>
    <p:extLst>
      <p:ext uri="{BB962C8B-B14F-4D97-AF65-F5344CB8AC3E}">
        <p14:creationId xmlns:p14="http://schemas.microsoft.com/office/powerpoint/2010/main" val="810504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Let’s say we want a layout where there are two sidebars of a specific width, and content between them that takes up the rest of the remaining horizontal space. In one of the columns we have 3 boxes of equal height. All 3 columns are also of equal height.</a:t>
            </a:r>
          </a:p>
        </p:txBody>
      </p:sp>
      <p:sp>
        <p:nvSpPr>
          <p:cNvPr id="4" name="Slide Number Placeholder 3"/>
          <p:cNvSpPr>
            <a:spLocks noGrp="1"/>
          </p:cNvSpPr>
          <p:nvPr>
            <p:ph type="sldNum" sz="quarter" idx="10"/>
          </p:nvPr>
        </p:nvSpPr>
        <p:spPr/>
        <p:txBody>
          <a:bodyPr/>
          <a:lstStyle/>
          <a:p>
            <a:fld id="{00FE31E2-DB09-4F1B-A848-0563FD9D9CE2}" type="slidenum">
              <a:rPr lang="en-US" smtClean="0"/>
              <a:t>38</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add some simple markup here, no wrappers needed between our main element and its children.</a:t>
            </a:r>
          </a:p>
        </p:txBody>
      </p:sp>
      <p:sp>
        <p:nvSpPr>
          <p:cNvPr id="4" name="Slide Number Placeholder 3"/>
          <p:cNvSpPr>
            <a:spLocks noGrp="1"/>
          </p:cNvSpPr>
          <p:nvPr>
            <p:ph type="sldNum" sz="quarter" idx="10"/>
          </p:nvPr>
        </p:nvSpPr>
        <p:spPr/>
        <p:txBody>
          <a:bodyPr/>
          <a:lstStyle/>
          <a:p>
            <a:fld id="{00FE31E2-DB09-4F1B-A848-0563FD9D9CE2}" type="slidenum">
              <a:rPr lang="en-US" smtClean="0"/>
              <a:t>39</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4</a:t>
            </a:fld>
            <a:endParaRPr lang="en-US"/>
          </a:p>
        </p:txBody>
      </p:sp>
    </p:spTree>
    <p:extLst>
      <p:ext uri="{BB962C8B-B14F-4D97-AF65-F5344CB8AC3E}">
        <p14:creationId xmlns:p14="http://schemas.microsoft.com/office/powerpoint/2010/main" val="34964592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add display: grid to the parent element, creating that grid formatting context.</a:t>
            </a:r>
          </a:p>
        </p:txBody>
      </p:sp>
      <p:sp>
        <p:nvSpPr>
          <p:cNvPr id="4" name="Slide Number Placeholder 3"/>
          <p:cNvSpPr>
            <a:spLocks noGrp="1"/>
          </p:cNvSpPr>
          <p:nvPr>
            <p:ph type="sldNum" sz="quarter" idx="10"/>
          </p:nvPr>
        </p:nvSpPr>
        <p:spPr/>
        <p:txBody>
          <a:bodyPr/>
          <a:lstStyle/>
          <a:p>
            <a:fld id="{00FE31E2-DB09-4F1B-A848-0563FD9D9CE2}" type="slidenum">
              <a:rPr lang="en-US" smtClean="0"/>
              <a:t>40</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scaffold our grid.</a:t>
            </a:r>
            <a:r>
              <a:rPr lang="en-US" baseline="0"/>
              <a:t> We establish columns using grid-template-columns: 22em 1fr 22em. </a:t>
            </a:r>
            <a:r>
              <a:rPr lang="en-US" baseline="0" err="1"/>
              <a:t>Fr</a:t>
            </a:r>
            <a:r>
              <a:rPr lang="en-US" baseline="0"/>
              <a:t> is a relative unit that tells grid items how much proportional space to take up, after definite measurements are subtracted from this dimension of the grid. So you can think of 1fr in this case as the total width of the grid, minus 44em for the sidebars.</a:t>
            </a:r>
            <a:endParaRPr lang="en-US"/>
          </a:p>
        </p:txBody>
      </p:sp>
      <p:sp>
        <p:nvSpPr>
          <p:cNvPr id="4" name="Slide Number Placeholder 3"/>
          <p:cNvSpPr>
            <a:spLocks noGrp="1"/>
          </p:cNvSpPr>
          <p:nvPr>
            <p:ph type="sldNum" sz="quarter" idx="10"/>
          </p:nvPr>
        </p:nvSpPr>
        <p:spPr/>
        <p:txBody>
          <a:bodyPr/>
          <a:lstStyle/>
          <a:p>
            <a:fld id="{00FE31E2-DB09-4F1B-A848-0563FD9D9CE2}" type="slidenum">
              <a:rPr lang="en-US" smtClean="0"/>
              <a:t>41</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instead that middle area was two columns of 2fr 1fr, the first of these two columns would take up twice as much horizontal space as the second.</a:t>
            </a:r>
          </a:p>
        </p:txBody>
      </p:sp>
      <p:sp>
        <p:nvSpPr>
          <p:cNvPr id="4" name="Slide Number Placeholder 3"/>
          <p:cNvSpPr>
            <a:spLocks noGrp="1"/>
          </p:cNvSpPr>
          <p:nvPr>
            <p:ph type="sldNum" sz="quarter" idx="10"/>
          </p:nvPr>
        </p:nvSpPr>
        <p:spPr/>
        <p:txBody>
          <a:bodyPr/>
          <a:lstStyle/>
          <a:p>
            <a:fld id="{00FE31E2-DB09-4F1B-A848-0563FD9D9CE2}" type="slidenum">
              <a:rPr lang="en-US" smtClean="0"/>
              <a:t>42</a:t>
            </a:fld>
            <a:endParaRPr lang="en-US"/>
          </a:p>
        </p:txBody>
      </p:sp>
    </p:spTree>
    <p:extLst>
      <p:ext uri="{BB962C8B-B14F-4D97-AF65-F5344CB8AC3E}">
        <p14:creationId xmlns:p14="http://schemas.microsoft.com/office/powerpoint/2010/main" val="237317947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we create 3 equal-height rows by setting grid-template-rows to 1fr </a:t>
            </a:r>
            <a:r>
              <a:rPr lang="en-US" dirty="0" err="1"/>
              <a:t>1fr</a:t>
            </a:r>
            <a:r>
              <a:rPr lang="en-US" dirty="0"/>
              <a:t> </a:t>
            </a:r>
            <a:r>
              <a:rPr lang="en-US" dirty="0" err="1"/>
              <a:t>1fr</a:t>
            </a:r>
            <a:r>
              <a:rPr lang="en-US" dirty="0"/>
              <a:t>. If we had used “auto” as the measurement of these rows, the heights would be content-dependent and likely not equal.</a:t>
            </a:r>
          </a:p>
        </p:txBody>
      </p:sp>
      <p:sp>
        <p:nvSpPr>
          <p:cNvPr id="4" name="Slide Number Placeholder 3"/>
          <p:cNvSpPr>
            <a:spLocks noGrp="1"/>
          </p:cNvSpPr>
          <p:nvPr>
            <p:ph type="sldNum" sz="quarter" idx="10"/>
          </p:nvPr>
        </p:nvSpPr>
        <p:spPr/>
        <p:txBody>
          <a:bodyPr/>
          <a:lstStyle/>
          <a:p>
            <a:fld id="{00FE31E2-DB09-4F1B-A848-0563FD9D9CE2}" type="slidenum">
              <a:rPr lang="en-US" smtClean="0"/>
              <a:t>43</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can also be expressed with the repeat function, or repeat(3, 1fr).</a:t>
            </a:r>
          </a:p>
        </p:txBody>
      </p:sp>
      <p:sp>
        <p:nvSpPr>
          <p:cNvPr id="4" name="Slide Number Placeholder 3"/>
          <p:cNvSpPr>
            <a:spLocks noGrp="1"/>
          </p:cNvSpPr>
          <p:nvPr>
            <p:ph type="sldNum" sz="quarter" idx="10"/>
          </p:nvPr>
        </p:nvSpPr>
        <p:spPr/>
        <p:txBody>
          <a:bodyPr/>
          <a:lstStyle/>
          <a:p>
            <a:fld id="{00FE31E2-DB09-4F1B-A848-0563FD9D9CE2}" type="slidenum">
              <a:rPr lang="en-US" smtClean="0"/>
              <a:t>44</a:t>
            </a:fld>
            <a:endParaRPr lang="en-US"/>
          </a:p>
        </p:txBody>
      </p:sp>
    </p:spTree>
    <p:extLst>
      <p:ext uri="{BB962C8B-B14F-4D97-AF65-F5344CB8AC3E}">
        <p14:creationId xmlns:p14="http://schemas.microsoft.com/office/powerpoint/2010/main" val="1745132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 we apply grid-gap to the parent with a value of 1.5em, which gives us a little spacing between slots.</a:t>
            </a:r>
          </a:p>
        </p:txBody>
      </p:sp>
      <p:sp>
        <p:nvSpPr>
          <p:cNvPr id="4" name="Slide Number Placeholder 3"/>
          <p:cNvSpPr>
            <a:spLocks noGrp="1"/>
          </p:cNvSpPr>
          <p:nvPr>
            <p:ph type="sldNum" sz="quarter" idx="10"/>
          </p:nvPr>
        </p:nvSpPr>
        <p:spPr/>
        <p:txBody>
          <a:bodyPr/>
          <a:lstStyle/>
          <a:p>
            <a:fld id="{00FE31E2-DB09-4F1B-A848-0563FD9D9CE2}" type="slidenum">
              <a:rPr lang="en-US" smtClean="0"/>
              <a:t>45</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Row and column gaps can be set independently of each other. As you can see from this example, rows come first in Grid </a:t>
            </a:r>
            <a:r>
              <a:rPr lang="en-US" err="1"/>
              <a:t>shorthands</a:t>
            </a:r>
            <a:r>
              <a:rPr lang="en-US"/>
              <a:t>.</a:t>
            </a:r>
          </a:p>
        </p:txBody>
      </p:sp>
      <p:sp>
        <p:nvSpPr>
          <p:cNvPr id="4" name="Slide Number Placeholder 3"/>
          <p:cNvSpPr>
            <a:spLocks noGrp="1"/>
          </p:cNvSpPr>
          <p:nvPr>
            <p:ph type="sldNum" sz="quarter" idx="10"/>
          </p:nvPr>
        </p:nvSpPr>
        <p:spPr/>
        <p:txBody>
          <a:bodyPr/>
          <a:lstStyle/>
          <a:p>
            <a:fld id="{00FE31E2-DB09-4F1B-A848-0563FD9D9CE2}" type="slidenum">
              <a:rPr lang="en-US" smtClean="0"/>
              <a:t>46</a:t>
            </a:fld>
            <a:endParaRPr lang="en-US"/>
          </a:p>
        </p:txBody>
      </p:sp>
    </p:spTree>
    <p:extLst>
      <p:ext uri="{BB962C8B-B14F-4D97-AF65-F5344CB8AC3E}">
        <p14:creationId xmlns:p14="http://schemas.microsoft.com/office/powerpoint/2010/main" val="33221520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Okay, so we have a grid now. Let’s place our items into it.</a:t>
            </a:r>
          </a:p>
        </p:txBody>
      </p:sp>
      <p:sp>
        <p:nvSpPr>
          <p:cNvPr id="4" name="Slide Number Placeholder 3"/>
          <p:cNvSpPr>
            <a:spLocks noGrp="1"/>
          </p:cNvSpPr>
          <p:nvPr>
            <p:ph type="sldNum" sz="quarter" idx="10"/>
          </p:nvPr>
        </p:nvSpPr>
        <p:spPr/>
        <p:txBody>
          <a:bodyPr/>
          <a:lstStyle/>
          <a:p>
            <a:fld id="{00FE31E2-DB09-4F1B-A848-0563FD9D9CE2}" type="slidenum">
              <a:rPr lang="en-US" smtClean="0"/>
              <a:t>47</a:t>
            </a:fld>
            <a:endParaRPr lang="en-US"/>
          </a:p>
        </p:txBody>
      </p:sp>
    </p:spTree>
    <p:extLst>
      <p:ext uri="{BB962C8B-B14F-4D97-AF65-F5344CB8AC3E}">
        <p14:creationId xmlns:p14="http://schemas.microsoft.com/office/powerpoint/2010/main" val="10165561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the element in the first sidebar, we apply grid-row: 1 / span 3, and grid-column: 1. That span 3 bit tells the element to…well, span 3 rows. Otherwise you’d have a very tall row. In this case, it wasn’t actually necessary to set the grid-column property, as grid can pretty intelligently flow items into the template.</a:t>
            </a:r>
          </a:p>
        </p:txBody>
      </p:sp>
      <p:sp>
        <p:nvSpPr>
          <p:cNvPr id="4" name="Slide Number Placeholder 3"/>
          <p:cNvSpPr>
            <a:spLocks noGrp="1"/>
          </p:cNvSpPr>
          <p:nvPr>
            <p:ph type="sldNum" sz="quarter" idx="10"/>
          </p:nvPr>
        </p:nvSpPr>
        <p:spPr/>
        <p:txBody>
          <a:bodyPr/>
          <a:lstStyle/>
          <a:p>
            <a:fld id="{00FE31E2-DB09-4F1B-A848-0563FD9D9CE2}" type="slidenum">
              <a:rPr lang="en-US" smtClean="0"/>
              <a:t>48</a:t>
            </a:fld>
            <a:endParaRPr lang="en-US"/>
          </a:p>
        </p:txBody>
      </p:sp>
    </p:spTree>
    <p:extLst>
      <p:ext uri="{BB962C8B-B14F-4D97-AF65-F5344CB8AC3E}">
        <p14:creationId xmlns:p14="http://schemas.microsoft.com/office/powerpoint/2010/main" val="1249720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do the same thing for the second child element, but instead set its grid-column value to 2, placing it in our second column. Notice how the height of the left sidebar increased with this new, taller content next to it.</a:t>
            </a:r>
          </a:p>
        </p:txBody>
      </p:sp>
      <p:sp>
        <p:nvSpPr>
          <p:cNvPr id="4" name="Slide Number Placeholder 3"/>
          <p:cNvSpPr>
            <a:spLocks noGrp="1"/>
          </p:cNvSpPr>
          <p:nvPr>
            <p:ph type="sldNum" sz="quarter" idx="10"/>
          </p:nvPr>
        </p:nvSpPr>
        <p:spPr/>
        <p:txBody>
          <a:bodyPr/>
          <a:lstStyle/>
          <a:p>
            <a:fld id="{00FE31E2-DB09-4F1B-A848-0563FD9D9CE2}" type="slidenum">
              <a:rPr lang="en-US" smtClean="0"/>
              <a:t>49</a:t>
            </a:fld>
            <a:endParaRPr lang="en-US"/>
          </a:p>
        </p:txBody>
      </p:sp>
    </p:spTree>
    <p:extLst>
      <p:ext uri="{BB962C8B-B14F-4D97-AF65-F5344CB8AC3E}">
        <p14:creationId xmlns:p14="http://schemas.microsoft.com/office/powerpoint/2010/main" val="1422603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As I mentioned, I’m a web designer-developer on the Microsoft Edge browser platform team. Among other things, I work on web properties that help our team share what we’re working on with the web community, as well as receive your feedback to inform </a:t>
            </a:r>
            <a:r>
              <a:rPr lang="en-US" dirty="0" err="1"/>
              <a:t>EdgeHTML</a:t>
            </a:r>
            <a:r>
              <a:rPr lang="en-US" dirty="0"/>
              <a:t>.</a:t>
            </a:r>
          </a:p>
        </p:txBody>
      </p:sp>
      <p:sp>
        <p:nvSpPr>
          <p:cNvPr id="4" name="Slide Number Placeholder 3"/>
          <p:cNvSpPr>
            <a:spLocks noGrp="1"/>
          </p:cNvSpPr>
          <p:nvPr>
            <p:ph type="sldNum" sz="quarter" idx="10"/>
          </p:nvPr>
        </p:nvSpPr>
        <p:spPr/>
        <p:txBody>
          <a:bodyPr/>
          <a:lstStyle/>
          <a:p>
            <a:fld id="{00FE31E2-DB09-4F1B-A848-0563FD9D9CE2}" type="slidenum">
              <a:rPr lang="en-US" smtClean="0"/>
              <a:t>5</a:t>
            </a:fld>
            <a:endParaRPr lang="en-US"/>
          </a:p>
        </p:txBody>
      </p:sp>
    </p:spTree>
    <p:extLst>
      <p:ext uri="{BB962C8B-B14F-4D97-AF65-F5344CB8AC3E}">
        <p14:creationId xmlns:p14="http://schemas.microsoft.com/office/powerpoint/2010/main" val="8661950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place a block into the first row only, and the third column. The grid has grown taller again to accommodate three equal rows of this box’s height.</a:t>
            </a:r>
          </a:p>
        </p:txBody>
      </p:sp>
      <p:sp>
        <p:nvSpPr>
          <p:cNvPr id="4" name="Slide Number Placeholder 3"/>
          <p:cNvSpPr>
            <a:spLocks noGrp="1"/>
          </p:cNvSpPr>
          <p:nvPr>
            <p:ph type="sldNum" sz="quarter" idx="10"/>
          </p:nvPr>
        </p:nvSpPr>
        <p:spPr/>
        <p:txBody>
          <a:bodyPr/>
          <a:lstStyle/>
          <a:p>
            <a:fld id="{00FE31E2-DB09-4F1B-A848-0563FD9D9CE2}" type="slidenum">
              <a:rPr lang="en-US" smtClean="0"/>
              <a:t>50</a:t>
            </a:fld>
            <a:endParaRPr lang="en-US"/>
          </a:p>
        </p:txBody>
      </p:sp>
    </p:spTree>
    <p:extLst>
      <p:ext uri="{BB962C8B-B14F-4D97-AF65-F5344CB8AC3E}">
        <p14:creationId xmlns:p14="http://schemas.microsoft.com/office/powerpoint/2010/main" val="31828325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another box goes in grid row 2, column 3.</a:t>
            </a:r>
          </a:p>
        </p:txBody>
      </p:sp>
      <p:sp>
        <p:nvSpPr>
          <p:cNvPr id="4" name="Slide Number Placeholder 3"/>
          <p:cNvSpPr>
            <a:spLocks noGrp="1"/>
          </p:cNvSpPr>
          <p:nvPr>
            <p:ph type="sldNum" sz="quarter" idx="10"/>
          </p:nvPr>
        </p:nvSpPr>
        <p:spPr/>
        <p:txBody>
          <a:bodyPr/>
          <a:lstStyle/>
          <a:p>
            <a:fld id="{00FE31E2-DB09-4F1B-A848-0563FD9D9CE2}" type="slidenum">
              <a:rPr lang="en-US" smtClean="0"/>
              <a:t>51</a:t>
            </a:fld>
            <a:endParaRPr lang="en-US"/>
          </a:p>
        </p:txBody>
      </p:sp>
    </p:spTree>
    <p:extLst>
      <p:ext uri="{BB962C8B-B14F-4D97-AF65-F5344CB8AC3E}">
        <p14:creationId xmlns:p14="http://schemas.microsoft.com/office/powerpoint/2010/main" val="309840377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another, taller box goes in the final slot, thereby pushing the overall height of the grid and its subsequent children to a taller measurement.</a:t>
            </a:r>
          </a:p>
        </p:txBody>
      </p:sp>
      <p:sp>
        <p:nvSpPr>
          <p:cNvPr id="4" name="Slide Number Placeholder 3"/>
          <p:cNvSpPr>
            <a:spLocks noGrp="1"/>
          </p:cNvSpPr>
          <p:nvPr>
            <p:ph type="sldNum" sz="quarter" idx="10"/>
          </p:nvPr>
        </p:nvSpPr>
        <p:spPr/>
        <p:txBody>
          <a:bodyPr/>
          <a:lstStyle/>
          <a:p>
            <a:fld id="{00FE31E2-DB09-4F1B-A848-0563FD9D9CE2}" type="slidenum">
              <a:rPr lang="en-US" smtClean="0"/>
              <a:t>52</a:t>
            </a:fld>
            <a:endParaRPr lang="en-US"/>
          </a:p>
        </p:txBody>
      </p:sp>
    </p:spTree>
    <p:extLst>
      <p:ext uri="{BB962C8B-B14F-4D97-AF65-F5344CB8AC3E}">
        <p14:creationId xmlns:p14="http://schemas.microsoft.com/office/powerpoint/2010/main" val="2945916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rows and columns down, let’s explore grid areas.</a:t>
            </a:r>
          </a:p>
        </p:txBody>
      </p:sp>
      <p:sp>
        <p:nvSpPr>
          <p:cNvPr id="4" name="Slide Number Placeholder 3"/>
          <p:cNvSpPr>
            <a:spLocks noGrp="1"/>
          </p:cNvSpPr>
          <p:nvPr>
            <p:ph type="sldNum" sz="quarter" idx="10"/>
          </p:nvPr>
        </p:nvSpPr>
        <p:spPr/>
        <p:txBody>
          <a:bodyPr/>
          <a:lstStyle/>
          <a:p>
            <a:fld id="{00FE31E2-DB09-4F1B-A848-0563FD9D9CE2}" type="slidenum">
              <a:rPr lang="en-US" smtClean="0"/>
              <a:t>53</a:t>
            </a:fld>
            <a:endParaRPr lang="en-US"/>
          </a:p>
        </p:txBody>
      </p:sp>
    </p:spTree>
    <p:extLst>
      <p:ext uri="{BB962C8B-B14F-4D97-AF65-F5344CB8AC3E}">
        <p14:creationId xmlns:p14="http://schemas.microsoft.com/office/powerpoint/2010/main" val="7439367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establish some rows using our </a:t>
            </a:r>
            <a:r>
              <a:rPr lang="en-US" dirty="0" err="1"/>
              <a:t>templating</a:t>
            </a:r>
            <a:r>
              <a:rPr lang="en-US" dirty="0"/>
              <a:t> properties…</a:t>
            </a:r>
          </a:p>
        </p:txBody>
      </p:sp>
      <p:sp>
        <p:nvSpPr>
          <p:cNvPr id="4" name="Slide Number Placeholder 3"/>
          <p:cNvSpPr>
            <a:spLocks noGrp="1"/>
          </p:cNvSpPr>
          <p:nvPr>
            <p:ph type="sldNum" sz="quarter" idx="10"/>
          </p:nvPr>
        </p:nvSpPr>
        <p:spPr/>
        <p:txBody>
          <a:bodyPr/>
          <a:lstStyle/>
          <a:p>
            <a:fld id="{00FE31E2-DB09-4F1B-A848-0563FD9D9CE2}" type="slidenum">
              <a:rPr lang="en-US" smtClean="0"/>
              <a:t>54</a:t>
            </a:fld>
            <a:endParaRPr lang="en-US"/>
          </a:p>
        </p:txBody>
      </p:sp>
    </p:spTree>
    <p:extLst>
      <p:ext uri="{BB962C8B-B14F-4D97-AF65-F5344CB8AC3E}">
        <p14:creationId xmlns:p14="http://schemas.microsoft.com/office/powerpoint/2010/main" val="29459168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 some columns as well. You can see we have three each of rows and columns defined.</a:t>
            </a:r>
          </a:p>
        </p:txBody>
      </p:sp>
      <p:sp>
        <p:nvSpPr>
          <p:cNvPr id="4" name="Slide Number Placeholder 3"/>
          <p:cNvSpPr>
            <a:spLocks noGrp="1"/>
          </p:cNvSpPr>
          <p:nvPr>
            <p:ph type="sldNum" sz="quarter" idx="10"/>
          </p:nvPr>
        </p:nvSpPr>
        <p:spPr/>
        <p:txBody>
          <a:bodyPr/>
          <a:lstStyle/>
          <a:p>
            <a:fld id="{00FE31E2-DB09-4F1B-A848-0563FD9D9CE2}" type="slidenum">
              <a:rPr lang="en-US" smtClean="0"/>
              <a:t>55</a:t>
            </a:fld>
            <a:endParaRPr lang="en-US"/>
          </a:p>
        </p:txBody>
      </p:sp>
    </p:spTree>
    <p:extLst>
      <p:ext uri="{BB962C8B-B14F-4D97-AF65-F5344CB8AC3E}">
        <p14:creationId xmlns:p14="http://schemas.microsoft.com/office/powerpoint/2010/main" val="29459168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use the grid-template-areas property to create named areas into which our grid items can be placed. The property value looks kind of like an ASCII art representation of our grid. We have, in quotes, “logo </a:t>
            </a:r>
            <a:r>
              <a:rPr lang="en-US" dirty="0" err="1"/>
              <a:t>nav</a:t>
            </a:r>
            <a:r>
              <a:rPr lang="en-US" dirty="0"/>
              <a:t> </a:t>
            </a:r>
            <a:r>
              <a:rPr lang="en-US" dirty="0" err="1"/>
              <a:t>nav</a:t>
            </a:r>
            <a:r>
              <a:rPr lang="en-US" dirty="0"/>
              <a:t>”, “side </a:t>
            </a:r>
            <a:r>
              <a:rPr lang="en-US" dirty="0" err="1"/>
              <a:t>side</a:t>
            </a:r>
            <a:r>
              <a:rPr lang="en-US" dirty="0"/>
              <a:t> main”, “side </a:t>
            </a:r>
            <a:r>
              <a:rPr lang="en-US" dirty="0" err="1"/>
              <a:t>side</a:t>
            </a:r>
            <a:r>
              <a:rPr lang="en-US" dirty="0"/>
              <a:t> social” and “foot </a:t>
            </a:r>
            <a:r>
              <a:rPr lang="en-US" dirty="0" err="1"/>
              <a:t>foot</a:t>
            </a:r>
            <a:r>
              <a:rPr lang="en-US" dirty="0"/>
              <a:t> </a:t>
            </a:r>
            <a:r>
              <a:rPr lang="en-US" dirty="0" err="1"/>
              <a:t>foot</a:t>
            </a:r>
            <a:r>
              <a:rPr lang="en-US" dirty="0"/>
              <a:t>”.</a:t>
            </a:r>
          </a:p>
        </p:txBody>
      </p:sp>
      <p:sp>
        <p:nvSpPr>
          <p:cNvPr id="4" name="Slide Number Placeholder 3"/>
          <p:cNvSpPr>
            <a:spLocks noGrp="1"/>
          </p:cNvSpPr>
          <p:nvPr>
            <p:ph type="sldNum" sz="quarter" idx="10"/>
          </p:nvPr>
        </p:nvSpPr>
        <p:spPr/>
        <p:txBody>
          <a:bodyPr/>
          <a:lstStyle/>
          <a:p>
            <a:fld id="{00FE31E2-DB09-4F1B-A848-0563FD9D9CE2}" type="slidenum">
              <a:rPr lang="en-US" smtClean="0"/>
              <a:t>56</a:t>
            </a:fld>
            <a:endParaRPr lang="en-US"/>
          </a:p>
        </p:txBody>
      </p:sp>
    </p:spTree>
    <p:extLst>
      <p:ext uri="{BB962C8B-B14F-4D97-AF65-F5344CB8AC3E}">
        <p14:creationId xmlns:p14="http://schemas.microsoft.com/office/powerpoint/2010/main" val="68344314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we’ve created here are 5 grid areas: a logo area that spans the first column and row, a </a:t>
            </a:r>
            <a:r>
              <a:rPr lang="en-US" dirty="0" err="1"/>
              <a:t>nav</a:t>
            </a:r>
            <a:r>
              <a:rPr lang="en-US" dirty="0"/>
              <a:t> area that spans the rest of the first row, a sidebar that spans the next 2 rows and the first 2 columns, a main area that spans the rest of the second row, a social area below that, and a foot area that spans the entire bottom row.</a:t>
            </a:r>
          </a:p>
        </p:txBody>
      </p:sp>
      <p:sp>
        <p:nvSpPr>
          <p:cNvPr id="4" name="Slide Number Placeholder 3"/>
          <p:cNvSpPr>
            <a:spLocks noGrp="1"/>
          </p:cNvSpPr>
          <p:nvPr>
            <p:ph type="sldNum" sz="quarter" idx="10"/>
          </p:nvPr>
        </p:nvSpPr>
        <p:spPr/>
        <p:txBody>
          <a:bodyPr/>
          <a:lstStyle/>
          <a:p>
            <a:fld id="{00FE31E2-DB09-4F1B-A848-0563FD9D9CE2}" type="slidenum">
              <a:rPr lang="en-US" smtClean="0"/>
              <a:t>57</a:t>
            </a:fld>
            <a:endParaRPr lang="en-US"/>
          </a:p>
        </p:txBody>
      </p:sp>
    </p:spTree>
    <p:extLst>
      <p:ext uri="{BB962C8B-B14F-4D97-AF65-F5344CB8AC3E}">
        <p14:creationId xmlns:p14="http://schemas.microsoft.com/office/powerpoint/2010/main" val="19006074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these grid-areas established, we can have elements span designated rows and columns simply by setting the grid-area property to one of our areas, a la grid-area: logo.</a:t>
            </a:r>
          </a:p>
        </p:txBody>
      </p:sp>
      <p:sp>
        <p:nvSpPr>
          <p:cNvPr id="4" name="Slide Number Placeholder 3"/>
          <p:cNvSpPr>
            <a:spLocks noGrp="1"/>
          </p:cNvSpPr>
          <p:nvPr>
            <p:ph type="sldNum" sz="quarter" idx="10"/>
          </p:nvPr>
        </p:nvSpPr>
        <p:spPr/>
        <p:txBody>
          <a:bodyPr/>
          <a:lstStyle/>
          <a:p>
            <a:fld id="{00FE31E2-DB09-4F1B-A848-0563FD9D9CE2}" type="slidenum">
              <a:rPr lang="en-US" smtClean="0"/>
              <a:t>58</a:t>
            </a:fld>
            <a:endParaRPr lang="en-US"/>
          </a:p>
        </p:txBody>
      </p:sp>
    </p:spTree>
    <p:extLst>
      <p:ext uri="{BB962C8B-B14F-4D97-AF65-F5344CB8AC3E}">
        <p14:creationId xmlns:p14="http://schemas.microsoft.com/office/powerpoint/2010/main" val="7187136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Sometimes we don’t want such explicit layouts, partly because we’re not sure how much content the page will actually have. Luckily, the updated Grid syntax can handle implicit grids.</a:t>
            </a:r>
          </a:p>
        </p:txBody>
      </p:sp>
      <p:sp>
        <p:nvSpPr>
          <p:cNvPr id="4" name="Slide Number Placeholder 3"/>
          <p:cNvSpPr>
            <a:spLocks noGrp="1"/>
          </p:cNvSpPr>
          <p:nvPr>
            <p:ph type="sldNum" sz="quarter" idx="10"/>
          </p:nvPr>
        </p:nvSpPr>
        <p:spPr/>
        <p:txBody>
          <a:bodyPr/>
          <a:lstStyle/>
          <a:p>
            <a:fld id="{00FE31E2-DB09-4F1B-A848-0563FD9D9CE2}" type="slidenum">
              <a:rPr lang="en-US" smtClean="0"/>
              <a:t>59</a:t>
            </a:fld>
            <a:endParaRPr lang="en-US"/>
          </a:p>
        </p:txBody>
      </p:sp>
    </p:spTree>
    <p:extLst>
      <p:ext uri="{BB962C8B-B14F-4D97-AF65-F5344CB8AC3E}">
        <p14:creationId xmlns:p14="http://schemas.microsoft.com/office/powerpoint/2010/main" val="1104317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give you a little bit of context on my background, I studied graphic design in college, which was presented from a more print and branding-based perspective. But I had been making little personal websites for awhile, and ended up somewhat specializing in web projects at a small design agency. I designed and or built goodness knows how many different sites, both for big and small clients.</a:t>
            </a:r>
          </a:p>
        </p:txBody>
      </p:sp>
      <p:sp>
        <p:nvSpPr>
          <p:cNvPr id="4" name="Slide Number Placeholder 3"/>
          <p:cNvSpPr>
            <a:spLocks noGrp="1"/>
          </p:cNvSpPr>
          <p:nvPr>
            <p:ph type="sldNum" sz="quarter" idx="10"/>
          </p:nvPr>
        </p:nvSpPr>
        <p:spPr/>
        <p:txBody>
          <a:bodyPr/>
          <a:lstStyle/>
          <a:p>
            <a:fld id="{00FE31E2-DB09-4F1B-A848-0563FD9D9CE2}" type="slidenum">
              <a:rPr lang="en-US" smtClean="0"/>
              <a:t>6</a:t>
            </a:fld>
            <a:endParaRPr lang="en-US"/>
          </a:p>
        </p:txBody>
      </p:sp>
    </p:spTree>
    <p:extLst>
      <p:ext uri="{BB962C8B-B14F-4D97-AF65-F5344CB8AC3E}">
        <p14:creationId xmlns:p14="http://schemas.microsoft.com/office/powerpoint/2010/main" val="15312024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To use a practical example, let’s say we have a blog for Contoso Kennel where we want post previews of equal width to automatically flow into n number of rows.</a:t>
            </a:r>
          </a:p>
        </p:txBody>
      </p:sp>
      <p:sp>
        <p:nvSpPr>
          <p:cNvPr id="4" name="Slide Number Placeholder 3"/>
          <p:cNvSpPr>
            <a:spLocks noGrp="1"/>
          </p:cNvSpPr>
          <p:nvPr>
            <p:ph type="sldNum" sz="quarter" idx="10"/>
          </p:nvPr>
        </p:nvSpPr>
        <p:spPr/>
        <p:txBody>
          <a:bodyPr/>
          <a:lstStyle/>
          <a:p>
            <a:fld id="{00FE31E2-DB09-4F1B-A848-0563FD9D9CE2}" type="slidenum">
              <a:rPr lang="en-US" smtClean="0"/>
              <a:t>60</a:t>
            </a:fld>
            <a:endParaRPr lang="en-US"/>
          </a:p>
        </p:txBody>
      </p:sp>
    </p:spTree>
    <p:extLst>
      <p:ext uri="{BB962C8B-B14F-4D97-AF65-F5344CB8AC3E}">
        <p14:creationId xmlns:p14="http://schemas.microsoft.com/office/powerpoint/2010/main" val="297197534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To our grid-template-columns property, we set a value of repeat(auto-fit, minmax(12em, 1fr). Breaking down this value, we have told our grid to repeat as many columns as fit in the horizontal space, each with a value of at least 12em, which expand to fill any leftover space (hence the 1fr).</a:t>
            </a:r>
          </a:p>
        </p:txBody>
      </p:sp>
      <p:sp>
        <p:nvSpPr>
          <p:cNvPr id="4" name="Slide Number Placeholder 3"/>
          <p:cNvSpPr>
            <a:spLocks noGrp="1"/>
          </p:cNvSpPr>
          <p:nvPr>
            <p:ph type="sldNum" sz="quarter" idx="10"/>
          </p:nvPr>
        </p:nvSpPr>
        <p:spPr/>
        <p:txBody>
          <a:bodyPr/>
          <a:lstStyle/>
          <a:p>
            <a:fld id="{00FE31E2-DB09-4F1B-A848-0563FD9D9CE2}" type="slidenum">
              <a:rPr lang="en-US" smtClean="0"/>
              <a:t>61</a:t>
            </a:fld>
            <a:endParaRPr lang="en-US"/>
          </a:p>
        </p:txBody>
      </p:sp>
    </p:spTree>
    <p:extLst>
      <p:ext uri="{BB962C8B-B14F-4D97-AF65-F5344CB8AC3E}">
        <p14:creationId xmlns:p14="http://schemas.microsoft.com/office/powerpoint/2010/main" val="42505546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Notice how our layout is automagically responsive; we now have 4 columns instead of 6, and items wrap to new rows more aggressively.</a:t>
            </a:r>
          </a:p>
        </p:txBody>
      </p:sp>
      <p:sp>
        <p:nvSpPr>
          <p:cNvPr id="4" name="Slide Number Placeholder 3"/>
          <p:cNvSpPr>
            <a:spLocks noGrp="1"/>
          </p:cNvSpPr>
          <p:nvPr>
            <p:ph type="sldNum" sz="quarter" idx="10"/>
          </p:nvPr>
        </p:nvSpPr>
        <p:spPr/>
        <p:txBody>
          <a:bodyPr/>
          <a:lstStyle/>
          <a:p>
            <a:fld id="{00FE31E2-DB09-4F1B-A848-0563FD9D9CE2}" type="slidenum">
              <a:rPr lang="en-US" smtClean="0"/>
              <a:t>62</a:t>
            </a:fld>
            <a:endParaRPr lang="en-US"/>
          </a:p>
        </p:txBody>
      </p:sp>
    </p:spTree>
    <p:extLst>
      <p:ext uri="{BB962C8B-B14F-4D97-AF65-F5344CB8AC3E}">
        <p14:creationId xmlns:p14="http://schemas.microsoft.com/office/powerpoint/2010/main" val="17065259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Here’s what our grid looks like if we size the columns to 12em instead of minmax(12em, 1fr). You can see we have some extra space on either side.</a:t>
            </a:r>
          </a:p>
        </p:txBody>
      </p:sp>
      <p:sp>
        <p:nvSpPr>
          <p:cNvPr id="4" name="Slide Number Placeholder 3"/>
          <p:cNvSpPr>
            <a:spLocks noGrp="1"/>
          </p:cNvSpPr>
          <p:nvPr>
            <p:ph type="sldNum" sz="quarter" idx="10"/>
          </p:nvPr>
        </p:nvSpPr>
        <p:spPr/>
        <p:txBody>
          <a:bodyPr/>
          <a:lstStyle/>
          <a:p>
            <a:fld id="{00FE31E2-DB09-4F1B-A848-0563FD9D9CE2}" type="slidenum">
              <a:rPr lang="en-US" smtClean="0"/>
              <a:t>63</a:t>
            </a:fld>
            <a:endParaRPr lang="en-US"/>
          </a:p>
        </p:txBody>
      </p:sp>
    </p:spTree>
    <p:extLst>
      <p:ext uri="{BB962C8B-B14F-4D97-AF65-F5344CB8AC3E}">
        <p14:creationId xmlns:p14="http://schemas.microsoft.com/office/powerpoint/2010/main" val="3723329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can control how our columns get distributed over that extra horizontal space with justify-content. Here’s that property set to center…</a:t>
            </a:r>
          </a:p>
        </p:txBody>
      </p:sp>
      <p:sp>
        <p:nvSpPr>
          <p:cNvPr id="4" name="Slide Number Placeholder 3"/>
          <p:cNvSpPr>
            <a:spLocks noGrp="1"/>
          </p:cNvSpPr>
          <p:nvPr>
            <p:ph type="sldNum" sz="quarter" idx="10"/>
          </p:nvPr>
        </p:nvSpPr>
        <p:spPr/>
        <p:txBody>
          <a:bodyPr/>
          <a:lstStyle/>
          <a:p>
            <a:fld id="{00FE31E2-DB09-4F1B-A848-0563FD9D9CE2}" type="slidenum">
              <a:rPr lang="en-US" smtClean="0"/>
              <a:t>64</a:t>
            </a:fld>
            <a:endParaRPr lang="en-US"/>
          </a:p>
        </p:txBody>
      </p:sp>
    </p:spTree>
    <p:extLst>
      <p:ext uri="{BB962C8B-B14F-4D97-AF65-F5344CB8AC3E}">
        <p14:creationId xmlns:p14="http://schemas.microsoft.com/office/powerpoint/2010/main" val="27624376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here it is set to space-between. Justify-content distributes the grid tracks as a whole, but if we wanted to, we could use justify- and align-items to distribute all of the items within their slots.</a:t>
            </a:r>
          </a:p>
        </p:txBody>
      </p:sp>
      <p:sp>
        <p:nvSpPr>
          <p:cNvPr id="4" name="Slide Number Placeholder 3"/>
          <p:cNvSpPr>
            <a:spLocks noGrp="1"/>
          </p:cNvSpPr>
          <p:nvPr>
            <p:ph type="sldNum" sz="quarter" idx="10"/>
          </p:nvPr>
        </p:nvSpPr>
        <p:spPr/>
        <p:txBody>
          <a:bodyPr/>
          <a:lstStyle/>
          <a:p>
            <a:fld id="{00FE31E2-DB09-4F1B-A848-0563FD9D9CE2}" type="slidenum">
              <a:rPr lang="en-US" smtClean="0"/>
              <a:t>65</a:t>
            </a:fld>
            <a:endParaRPr lang="en-US"/>
          </a:p>
        </p:txBody>
      </p:sp>
    </p:spTree>
    <p:extLst>
      <p:ext uri="{BB962C8B-B14F-4D97-AF65-F5344CB8AC3E}">
        <p14:creationId xmlns:p14="http://schemas.microsoft.com/office/powerpoint/2010/main" val="4275537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Currently we’re using auto-fit on our grid. Any columns that are empty are collapsed, so in the case of lesser content, the grid might be narrower.</a:t>
            </a:r>
          </a:p>
        </p:txBody>
      </p:sp>
      <p:sp>
        <p:nvSpPr>
          <p:cNvPr id="4" name="Slide Number Placeholder 3"/>
          <p:cNvSpPr>
            <a:spLocks noGrp="1"/>
          </p:cNvSpPr>
          <p:nvPr>
            <p:ph type="sldNum" sz="quarter" idx="10"/>
          </p:nvPr>
        </p:nvSpPr>
        <p:spPr/>
        <p:txBody>
          <a:bodyPr/>
          <a:lstStyle/>
          <a:p>
            <a:fld id="{00FE31E2-DB09-4F1B-A848-0563FD9D9CE2}" type="slidenum">
              <a:rPr lang="en-US" smtClean="0"/>
              <a:t>66</a:t>
            </a:fld>
            <a:endParaRPr lang="en-US"/>
          </a:p>
        </p:txBody>
      </p:sp>
    </p:spTree>
    <p:extLst>
      <p:ext uri="{BB962C8B-B14F-4D97-AF65-F5344CB8AC3E}">
        <p14:creationId xmlns:p14="http://schemas.microsoft.com/office/powerpoint/2010/main" val="32336034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One way to achieve this is to use auto-fill instead, which does not collapse empty grid columns. You can see how this one is wider than the previous example.</a:t>
            </a:r>
          </a:p>
        </p:txBody>
      </p:sp>
      <p:sp>
        <p:nvSpPr>
          <p:cNvPr id="4" name="Slide Number Placeholder 3"/>
          <p:cNvSpPr>
            <a:spLocks noGrp="1"/>
          </p:cNvSpPr>
          <p:nvPr>
            <p:ph type="sldNum" sz="quarter" idx="10"/>
          </p:nvPr>
        </p:nvSpPr>
        <p:spPr/>
        <p:txBody>
          <a:bodyPr/>
          <a:lstStyle/>
          <a:p>
            <a:fld id="{00FE31E2-DB09-4F1B-A848-0563FD9D9CE2}" type="slidenum">
              <a:rPr lang="en-US" smtClean="0"/>
              <a:t>67</a:t>
            </a:fld>
            <a:endParaRPr lang="en-US"/>
          </a:p>
        </p:txBody>
      </p:sp>
    </p:spTree>
    <p:extLst>
      <p:ext uri="{BB962C8B-B14F-4D97-AF65-F5344CB8AC3E}">
        <p14:creationId xmlns:p14="http://schemas.microsoft.com/office/powerpoint/2010/main" val="301349549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With CSS grid, we can actually mix and match explicit and implicit tracks.</a:t>
            </a:r>
          </a:p>
        </p:txBody>
      </p:sp>
      <p:sp>
        <p:nvSpPr>
          <p:cNvPr id="4" name="Slide Number Placeholder 3"/>
          <p:cNvSpPr>
            <a:spLocks noGrp="1"/>
          </p:cNvSpPr>
          <p:nvPr>
            <p:ph type="sldNum" sz="quarter" idx="10"/>
          </p:nvPr>
        </p:nvSpPr>
        <p:spPr/>
        <p:txBody>
          <a:bodyPr/>
          <a:lstStyle/>
          <a:p>
            <a:fld id="{00FE31E2-DB09-4F1B-A848-0563FD9D9CE2}" type="slidenum">
              <a:rPr lang="en-US" smtClean="0"/>
              <a:t>68</a:t>
            </a:fld>
            <a:endParaRPr lang="en-US"/>
          </a:p>
        </p:txBody>
      </p:sp>
    </p:spTree>
    <p:extLst>
      <p:ext uri="{BB962C8B-B14F-4D97-AF65-F5344CB8AC3E}">
        <p14:creationId xmlns:p14="http://schemas.microsoft.com/office/powerpoint/2010/main" val="1711437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say we have a photo album with some more art directed photos at the top, and the rest of the rows we want to be a smaller, specific height.</a:t>
            </a:r>
            <a:endParaRPr lang="en-US" baseline="0"/>
          </a:p>
        </p:txBody>
      </p:sp>
      <p:sp>
        <p:nvSpPr>
          <p:cNvPr id="4" name="Slide Number Placeholder 3"/>
          <p:cNvSpPr>
            <a:spLocks noGrp="1"/>
          </p:cNvSpPr>
          <p:nvPr>
            <p:ph type="sldNum" sz="quarter" idx="10"/>
          </p:nvPr>
        </p:nvSpPr>
        <p:spPr/>
        <p:txBody>
          <a:bodyPr/>
          <a:lstStyle/>
          <a:p>
            <a:fld id="{00FE31E2-DB09-4F1B-A848-0563FD9D9CE2}" type="slidenum">
              <a:rPr lang="en-US" smtClean="0"/>
              <a:t>69</a:t>
            </a:fld>
            <a:endParaRPr lang="en-US"/>
          </a:p>
        </p:txBody>
      </p:sp>
    </p:spTree>
    <p:extLst>
      <p:ext uri="{BB962C8B-B14F-4D97-AF65-F5344CB8AC3E}">
        <p14:creationId xmlns:p14="http://schemas.microsoft.com/office/powerpoint/2010/main" val="2629494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first started messing around with making websites when this aesthetic was appropriate, so you can imagine I’ve run the gamut on web layout approaches over the years. We first used HTML tables to lay out our pages. Along the way we picked up CSS features to manipulate layout, such as: floats, display: inline-block, CSS columns, absolute positioning, and transforms.</a:t>
            </a:r>
          </a:p>
        </p:txBody>
      </p:sp>
      <p:sp>
        <p:nvSpPr>
          <p:cNvPr id="4" name="Slide Number Placeholder 3"/>
          <p:cNvSpPr>
            <a:spLocks noGrp="1"/>
          </p:cNvSpPr>
          <p:nvPr>
            <p:ph type="sldNum" sz="quarter" idx="10"/>
          </p:nvPr>
        </p:nvSpPr>
        <p:spPr/>
        <p:txBody>
          <a:bodyPr/>
          <a:lstStyle/>
          <a:p>
            <a:fld id="{00FE31E2-DB09-4F1B-A848-0563FD9D9CE2}" type="slidenum">
              <a:rPr lang="en-US" smtClean="0"/>
              <a:t>7</a:t>
            </a:fld>
            <a:endParaRPr lang="en-US"/>
          </a:p>
        </p:txBody>
      </p:sp>
    </p:spTree>
    <p:extLst>
      <p:ext uri="{BB962C8B-B14F-4D97-AF65-F5344CB8AC3E}">
        <p14:creationId xmlns:p14="http://schemas.microsoft.com/office/powerpoint/2010/main" val="30014381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Grid is actually intelligent enough to create automatically sized rows for any additional rows that exist past the ones we’ve explicitly templated. But since we want those rows to have a specific height, we can set grid-auto-rows to 12em. The same concept works for columns as well.</a:t>
            </a:r>
          </a:p>
          <a:p>
            <a:endParaRPr lang="en-US"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a:t>Now you may have noticed we’re reusing the same images as grid items throughout this example, but they’re not getting distorted as they’re placed in slots of differing aspect ratios.</a:t>
            </a:r>
          </a:p>
        </p:txBody>
      </p:sp>
      <p:sp>
        <p:nvSpPr>
          <p:cNvPr id="4" name="Slide Number Placeholder 3"/>
          <p:cNvSpPr>
            <a:spLocks noGrp="1"/>
          </p:cNvSpPr>
          <p:nvPr>
            <p:ph type="sldNum" sz="quarter" idx="10"/>
          </p:nvPr>
        </p:nvSpPr>
        <p:spPr/>
        <p:txBody>
          <a:bodyPr/>
          <a:lstStyle/>
          <a:p>
            <a:fld id="{00FE31E2-DB09-4F1B-A848-0563FD9D9CE2}" type="slidenum">
              <a:rPr lang="en-US" smtClean="0"/>
              <a:t>70</a:t>
            </a:fld>
            <a:endParaRPr lang="en-US"/>
          </a:p>
        </p:txBody>
      </p:sp>
    </p:spTree>
    <p:extLst>
      <p:ext uri="{BB962C8B-B14F-4D97-AF65-F5344CB8AC3E}">
        <p14:creationId xmlns:p14="http://schemas.microsoft.com/office/powerpoint/2010/main" val="7826119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For all these album images, we have told them to stretch themselves to the dimensions of their slots, using justify- and align- self. The key bit here is that we also applied object-fit: cover, which tells the contents of the image element to expand to fill the </a:t>
            </a:r>
            <a:r>
              <a:rPr lang="en-US" baseline="0" err="1"/>
              <a:t>img</a:t>
            </a:r>
            <a:r>
              <a:rPr lang="en-US" baseline="0"/>
              <a:t> dimensions without the actual replaced content, as it is called, losing its aspect ratio.</a:t>
            </a:r>
          </a:p>
        </p:txBody>
      </p:sp>
      <p:sp>
        <p:nvSpPr>
          <p:cNvPr id="4" name="Slide Number Placeholder 3"/>
          <p:cNvSpPr>
            <a:spLocks noGrp="1"/>
          </p:cNvSpPr>
          <p:nvPr>
            <p:ph type="sldNum" sz="quarter" idx="10"/>
          </p:nvPr>
        </p:nvSpPr>
        <p:spPr/>
        <p:txBody>
          <a:bodyPr/>
          <a:lstStyle/>
          <a:p>
            <a:fld id="{00FE31E2-DB09-4F1B-A848-0563FD9D9CE2}" type="slidenum">
              <a:rPr lang="en-US" smtClean="0"/>
              <a:t>71</a:t>
            </a:fld>
            <a:endParaRPr lang="en-US"/>
          </a:p>
        </p:txBody>
      </p:sp>
    </p:spTree>
    <p:extLst>
      <p:ext uri="{BB962C8B-B14F-4D97-AF65-F5344CB8AC3E}">
        <p14:creationId xmlns:p14="http://schemas.microsoft.com/office/powerpoint/2010/main" val="30825053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We don’t necessarily have to stretch images to fill their entire slots. Here’s this golden retriever with align-self set to center</a:t>
            </a:r>
          </a:p>
        </p:txBody>
      </p:sp>
      <p:sp>
        <p:nvSpPr>
          <p:cNvPr id="4" name="Slide Number Placeholder 3"/>
          <p:cNvSpPr>
            <a:spLocks noGrp="1"/>
          </p:cNvSpPr>
          <p:nvPr>
            <p:ph type="sldNum" sz="quarter" idx="10"/>
          </p:nvPr>
        </p:nvSpPr>
        <p:spPr/>
        <p:txBody>
          <a:bodyPr/>
          <a:lstStyle/>
          <a:p>
            <a:fld id="{00FE31E2-DB09-4F1B-A848-0563FD9D9CE2}" type="slidenum">
              <a:rPr lang="en-US" smtClean="0"/>
              <a:t>72</a:t>
            </a:fld>
            <a:endParaRPr lang="en-US"/>
          </a:p>
        </p:txBody>
      </p:sp>
    </p:spTree>
    <p:extLst>
      <p:ext uri="{BB962C8B-B14F-4D97-AF65-F5344CB8AC3E}">
        <p14:creationId xmlns:p14="http://schemas.microsoft.com/office/powerpoint/2010/main" val="422671699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And now set to self-end.</a:t>
            </a:r>
          </a:p>
        </p:txBody>
      </p:sp>
      <p:sp>
        <p:nvSpPr>
          <p:cNvPr id="4" name="Slide Number Placeholder 3"/>
          <p:cNvSpPr>
            <a:spLocks noGrp="1"/>
          </p:cNvSpPr>
          <p:nvPr>
            <p:ph type="sldNum" sz="quarter" idx="10"/>
          </p:nvPr>
        </p:nvSpPr>
        <p:spPr/>
        <p:txBody>
          <a:bodyPr/>
          <a:lstStyle/>
          <a:p>
            <a:fld id="{00FE31E2-DB09-4F1B-A848-0563FD9D9CE2}" type="slidenum">
              <a:rPr lang="en-US" smtClean="0"/>
              <a:t>73</a:t>
            </a:fld>
            <a:endParaRPr lang="en-US"/>
          </a:p>
        </p:txBody>
      </p:sp>
    </p:spTree>
    <p:extLst>
      <p:ext uri="{BB962C8B-B14F-4D97-AF65-F5344CB8AC3E}">
        <p14:creationId xmlns:p14="http://schemas.microsoft.com/office/powerpoint/2010/main" val="39999898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Fit-content is another cool property value</a:t>
            </a:r>
          </a:p>
        </p:txBody>
      </p:sp>
      <p:sp>
        <p:nvSpPr>
          <p:cNvPr id="4" name="Slide Number Placeholder 3"/>
          <p:cNvSpPr>
            <a:spLocks noGrp="1"/>
          </p:cNvSpPr>
          <p:nvPr>
            <p:ph type="sldNum" sz="quarter" idx="10"/>
          </p:nvPr>
        </p:nvSpPr>
        <p:spPr/>
        <p:txBody>
          <a:bodyPr/>
          <a:lstStyle/>
          <a:p>
            <a:fld id="{00FE31E2-DB09-4F1B-A848-0563FD9D9CE2}" type="slidenum">
              <a:rPr lang="en-US" smtClean="0"/>
              <a:t>74</a:t>
            </a:fld>
            <a:endParaRPr lang="en-US"/>
          </a:p>
        </p:txBody>
      </p:sp>
    </p:spTree>
    <p:extLst>
      <p:ext uri="{BB962C8B-B14F-4D97-AF65-F5344CB8AC3E}">
        <p14:creationId xmlns:p14="http://schemas.microsoft.com/office/powerpoint/2010/main" val="281575759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Let’s say we have a page with headings off to the left, and the rest of the content off to the right. We want that left column to be only as wide as necessary to fit the titles. But we don’t want them to go wider than, say, 20em, otherwise our main content might not look great.</a:t>
            </a:r>
          </a:p>
        </p:txBody>
      </p:sp>
      <p:sp>
        <p:nvSpPr>
          <p:cNvPr id="4" name="Slide Number Placeholder 3"/>
          <p:cNvSpPr>
            <a:spLocks noGrp="1"/>
          </p:cNvSpPr>
          <p:nvPr>
            <p:ph type="sldNum" sz="quarter" idx="10"/>
          </p:nvPr>
        </p:nvSpPr>
        <p:spPr/>
        <p:txBody>
          <a:bodyPr/>
          <a:lstStyle/>
          <a:p>
            <a:fld id="{00FE31E2-DB09-4F1B-A848-0563FD9D9CE2}" type="slidenum">
              <a:rPr lang="en-US" smtClean="0"/>
              <a:t>75</a:t>
            </a:fld>
            <a:endParaRPr lang="en-US"/>
          </a:p>
        </p:txBody>
      </p:sp>
    </p:spTree>
    <p:extLst>
      <p:ext uri="{BB962C8B-B14F-4D97-AF65-F5344CB8AC3E}">
        <p14:creationId xmlns:p14="http://schemas.microsoft.com/office/powerpoint/2010/main" val="6118373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What we can do is change the value of that first column to fit-content(20em). This basically works as a max-width within the grid notation. Our headings column is now sized to the widest heading, with a maximum column width of 20em.</a:t>
            </a:r>
          </a:p>
        </p:txBody>
      </p:sp>
      <p:sp>
        <p:nvSpPr>
          <p:cNvPr id="4" name="Slide Number Placeholder 3"/>
          <p:cNvSpPr>
            <a:spLocks noGrp="1"/>
          </p:cNvSpPr>
          <p:nvPr>
            <p:ph type="sldNum" sz="quarter" idx="10"/>
          </p:nvPr>
        </p:nvSpPr>
        <p:spPr/>
        <p:txBody>
          <a:bodyPr/>
          <a:lstStyle/>
          <a:p>
            <a:fld id="{00FE31E2-DB09-4F1B-A848-0563FD9D9CE2}" type="slidenum">
              <a:rPr lang="en-US" smtClean="0"/>
              <a:t>76</a:t>
            </a:fld>
            <a:endParaRPr lang="en-US"/>
          </a:p>
        </p:txBody>
      </p:sp>
    </p:spTree>
    <p:extLst>
      <p:ext uri="{BB962C8B-B14F-4D97-AF65-F5344CB8AC3E}">
        <p14:creationId xmlns:p14="http://schemas.microsoft.com/office/powerpoint/2010/main" val="26253800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Here’s that same example with a longer, line-wrapping title</a:t>
            </a:r>
          </a:p>
        </p:txBody>
      </p:sp>
      <p:sp>
        <p:nvSpPr>
          <p:cNvPr id="4" name="Slide Number Placeholder 3"/>
          <p:cNvSpPr>
            <a:spLocks noGrp="1"/>
          </p:cNvSpPr>
          <p:nvPr>
            <p:ph type="sldNum" sz="quarter" idx="10"/>
          </p:nvPr>
        </p:nvSpPr>
        <p:spPr/>
        <p:txBody>
          <a:bodyPr/>
          <a:lstStyle/>
          <a:p>
            <a:fld id="{00FE31E2-DB09-4F1B-A848-0563FD9D9CE2}" type="slidenum">
              <a:rPr lang="en-US" smtClean="0"/>
              <a:t>77</a:t>
            </a:fld>
            <a:endParaRPr lang="en-US"/>
          </a:p>
        </p:txBody>
      </p:sp>
    </p:spTree>
    <p:extLst>
      <p:ext uri="{BB962C8B-B14F-4D97-AF65-F5344CB8AC3E}">
        <p14:creationId xmlns:p14="http://schemas.microsoft.com/office/powerpoint/2010/main" val="243599486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experiment with grid, here’s some things you should keep in mind.</a:t>
            </a:r>
          </a:p>
        </p:txBody>
      </p:sp>
      <p:sp>
        <p:nvSpPr>
          <p:cNvPr id="4" name="Slide Number Placeholder 3"/>
          <p:cNvSpPr>
            <a:spLocks noGrp="1"/>
          </p:cNvSpPr>
          <p:nvPr>
            <p:ph type="sldNum" sz="quarter" idx="10"/>
          </p:nvPr>
        </p:nvSpPr>
        <p:spPr/>
        <p:txBody>
          <a:bodyPr/>
          <a:lstStyle/>
          <a:p>
            <a:fld id="{00FE31E2-DB09-4F1B-A848-0563FD9D9CE2}" type="slidenum">
              <a:rPr lang="en-US" smtClean="0"/>
              <a:t>78</a:t>
            </a:fld>
            <a:endParaRPr lang="en-US"/>
          </a:p>
        </p:txBody>
      </p:sp>
    </p:spTree>
    <p:extLst>
      <p:ext uri="{BB962C8B-B14F-4D97-AF65-F5344CB8AC3E}">
        <p14:creationId xmlns:p14="http://schemas.microsoft.com/office/powerpoint/2010/main" val="425999954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to be aware of is that placing elements with intrinsic aspect ratios can influence the size of your grid tracks. Elements with intrinsic ratios include media like images, videos, and embeds, as well as some form elements which have default dimensions or minimum dimensions applied by the browser.</a:t>
            </a:r>
          </a:p>
        </p:txBody>
      </p:sp>
      <p:sp>
        <p:nvSpPr>
          <p:cNvPr id="4" name="Slide Number Placeholder 3"/>
          <p:cNvSpPr>
            <a:spLocks noGrp="1"/>
          </p:cNvSpPr>
          <p:nvPr>
            <p:ph type="sldNum" sz="quarter" idx="10"/>
          </p:nvPr>
        </p:nvSpPr>
        <p:spPr/>
        <p:txBody>
          <a:bodyPr/>
          <a:lstStyle/>
          <a:p>
            <a:fld id="{00FE31E2-DB09-4F1B-A848-0563FD9D9CE2}" type="slidenum">
              <a:rPr lang="en-US" smtClean="0"/>
              <a:t>79</a:t>
            </a:fld>
            <a:endParaRPr lang="en-US"/>
          </a:p>
        </p:txBody>
      </p:sp>
    </p:spTree>
    <p:extLst>
      <p:ext uri="{BB962C8B-B14F-4D97-AF65-F5344CB8AC3E}">
        <p14:creationId xmlns:p14="http://schemas.microsoft.com/office/powerpoint/2010/main" val="2664534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Floats in particular are everywhere, and they weren’t even really originally intended for layout. Floats were introduced in CSS 1 to achieve an effect on the web that was familiar in desktop publishing: namely, the ability to have an element such as an image alongside a run of text, where the text would wrap around the side of that image. Because we ended up using them to make print-like grids, we ended up with some issues, like having to clear our floats, or having to be really careful with the widths of floated elements and the margins around them.</a:t>
            </a:r>
          </a:p>
          <a:p>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8</a:t>
            </a:fld>
            <a:endParaRPr lang="en-US"/>
          </a:p>
        </p:txBody>
      </p:sp>
    </p:spTree>
    <p:extLst>
      <p:ext uri="{BB962C8B-B14F-4D97-AF65-F5344CB8AC3E}">
        <p14:creationId xmlns:p14="http://schemas.microsoft.com/office/powerpoint/2010/main" val="233688218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say you have a grid with an </a:t>
            </a:r>
            <a:r>
              <a:rPr lang="en-US" dirty="0" err="1"/>
              <a:t>img</a:t>
            </a:r>
            <a:r>
              <a:rPr lang="en-US" dirty="0"/>
              <a:t> element in it, and the </a:t>
            </a:r>
            <a:r>
              <a:rPr lang="en-US" dirty="0" err="1"/>
              <a:t>img</a:t>
            </a:r>
            <a:r>
              <a:rPr lang="en-US" dirty="0"/>
              <a:t> is 2000px wide. The tracks that element is sitting in will resize themselves to accommodate the image. We can fix this by applying a width or max-width on the image, such as max-width: 100%. The good news is, this style might already been in your global normalization styles anyway.</a:t>
            </a:r>
          </a:p>
        </p:txBody>
      </p:sp>
      <p:sp>
        <p:nvSpPr>
          <p:cNvPr id="4" name="Slide Number Placeholder 3"/>
          <p:cNvSpPr>
            <a:spLocks noGrp="1"/>
          </p:cNvSpPr>
          <p:nvPr>
            <p:ph type="sldNum" sz="quarter" idx="10"/>
          </p:nvPr>
        </p:nvSpPr>
        <p:spPr/>
        <p:txBody>
          <a:bodyPr/>
          <a:lstStyle/>
          <a:p>
            <a:fld id="{00FE31E2-DB09-4F1B-A848-0563FD9D9CE2}" type="slidenum">
              <a:rPr lang="en-US" smtClean="0"/>
              <a:t>80</a:t>
            </a:fld>
            <a:endParaRPr lang="en-US"/>
          </a:p>
        </p:txBody>
      </p:sp>
    </p:spTree>
    <p:extLst>
      <p:ext uri="{BB962C8B-B14F-4D97-AF65-F5344CB8AC3E}">
        <p14:creationId xmlns:p14="http://schemas.microsoft.com/office/powerpoint/2010/main" val="16761926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current implementations of grid, only direct children of the grid parent can be aligned to the grid.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future implementations, we’ll have a feature called </a:t>
            </a:r>
            <a:r>
              <a:rPr lang="en-US" dirty="0" err="1"/>
              <a:t>subgrid</a:t>
            </a:r>
            <a:r>
              <a:rPr lang="en-US" dirty="0"/>
              <a:t>, which we can use to align grandchildren, so to speak, to the grid. This will help curb our temptation to over-flatten our markup. The CSSWG wanted to have this in the first level of grid, but it turned out to be a difficult feature to define, so the group decided to keep things moving and introduce this later.</a:t>
            </a:r>
          </a:p>
        </p:txBody>
      </p:sp>
      <p:sp>
        <p:nvSpPr>
          <p:cNvPr id="4" name="Slide Number Placeholder 3"/>
          <p:cNvSpPr>
            <a:spLocks noGrp="1"/>
          </p:cNvSpPr>
          <p:nvPr>
            <p:ph type="sldNum" sz="quarter" idx="10"/>
          </p:nvPr>
        </p:nvSpPr>
        <p:spPr/>
        <p:txBody>
          <a:bodyPr/>
          <a:lstStyle/>
          <a:p>
            <a:fld id="{00FE31E2-DB09-4F1B-A848-0563FD9D9CE2}" type="slidenum">
              <a:rPr lang="en-US" smtClean="0"/>
              <a:t>81</a:t>
            </a:fld>
            <a:endParaRPr lang="en-US"/>
          </a:p>
        </p:txBody>
      </p:sp>
    </p:spTree>
    <p:extLst>
      <p:ext uri="{BB962C8B-B14F-4D97-AF65-F5344CB8AC3E}">
        <p14:creationId xmlns:p14="http://schemas.microsoft.com/office/powerpoint/2010/main" val="20042709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workaround, for now, is using stacked grids.</a:t>
            </a:r>
          </a:p>
        </p:txBody>
      </p:sp>
      <p:sp>
        <p:nvSpPr>
          <p:cNvPr id="4" name="Slide Number Placeholder 3"/>
          <p:cNvSpPr>
            <a:spLocks noGrp="1"/>
          </p:cNvSpPr>
          <p:nvPr>
            <p:ph type="sldNum" sz="quarter" idx="10"/>
          </p:nvPr>
        </p:nvSpPr>
        <p:spPr/>
        <p:txBody>
          <a:bodyPr/>
          <a:lstStyle/>
          <a:p>
            <a:fld id="{00FE31E2-DB09-4F1B-A848-0563FD9D9CE2}" type="slidenum">
              <a:rPr lang="en-US" smtClean="0"/>
              <a:t>82</a:t>
            </a:fld>
            <a:endParaRPr lang="en-US"/>
          </a:p>
        </p:txBody>
      </p:sp>
    </p:spTree>
    <p:extLst>
      <p:ext uri="{BB962C8B-B14F-4D97-AF65-F5344CB8AC3E}">
        <p14:creationId xmlns:p14="http://schemas.microsoft.com/office/powerpoint/2010/main" val="18271298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for example, you wanted to align child items two levels deep onto the columns of the main grid, which is on an element we’re calling the “grandparent”.</a:t>
            </a:r>
          </a:p>
        </p:txBody>
      </p:sp>
      <p:sp>
        <p:nvSpPr>
          <p:cNvPr id="4" name="Slide Number Placeholder 3"/>
          <p:cNvSpPr>
            <a:spLocks noGrp="1"/>
          </p:cNvSpPr>
          <p:nvPr>
            <p:ph type="sldNum" sz="quarter" idx="10"/>
          </p:nvPr>
        </p:nvSpPr>
        <p:spPr/>
        <p:txBody>
          <a:bodyPr/>
          <a:lstStyle/>
          <a:p>
            <a:fld id="{00FE31E2-DB09-4F1B-A848-0563FD9D9CE2}" type="slidenum">
              <a:rPr lang="en-US" smtClean="0"/>
              <a:t>83</a:t>
            </a:fld>
            <a:endParaRPr lang="en-US"/>
          </a:p>
        </p:txBody>
      </p:sp>
    </p:spTree>
    <p:extLst>
      <p:ext uri="{BB962C8B-B14F-4D97-AF65-F5344CB8AC3E}">
        <p14:creationId xmlns:p14="http://schemas.microsoft.com/office/powerpoint/2010/main" val="35287030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you could also specify that same grid on its direct child, which we’re calling the parent. You would set that .parent element to span all the columns of the main grid, and so you basically have the same exact grid stacked one on top of the other.</a:t>
            </a:r>
          </a:p>
        </p:txBody>
      </p:sp>
      <p:sp>
        <p:nvSpPr>
          <p:cNvPr id="4" name="Slide Number Placeholder 3"/>
          <p:cNvSpPr>
            <a:spLocks noGrp="1"/>
          </p:cNvSpPr>
          <p:nvPr>
            <p:ph type="sldNum" sz="quarter" idx="10"/>
          </p:nvPr>
        </p:nvSpPr>
        <p:spPr/>
        <p:txBody>
          <a:bodyPr/>
          <a:lstStyle/>
          <a:p>
            <a:fld id="{00FE31E2-DB09-4F1B-A848-0563FD9D9CE2}" type="slidenum">
              <a:rPr lang="en-US" smtClean="0"/>
              <a:t>84</a:t>
            </a:fld>
            <a:endParaRPr lang="en-US"/>
          </a:p>
        </p:txBody>
      </p:sp>
    </p:spTree>
    <p:extLst>
      <p:ext uri="{BB962C8B-B14F-4D97-AF65-F5344CB8AC3E}">
        <p14:creationId xmlns:p14="http://schemas.microsoft.com/office/powerpoint/2010/main" val="243559333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thing people want to do is style the tracks themselves. These are not currently </a:t>
            </a:r>
            <a:r>
              <a:rPr lang="en-US" dirty="0" err="1"/>
              <a:t>styleable</a:t>
            </a:r>
            <a:r>
              <a:rPr lang="en-US" dirty="0"/>
              <a:t>. They’re not elements, but perhaps in the future we could see a pseudo selector to target the tracks. I can’t say with confidence what the future looks like there, as it might open up a whole can of worms as to what properties you should be able to set on tracks.</a:t>
            </a:r>
          </a:p>
        </p:txBody>
      </p:sp>
      <p:sp>
        <p:nvSpPr>
          <p:cNvPr id="4" name="Slide Number Placeholder 3"/>
          <p:cNvSpPr>
            <a:spLocks noGrp="1"/>
          </p:cNvSpPr>
          <p:nvPr>
            <p:ph type="sldNum" sz="quarter" idx="10"/>
          </p:nvPr>
        </p:nvSpPr>
        <p:spPr/>
        <p:txBody>
          <a:bodyPr/>
          <a:lstStyle/>
          <a:p>
            <a:fld id="{00FE31E2-DB09-4F1B-A848-0563FD9D9CE2}" type="slidenum">
              <a:rPr lang="en-US" smtClean="0"/>
              <a:t>85</a:t>
            </a:fld>
            <a:endParaRPr lang="en-US"/>
          </a:p>
        </p:txBody>
      </p:sp>
    </p:spTree>
    <p:extLst>
      <p:ext uri="{BB962C8B-B14F-4D97-AF65-F5344CB8AC3E}">
        <p14:creationId xmlns:p14="http://schemas.microsoft.com/office/powerpoint/2010/main" val="27051249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workaround that I landed upon for a demo my coworkers Stephanie and Greg made, was to create a linear gradient and set it to the background of the entire grid.  It’s a bit intense, and depends on having definite track measurements (</a:t>
            </a:r>
            <a:r>
              <a:rPr lang="en-US" dirty="0" err="1"/>
              <a:t>percents</a:t>
            </a:r>
            <a:r>
              <a:rPr lang="en-US" dirty="0"/>
              <a:t>, pixels, ems) instead of content-sized tracks. But it’s at least a start.</a:t>
            </a:r>
          </a:p>
        </p:txBody>
      </p:sp>
      <p:sp>
        <p:nvSpPr>
          <p:cNvPr id="4" name="Slide Number Placeholder 3"/>
          <p:cNvSpPr>
            <a:spLocks noGrp="1"/>
          </p:cNvSpPr>
          <p:nvPr>
            <p:ph type="sldNum" sz="quarter" idx="10"/>
          </p:nvPr>
        </p:nvSpPr>
        <p:spPr/>
        <p:txBody>
          <a:bodyPr/>
          <a:lstStyle/>
          <a:p>
            <a:fld id="{00FE31E2-DB09-4F1B-A848-0563FD9D9CE2}" type="slidenum">
              <a:rPr lang="en-US" smtClean="0"/>
              <a:t>86</a:t>
            </a:fld>
            <a:endParaRPr lang="en-US"/>
          </a:p>
        </p:txBody>
      </p:sp>
    </p:spTree>
    <p:extLst>
      <p:ext uri="{BB962C8B-B14F-4D97-AF65-F5344CB8AC3E}">
        <p14:creationId xmlns:p14="http://schemas.microsoft.com/office/powerpoint/2010/main" val="19465999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Besides having many different things we can do with grid, it’s also possible to express the same grid, or the same grid item placements, in several different ways. The methods I’ve already shown you will be a good jumping off point for making something today, so</a:t>
            </a:r>
            <a:r>
              <a:rPr lang="en-US" baseline="0" dirty="0"/>
              <a:t> I just want to briefly go over what other syntaxes are available. If something resonates with you, you’re welcome to dig into it more, as I’ll have links to more info in the workshop materials.</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87</a:t>
            </a:fld>
            <a:endParaRPr lang="en-US"/>
          </a:p>
        </p:txBody>
      </p:sp>
    </p:spTree>
    <p:extLst>
      <p:ext uri="{BB962C8B-B14F-4D97-AF65-F5344CB8AC3E}">
        <p14:creationId xmlns:p14="http://schemas.microsoft.com/office/powerpoint/2010/main" val="262850115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back to</a:t>
            </a:r>
            <a:r>
              <a:rPr lang="en-US" baseline="0" dirty="0"/>
              <a:t> the first grid we defined, as an example.</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88</a:t>
            </a:fld>
            <a:endParaRPr lang="en-US"/>
          </a:p>
        </p:txBody>
      </p:sp>
    </p:spTree>
    <p:extLst>
      <p:ext uri="{BB962C8B-B14F-4D97-AF65-F5344CB8AC3E}">
        <p14:creationId xmlns:p14="http://schemas.microsoft.com/office/powerpoint/2010/main" val="373311006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Templated</a:t>
            </a:r>
            <a:r>
              <a:rPr lang="en-US" baseline="0" dirty="0"/>
              <a:t> tracks have a series of long-hands and short-hands available.</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89</a:t>
            </a:fld>
            <a:endParaRPr lang="en-US"/>
          </a:p>
        </p:txBody>
      </p:sp>
    </p:spTree>
    <p:extLst>
      <p:ext uri="{BB962C8B-B14F-4D97-AF65-F5344CB8AC3E}">
        <p14:creationId xmlns:p14="http://schemas.microsoft.com/office/powerpoint/2010/main" val="83201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argue that the first truly robust and appropriate layout tool available to web </a:t>
            </a:r>
            <a:r>
              <a:rPr lang="en-US" dirty="0" err="1"/>
              <a:t>devs</a:t>
            </a:r>
            <a:r>
              <a:rPr lang="en-US" dirty="0"/>
              <a:t> was Flexbox.</a:t>
            </a:r>
          </a:p>
        </p:txBody>
      </p:sp>
      <p:sp>
        <p:nvSpPr>
          <p:cNvPr id="4" name="Slide Number Placeholder 3"/>
          <p:cNvSpPr>
            <a:spLocks noGrp="1"/>
          </p:cNvSpPr>
          <p:nvPr>
            <p:ph type="sldNum" sz="quarter" idx="10"/>
          </p:nvPr>
        </p:nvSpPr>
        <p:spPr/>
        <p:txBody>
          <a:bodyPr/>
          <a:lstStyle/>
          <a:p>
            <a:fld id="{00FE31E2-DB09-4F1B-A848-0563FD9D9CE2}" type="slidenum">
              <a:rPr lang="en-US" smtClean="0"/>
              <a:t>9</a:t>
            </a:fld>
            <a:endParaRPr lang="en-US"/>
          </a:p>
        </p:txBody>
      </p:sp>
    </p:spTree>
    <p:extLst>
      <p:ext uri="{BB962C8B-B14F-4D97-AF65-F5344CB8AC3E}">
        <p14:creationId xmlns:p14="http://schemas.microsoft.com/office/powerpoint/2010/main" val="5691041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longhands</a:t>
            </a:r>
            <a:r>
              <a:rPr lang="en-US" dirty="0"/>
              <a:t> are grid-template-rows, and –columns, the “medium hand” as I like to say is grid-template, and the shorthand is grid.</a:t>
            </a:r>
          </a:p>
        </p:txBody>
      </p:sp>
      <p:sp>
        <p:nvSpPr>
          <p:cNvPr id="4" name="Slide Number Placeholder 3"/>
          <p:cNvSpPr>
            <a:spLocks noGrp="1"/>
          </p:cNvSpPr>
          <p:nvPr>
            <p:ph type="sldNum" sz="quarter" idx="10"/>
          </p:nvPr>
        </p:nvSpPr>
        <p:spPr/>
        <p:txBody>
          <a:bodyPr/>
          <a:lstStyle/>
          <a:p>
            <a:fld id="{00FE31E2-DB09-4F1B-A848-0563FD9D9CE2}" type="slidenum">
              <a:rPr lang="en-US" smtClean="0"/>
              <a:t>90</a:t>
            </a:fld>
            <a:endParaRPr lang="en-US"/>
          </a:p>
        </p:txBody>
      </p:sp>
    </p:spTree>
    <p:extLst>
      <p:ext uri="{BB962C8B-B14F-4D97-AF65-F5344CB8AC3E}">
        <p14:creationId xmlns:p14="http://schemas.microsoft.com/office/powerpoint/2010/main" val="34357238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had defined</a:t>
            </a:r>
            <a:r>
              <a:rPr lang="en-US" baseline="0" dirty="0"/>
              <a:t> grid-template-rows and </a:t>
            </a:r>
            <a:r>
              <a:rPr lang="mr-IN" baseline="0" dirty="0"/>
              <a:t>–</a:t>
            </a:r>
            <a:r>
              <a:rPr lang="en-US" baseline="0" dirty="0"/>
              <a:t>columns,</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91</a:t>
            </a:fld>
            <a:endParaRPr lang="en-US"/>
          </a:p>
        </p:txBody>
      </p:sp>
    </p:spTree>
    <p:extLst>
      <p:ext uri="{BB962C8B-B14F-4D97-AF65-F5344CB8AC3E}">
        <p14:creationId xmlns:p14="http://schemas.microsoft.com/office/powerpoint/2010/main" val="4442530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we could</a:t>
            </a:r>
            <a:r>
              <a:rPr lang="en-US" baseline="0" dirty="0"/>
              <a:t> have easily used the grid-template property. This is simply the row values, a space-separated slash, and then the column values.</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92</a:t>
            </a:fld>
            <a:endParaRPr lang="en-US"/>
          </a:p>
        </p:txBody>
      </p:sp>
    </p:spTree>
    <p:extLst>
      <p:ext uri="{BB962C8B-B14F-4D97-AF65-F5344CB8AC3E}">
        <p14:creationId xmlns:p14="http://schemas.microsoft.com/office/powerpoint/2010/main" val="4442530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 have </a:t>
            </a:r>
            <a:r>
              <a:rPr lang="en-US" dirty="0" err="1"/>
              <a:t>templated</a:t>
            </a:r>
            <a:r>
              <a:rPr lang="en-US" dirty="0"/>
              <a:t> rows and columns, the grid</a:t>
            </a:r>
            <a:r>
              <a:rPr lang="en-US" baseline="0" dirty="0"/>
              <a:t> shorthand value is pretty much exactly the same.</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93</a:t>
            </a:fld>
            <a:endParaRPr lang="en-US"/>
          </a:p>
        </p:txBody>
      </p:sp>
    </p:spTree>
    <p:extLst>
      <p:ext uri="{BB962C8B-B14F-4D97-AF65-F5344CB8AC3E}">
        <p14:creationId xmlns:p14="http://schemas.microsoft.com/office/powerpoint/2010/main" val="4442530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have this shorthand,</a:t>
            </a:r>
            <a:r>
              <a:rPr lang="en-US" baseline="0" dirty="0"/>
              <a:t> then? Well, grid can take one of three grid definition structures:</a:t>
            </a:r>
            <a:endParaRPr lang="en-US" dirty="0"/>
          </a:p>
          <a:p>
            <a:endParaRPr lang="en-US" dirty="0"/>
          </a:p>
          <a:p>
            <a:pPr marL="228600" indent="-228600">
              <a:buAutoNum type="arabicParenR"/>
            </a:pPr>
            <a:r>
              <a:rPr lang="en-US" dirty="0"/>
              <a:t>It can take the same value as the grid-template property, as we saw.</a:t>
            </a:r>
          </a:p>
          <a:p>
            <a:pPr marL="228600" indent="-228600">
              <a:buAutoNum type="arabicParenR"/>
            </a:pPr>
            <a:r>
              <a:rPr lang="en-US" dirty="0"/>
              <a:t>It can take template rows and auto columns.</a:t>
            </a:r>
          </a:p>
          <a:p>
            <a:pPr marL="228600" indent="-228600">
              <a:buAutoNum type="arabicParenR"/>
            </a:pPr>
            <a:r>
              <a:rPr lang="en-US" dirty="0"/>
              <a:t>It can take auto rows and template columns.</a:t>
            </a:r>
          </a:p>
          <a:p>
            <a:pPr marL="228600" indent="-228600">
              <a:buAutoNum type="arabicParenR"/>
            </a:pPr>
            <a:endParaRPr lang="en-US" dirty="0"/>
          </a:p>
          <a:p>
            <a:pPr marL="0" indent="0">
              <a:buNone/>
            </a:pPr>
            <a:r>
              <a:rPr lang="en-US" dirty="0"/>
              <a:t>If you’re setting auto rows or columns, you can also set the grid to auto-flow in that axis, using the keyword auto-flow. If you’d like that behavior to be dense, can you can add the space-separated keyword “dense” there.</a:t>
            </a:r>
          </a:p>
        </p:txBody>
      </p:sp>
      <p:sp>
        <p:nvSpPr>
          <p:cNvPr id="4" name="Slide Number Placeholder 3"/>
          <p:cNvSpPr>
            <a:spLocks noGrp="1"/>
          </p:cNvSpPr>
          <p:nvPr>
            <p:ph type="sldNum" sz="quarter" idx="10"/>
          </p:nvPr>
        </p:nvSpPr>
        <p:spPr/>
        <p:txBody>
          <a:bodyPr/>
          <a:lstStyle/>
          <a:p>
            <a:fld id="{00FE31E2-DB09-4F1B-A848-0563FD9D9CE2}" type="slidenum">
              <a:rPr lang="en-US" smtClean="0"/>
              <a:t>94</a:t>
            </a:fld>
            <a:endParaRPr lang="en-US"/>
          </a:p>
        </p:txBody>
      </p:sp>
    </p:spTree>
    <p:extLst>
      <p:ext uri="{BB962C8B-B14F-4D97-AF65-F5344CB8AC3E}">
        <p14:creationId xmlns:p14="http://schemas.microsoft.com/office/powerpoint/2010/main" val="25629616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What you may notice about these possible value combinations in that you can’t declare explicit and implicit rows all at once, or explicit and implicit columns at all once. You’re declaring either template values or auto values for a particular axis.</a:t>
            </a:r>
          </a:p>
          <a:p>
            <a:pPr marL="0" indent="0">
              <a:buNone/>
            </a:pPr>
            <a:endParaRPr lang="en-US" dirty="0"/>
          </a:p>
          <a:p>
            <a:pPr marL="0" indent="0">
              <a:buNone/>
            </a:pPr>
            <a:r>
              <a:rPr lang="en-US" dirty="0"/>
              <a:t>The real kicker is that this shorthand resets sub properties to their initial values. If you had previously defined some explicit grid rows, and then you specified auto rows in the grid shorthand on the same element, you would no longer have those templated rows, just the auto ones set in the grid shorthand.</a:t>
            </a:r>
          </a:p>
          <a:p>
            <a:pPr marL="0" indent="0">
              <a:buNone/>
            </a:pPr>
            <a:endParaRPr lang="en-US" dirty="0"/>
          </a:p>
          <a:p>
            <a:pPr marL="0" indent="0">
              <a:buNone/>
            </a:pPr>
            <a:r>
              <a:rPr lang="en-US" dirty="0"/>
              <a:t>https://jsfiddle.net/7w66cL2w/2/</a:t>
            </a:r>
          </a:p>
        </p:txBody>
      </p:sp>
      <p:sp>
        <p:nvSpPr>
          <p:cNvPr id="4" name="Slide Number Placeholder 3"/>
          <p:cNvSpPr>
            <a:spLocks noGrp="1"/>
          </p:cNvSpPr>
          <p:nvPr>
            <p:ph type="sldNum" sz="quarter" idx="10"/>
          </p:nvPr>
        </p:nvSpPr>
        <p:spPr/>
        <p:txBody>
          <a:bodyPr/>
          <a:lstStyle/>
          <a:p>
            <a:fld id="{00FE31E2-DB09-4F1B-A848-0563FD9D9CE2}" type="slidenum">
              <a:rPr lang="en-US" smtClean="0"/>
              <a:t>95</a:t>
            </a:fld>
            <a:endParaRPr lang="en-US"/>
          </a:p>
        </p:txBody>
      </p:sp>
    </p:spTree>
    <p:extLst>
      <p:ext uri="{BB962C8B-B14F-4D97-AF65-F5344CB8AC3E}">
        <p14:creationId xmlns:p14="http://schemas.microsoft.com/office/powerpoint/2010/main" val="122115949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grid shorthand also initially reset grid gap values, even though it couldn’t reset them. As you might expect,</a:t>
            </a:r>
            <a:r>
              <a:rPr lang="en-US" baseline="0" dirty="0"/>
              <a:t> this was a little confusing for web </a:t>
            </a:r>
            <a:r>
              <a:rPr lang="en-US" baseline="0" dirty="0" err="1"/>
              <a:t>devs</a:t>
            </a:r>
            <a:r>
              <a:rPr lang="en-US" baseline="0" dirty="0"/>
              <a:t>. </a:t>
            </a:r>
            <a:r>
              <a:rPr lang="en-US" dirty="0"/>
              <a:t>The CSSWG has since redefined</a:t>
            </a:r>
            <a:r>
              <a:rPr lang="en-US" baseline="0" dirty="0"/>
              <a:t> this behavior, and all the current implementations have the new behavior.</a:t>
            </a:r>
            <a:endParaRPr lang="en-US" dirty="0"/>
          </a:p>
          <a:p>
            <a:pPr marL="0" indent="0">
              <a:buNone/>
            </a:pP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96</a:t>
            </a:fld>
            <a:endParaRPr lang="en-US"/>
          </a:p>
        </p:txBody>
      </p:sp>
    </p:spTree>
    <p:extLst>
      <p:ext uri="{BB962C8B-B14F-4D97-AF65-F5344CB8AC3E}">
        <p14:creationId xmlns:p14="http://schemas.microsoft.com/office/powerpoint/2010/main" val="140409362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 quick</a:t>
            </a:r>
            <a:r>
              <a:rPr lang="en-US" baseline="0" dirty="0"/>
              <a:t> example of a grid that has </a:t>
            </a:r>
            <a:r>
              <a:rPr lang="en-US" baseline="0" dirty="0" err="1"/>
              <a:t>templated</a:t>
            </a:r>
            <a:r>
              <a:rPr lang="en-US" baseline="0" dirty="0"/>
              <a:t> rows and auto-flow columns. If we wanted items to auto-flow in the row direction, which is actually the default behavior, we’d just drop out that auto-flow keyword.</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97</a:t>
            </a:fld>
            <a:endParaRPr lang="en-US"/>
          </a:p>
        </p:txBody>
      </p:sp>
    </p:spTree>
    <p:extLst>
      <p:ext uri="{BB962C8B-B14F-4D97-AF65-F5344CB8AC3E}">
        <p14:creationId xmlns:p14="http://schemas.microsoft.com/office/powerpoint/2010/main" val="16735760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review, here’s our grid, written each way. There’ll be a link to these slides at the end of the presentation, if you’d like to review any of these tables.</a:t>
            </a:r>
          </a:p>
        </p:txBody>
      </p:sp>
      <p:sp>
        <p:nvSpPr>
          <p:cNvPr id="4" name="Slide Number Placeholder 3"/>
          <p:cNvSpPr>
            <a:spLocks noGrp="1"/>
          </p:cNvSpPr>
          <p:nvPr>
            <p:ph type="sldNum" sz="quarter" idx="10"/>
          </p:nvPr>
        </p:nvSpPr>
        <p:spPr/>
        <p:txBody>
          <a:bodyPr/>
          <a:lstStyle/>
          <a:p>
            <a:fld id="{00FE31E2-DB09-4F1B-A848-0563FD9D9CE2}" type="slidenum">
              <a:rPr lang="en-US" smtClean="0"/>
              <a:t>98</a:t>
            </a:fld>
            <a:endParaRPr lang="en-US"/>
          </a:p>
        </p:txBody>
      </p:sp>
    </p:spTree>
    <p:extLst>
      <p:ext uri="{BB962C8B-B14F-4D97-AF65-F5344CB8AC3E}">
        <p14:creationId xmlns:p14="http://schemas.microsoft.com/office/powerpoint/2010/main" val="350923864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several</a:t>
            </a:r>
            <a:r>
              <a:rPr lang="en-US" baseline="0" dirty="0"/>
              <a:t> properties for placing grid items.</a:t>
            </a:r>
            <a:endParaRPr lang="en-US" dirty="0"/>
          </a:p>
        </p:txBody>
      </p:sp>
      <p:sp>
        <p:nvSpPr>
          <p:cNvPr id="4" name="Slide Number Placeholder 3"/>
          <p:cNvSpPr>
            <a:spLocks noGrp="1"/>
          </p:cNvSpPr>
          <p:nvPr>
            <p:ph type="sldNum" sz="quarter" idx="10"/>
          </p:nvPr>
        </p:nvSpPr>
        <p:spPr/>
        <p:txBody>
          <a:bodyPr/>
          <a:lstStyle/>
          <a:p>
            <a:fld id="{00FE31E2-DB09-4F1B-A848-0563FD9D9CE2}" type="slidenum">
              <a:rPr lang="en-US" smtClean="0"/>
              <a:t>99</a:t>
            </a:fld>
            <a:endParaRPr lang="en-US"/>
          </a:p>
        </p:txBody>
      </p:sp>
    </p:spTree>
    <p:extLst>
      <p:ext uri="{BB962C8B-B14F-4D97-AF65-F5344CB8AC3E}">
        <p14:creationId xmlns:p14="http://schemas.microsoft.com/office/powerpoint/2010/main" val="4139784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1930A-8D7F-4068-9A67-7765E05237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FFE8DD-D2E0-4932-BC8F-D1F49EEBACA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F43C8-9C92-4995-8656-D7D5AD14D195}"/>
              </a:ext>
            </a:extLst>
          </p:cNvPr>
          <p:cNvSpPr>
            <a:spLocks noGrp="1"/>
          </p:cNvSpPr>
          <p:nvPr>
            <p:ph type="dt" sz="half" idx="10"/>
          </p:nvPr>
        </p:nvSpPr>
        <p:spPr/>
        <p:txBody>
          <a:bodyPr/>
          <a:lstStyle/>
          <a:p>
            <a:fld id="{487B297F-2BCF-4680-A74C-202E3E0A6685}" type="datetimeFigureOut">
              <a:rPr lang="en-US" smtClean="0"/>
              <a:t>1/15/2018</a:t>
            </a:fld>
            <a:endParaRPr lang="en-US"/>
          </a:p>
        </p:txBody>
      </p:sp>
      <p:sp>
        <p:nvSpPr>
          <p:cNvPr id="5" name="Footer Placeholder 4">
            <a:extLst>
              <a:ext uri="{FF2B5EF4-FFF2-40B4-BE49-F238E27FC236}">
                <a16:creationId xmlns:a16="http://schemas.microsoft.com/office/drawing/2014/main" id="{8BE6EE75-BA6B-49B7-AA22-971CF39F50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5C3E1-3D0B-40EA-94F9-192344D51423}"/>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13340325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4FEBF-9511-469C-B6BA-91B9610635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0F4E7DF-6E1F-46AC-82DA-DEF7BBE1B78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C9B5D-0E34-42AD-BCE1-C3C0409D1FE1}"/>
              </a:ext>
            </a:extLst>
          </p:cNvPr>
          <p:cNvSpPr>
            <a:spLocks noGrp="1"/>
          </p:cNvSpPr>
          <p:nvPr>
            <p:ph type="dt" sz="half" idx="10"/>
          </p:nvPr>
        </p:nvSpPr>
        <p:spPr/>
        <p:txBody>
          <a:bodyPr/>
          <a:lstStyle/>
          <a:p>
            <a:fld id="{487B297F-2BCF-4680-A74C-202E3E0A6685}" type="datetimeFigureOut">
              <a:rPr lang="en-US" smtClean="0"/>
              <a:t>1/15/2018</a:t>
            </a:fld>
            <a:endParaRPr lang="en-US"/>
          </a:p>
        </p:txBody>
      </p:sp>
      <p:sp>
        <p:nvSpPr>
          <p:cNvPr id="5" name="Footer Placeholder 4">
            <a:extLst>
              <a:ext uri="{FF2B5EF4-FFF2-40B4-BE49-F238E27FC236}">
                <a16:creationId xmlns:a16="http://schemas.microsoft.com/office/drawing/2014/main" id="{BB054331-40FE-4A75-BF2A-C796D94C53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186819-B19B-4FC2-A374-6CC9DAEEC7AD}"/>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3090506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D3B374-AB5C-4190-B640-CC3D8936FB7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A0CE81-C5FF-4125-A17C-01B307C3608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1BF500-80E5-44B7-A474-318C041E5C20}"/>
              </a:ext>
            </a:extLst>
          </p:cNvPr>
          <p:cNvSpPr>
            <a:spLocks noGrp="1"/>
          </p:cNvSpPr>
          <p:nvPr>
            <p:ph type="dt" sz="half" idx="10"/>
          </p:nvPr>
        </p:nvSpPr>
        <p:spPr/>
        <p:txBody>
          <a:bodyPr/>
          <a:lstStyle/>
          <a:p>
            <a:fld id="{487B297F-2BCF-4680-A74C-202E3E0A6685}" type="datetimeFigureOut">
              <a:rPr lang="en-US" smtClean="0"/>
              <a:t>1/15/2018</a:t>
            </a:fld>
            <a:endParaRPr lang="en-US"/>
          </a:p>
        </p:txBody>
      </p:sp>
      <p:sp>
        <p:nvSpPr>
          <p:cNvPr id="5" name="Footer Placeholder 4">
            <a:extLst>
              <a:ext uri="{FF2B5EF4-FFF2-40B4-BE49-F238E27FC236}">
                <a16:creationId xmlns:a16="http://schemas.microsoft.com/office/drawing/2014/main" id="{33F8714E-C075-4FCD-88E3-3C1F285929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6B7176-463C-41B9-AFE7-31C9346414C7}"/>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3434328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0984-7BCA-497D-B0C0-A06F1F2BF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FF5C69-B2A1-4675-96D8-76C666F7165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906B18-89FC-4B89-A2C3-79021CCD9A36}"/>
              </a:ext>
            </a:extLst>
          </p:cNvPr>
          <p:cNvSpPr>
            <a:spLocks noGrp="1"/>
          </p:cNvSpPr>
          <p:nvPr>
            <p:ph type="dt" sz="half" idx="10"/>
          </p:nvPr>
        </p:nvSpPr>
        <p:spPr/>
        <p:txBody>
          <a:bodyPr/>
          <a:lstStyle/>
          <a:p>
            <a:fld id="{487B297F-2BCF-4680-A74C-202E3E0A6685}" type="datetimeFigureOut">
              <a:rPr lang="en-US" smtClean="0"/>
              <a:t>1/15/2018</a:t>
            </a:fld>
            <a:endParaRPr lang="en-US"/>
          </a:p>
        </p:txBody>
      </p:sp>
      <p:sp>
        <p:nvSpPr>
          <p:cNvPr id="5" name="Footer Placeholder 4">
            <a:extLst>
              <a:ext uri="{FF2B5EF4-FFF2-40B4-BE49-F238E27FC236}">
                <a16:creationId xmlns:a16="http://schemas.microsoft.com/office/drawing/2014/main" id="{11DDCFBF-460C-44C9-B2C5-6AEE05F16D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A5928A-5DD6-47E0-BF77-54CD4CFA9696}"/>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889820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683C5-7F91-4569-A3A8-4ADE02E321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BA3AB1-F5A4-443E-B6DD-BBF7893412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33F0DDF-9958-496E-8FDF-856E34B543B5}"/>
              </a:ext>
            </a:extLst>
          </p:cNvPr>
          <p:cNvSpPr>
            <a:spLocks noGrp="1"/>
          </p:cNvSpPr>
          <p:nvPr>
            <p:ph type="dt" sz="half" idx="10"/>
          </p:nvPr>
        </p:nvSpPr>
        <p:spPr/>
        <p:txBody>
          <a:bodyPr/>
          <a:lstStyle/>
          <a:p>
            <a:fld id="{487B297F-2BCF-4680-A74C-202E3E0A6685}" type="datetimeFigureOut">
              <a:rPr lang="en-US" smtClean="0"/>
              <a:t>1/15/2018</a:t>
            </a:fld>
            <a:endParaRPr lang="en-US"/>
          </a:p>
        </p:txBody>
      </p:sp>
      <p:sp>
        <p:nvSpPr>
          <p:cNvPr id="5" name="Footer Placeholder 4">
            <a:extLst>
              <a:ext uri="{FF2B5EF4-FFF2-40B4-BE49-F238E27FC236}">
                <a16:creationId xmlns:a16="http://schemas.microsoft.com/office/drawing/2014/main" id="{DC41B478-3411-4D0E-A42C-00EEEE8ADB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1E8B2D-EC71-49E6-86A4-48C22FF36750}"/>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3752982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E7EF1-B335-466B-837B-CA2EEA92CC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73097E-F851-4BB9-8758-3F7DDE64ED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74A2489-0E2A-43E5-9C8F-B1361A6E780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8115F19-A235-4F7E-9AD0-14098A71CCB2}"/>
              </a:ext>
            </a:extLst>
          </p:cNvPr>
          <p:cNvSpPr>
            <a:spLocks noGrp="1"/>
          </p:cNvSpPr>
          <p:nvPr>
            <p:ph type="dt" sz="half" idx="10"/>
          </p:nvPr>
        </p:nvSpPr>
        <p:spPr/>
        <p:txBody>
          <a:bodyPr/>
          <a:lstStyle/>
          <a:p>
            <a:fld id="{487B297F-2BCF-4680-A74C-202E3E0A6685}" type="datetimeFigureOut">
              <a:rPr lang="en-US" smtClean="0"/>
              <a:t>1/15/2018</a:t>
            </a:fld>
            <a:endParaRPr lang="en-US"/>
          </a:p>
        </p:txBody>
      </p:sp>
      <p:sp>
        <p:nvSpPr>
          <p:cNvPr id="6" name="Footer Placeholder 5">
            <a:extLst>
              <a:ext uri="{FF2B5EF4-FFF2-40B4-BE49-F238E27FC236}">
                <a16:creationId xmlns:a16="http://schemas.microsoft.com/office/drawing/2014/main" id="{45FBB9F7-DB14-4200-8AC7-E9BA1B6D64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7D9663-B136-4E01-AFD3-4BE8E4B50652}"/>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884726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B88B7-7367-4B6B-8203-2E82F47D79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3367CC-1768-4150-BECA-ADA730A093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E0A313E-DCD0-4E80-B1AB-2FDBEBA1665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F840D0-AF97-4A51-8710-5746C89C97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A08D904-54F3-4071-963D-9E0B3B28000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78D7E87-1357-4751-A129-1E5E17B71604}"/>
              </a:ext>
            </a:extLst>
          </p:cNvPr>
          <p:cNvSpPr>
            <a:spLocks noGrp="1"/>
          </p:cNvSpPr>
          <p:nvPr>
            <p:ph type="dt" sz="half" idx="10"/>
          </p:nvPr>
        </p:nvSpPr>
        <p:spPr/>
        <p:txBody>
          <a:bodyPr/>
          <a:lstStyle/>
          <a:p>
            <a:fld id="{487B297F-2BCF-4680-A74C-202E3E0A6685}" type="datetimeFigureOut">
              <a:rPr lang="en-US" smtClean="0"/>
              <a:t>1/15/2018</a:t>
            </a:fld>
            <a:endParaRPr lang="en-US"/>
          </a:p>
        </p:txBody>
      </p:sp>
      <p:sp>
        <p:nvSpPr>
          <p:cNvPr id="8" name="Footer Placeholder 7">
            <a:extLst>
              <a:ext uri="{FF2B5EF4-FFF2-40B4-BE49-F238E27FC236}">
                <a16:creationId xmlns:a16="http://schemas.microsoft.com/office/drawing/2014/main" id="{19FF5189-479C-49E6-81AD-2A370A3AEF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A400EA-B98E-403F-991C-535ABBDB9C76}"/>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14265498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46EF79-F461-478D-9F5E-1CF5B9B96FF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474BD6C-F146-4228-A628-D7B045FA07DE}"/>
              </a:ext>
            </a:extLst>
          </p:cNvPr>
          <p:cNvSpPr>
            <a:spLocks noGrp="1"/>
          </p:cNvSpPr>
          <p:nvPr>
            <p:ph type="dt" sz="half" idx="10"/>
          </p:nvPr>
        </p:nvSpPr>
        <p:spPr/>
        <p:txBody>
          <a:bodyPr/>
          <a:lstStyle/>
          <a:p>
            <a:fld id="{487B297F-2BCF-4680-A74C-202E3E0A6685}" type="datetimeFigureOut">
              <a:rPr lang="en-US" smtClean="0"/>
              <a:t>1/15/2018</a:t>
            </a:fld>
            <a:endParaRPr lang="en-US"/>
          </a:p>
        </p:txBody>
      </p:sp>
      <p:sp>
        <p:nvSpPr>
          <p:cNvPr id="4" name="Footer Placeholder 3">
            <a:extLst>
              <a:ext uri="{FF2B5EF4-FFF2-40B4-BE49-F238E27FC236}">
                <a16:creationId xmlns:a16="http://schemas.microsoft.com/office/drawing/2014/main" id="{2D2D56D3-2F3B-4C10-A840-34338185C0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2821DD-2923-4533-A00D-A8452E84A29A}"/>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2495727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3933CC-6E61-420B-9F53-83CE87670F35}"/>
              </a:ext>
            </a:extLst>
          </p:cNvPr>
          <p:cNvSpPr>
            <a:spLocks noGrp="1"/>
          </p:cNvSpPr>
          <p:nvPr>
            <p:ph type="dt" sz="half" idx="10"/>
          </p:nvPr>
        </p:nvSpPr>
        <p:spPr/>
        <p:txBody>
          <a:bodyPr/>
          <a:lstStyle/>
          <a:p>
            <a:fld id="{487B297F-2BCF-4680-A74C-202E3E0A6685}" type="datetimeFigureOut">
              <a:rPr lang="en-US" smtClean="0"/>
              <a:t>1/15/2018</a:t>
            </a:fld>
            <a:endParaRPr lang="en-US"/>
          </a:p>
        </p:txBody>
      </p:sp>
      <p:sp>
        <p:nvSpPr>
          <p:cNvPr id="3" name="Footer Placeholder 2">
            <a:extLst>
              <a:ext uri="{FF2B5EF4-FFF2-40B4-BE49-F238E27FC236}">
                <a16:creationId xmlns:a16="http://schemas.microsoft.com/office/drawing/2014/main" id="{CEEDFE8C-ABCF-4EBB-8877-14A0F32911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A94AF16-2B84-4E2A-8FFA-417A2B3F1A97}"/>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9259672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CCCC-E7D0-41F1-BA8E-4ABBDF2FDE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339EA67-4970-4D76-9234-B7DA56914D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9EB2450-A787-475E-BDBE-520D53004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3D11B55-9ECE-439E-98BE-8F2D0B6764FC}"/>
              </a:ext>
            </a:extLst>
          </p:cNvPr>
          <p:cNvSpPr>
            <a:spLocks noGrp="1"/>
          </p:cNvSpPr>
          <p:nvPr>
            <p:ph type="dt" sz="half" idx="10"/>
          </p:nvPr>
        </p:nvSpPr>
        <p:spPr/>
        <p:txBody>
          <a:bodyPr/>
          <a:lstStyle/>
          <a:p>
            <a:fld id="{487B297F-2BCF-4680-A74C-202E3E0A6685}" type="datetimeFigureOut">
              <a:rPr lang="en-US" smtClean="0"/>
              <a:t>1/15/2018</a:t>
            </a:fld>
            <a:endParaRPr lang="en-US"/>
          </a:p>
        </p:txBody>
      </p:sp>
      <p:sp>
        <p:nvSpPr>
          <p:cNvPr id="6" name="Footer Placeholder 5">
            <a:extLst>
              <a:ext uri="{FF2B5EF4-FFF2-40B4-BE49-F238E27FC236}">
                <a16:creationId xmlns:a16="http://schemas.microsoft.com/office/drawing/2014/main" id="{76A9CB5A-75EA-4818-84C6-4079F16C6A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54FAC0-49F8-45EF-841F-6F289B7A63CF}"/>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339357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8693A-9EBC-465F-8305-8FF2C2E78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C1CC12-EC8C-4A1F-955F-A0BBC69AE0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12B0A45-4914-4A2A-BA42-0499ECDFB4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0974FB2-8678-4F92-A614-FC882C1C8D79}"/>
              </a:ext>
            </a:extLst>
          </p:cNvPr>
          <p:cNvSpPr>
            <a:spLocks noGrp="1"/>
          </p:cNvSpPr>
          <p:nvPr>
            <p:ph type="dt" sz="half" idx="10"/>
          </p:nvPr>
        </p:nvSpPr>
        <p:spPr/>
        <p:txBody>
          <a:bodyPr/>
          <a:lstStyle/>
          <a:p>
            <a:fld id="{487B297F-2BCF-4680-A74C-202E3E0A6685}" type="datetimeFigureOut">
              <a:rPr lang="en-US" smtClean="0"/>
              <a:t>1/15/2018</a:t>
            </a:fld>
            <a:endParaRPr lang="en-US"/>
          </a:p>
        </p:txBody>
      </p:sp>
      <p:sp>
        <p:nvSpPr>
          <p:cNvPr id="6" name="Footer Placeholder 5">
            <a:extLst>
              <a:ext uri="{FF2B5EF4-FFF2-40B4-BE49-F238E27FC236}">
                <a16:creationId xmlns:a16="http://schemas.microsoft.com/office/drawing/2014/main" id="{3FAA1184-17FA-4A95-8852-5478FCCB85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72165C-554F-43C9-AE6C-842208B1A2A0}"/>
              </a:ext>
            </a:extLst>
          </p:cNvPr>
          <p:cNvSpPr>
            <a:spLocks noGrp="1"/>
          </p:cNvSpPr>
          <p:nvPr>
            <p:ph type="sldNum" sz="quarter" idx="12"/>
          </p:nvPr>
        </p:nvSpPr>
        <p:spPr/>
        <p:txBody>
          <a:bodyPr/>
          <a:lstStyle/>
          <a:p>
            <a:fld id="{1885D5C5-F52E-457A-945F-DF959BE60EBE}" type="slidenum">
              <a:rPr lang="en-US" smtClean="0"/>
              <a:t>‹#›</a:t>
            </a:fld>
            <a:endParaRPr lang="en-US"/>
          </a:p>
        </p:txBody>
      </p:sp>
    </p:spTree>
    <p:extLst>
      <p:ext uri="{BB962C8B-B14F-4D97-AF65-F5344CB8AC3E}">
        <p14:creationId xmlns:p14="http://schemas.microsoft.com/office/powerpoint/2010/main" val="381924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2E7EE4-EA64-4B03-A7F5-436B7E316E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4FE928-BBFB-4037-B912-471259EB63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FAAAC-4DDC-45FA-BA69-EF7D66E970C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7B297F-2BCF-4680-A74C-202E3E0A6685}" type="datetimeFigureOut">
              <a:rPr lang="en-US" smtClean="0"/>
              <a:t>1/15/2018</a:t>
            </a:fld>
            <a:endParaRPr lang="en-US"/>
          </a:p>
        </p:txBody>
      </p:sp>
      <p:sp>
        <p:nvSpPr>
          <p:cNvPr id="5" name="Footer Placeholder 4">
            <a:extLst>
              <a:ext uri="{FF2B5EF4-FFF2-40B4-BE49-F238E27FC236}">
                <a16:creationId xmlns:a16="http://schemas.microsoft.com/office/drawing/2014/main" id="{C7FE137A-C489-4768-B2A2-90E49653C7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87FA53B-3A70-4487-A3A6-61A29A3D8A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5D5C5-F52E-457A-945F-DF959BE60EBE}" type="slidenum">
              <a:rPr lang="en-US" smtClean="0"/>
              <a:t>‹#›</a:t>
            </a:fld>
            <a:endParaRPr lang="en-US"/>
          </a:p>
        </p:txBody>
      </p:sp>
    </p:spTree>
    <p:extLst>
      <p:ext uri="{BB962C8B-B14F-4D97-AF65-F5344CB8AC3E}">
        <p14:creationId xmlns:p14="http://schemas.microsoft.com/office/powerpoint/2010/main" val="5944126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2.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1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3.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1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6.xml"/><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7.xml"/><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g"/></Relationships>
</file>

<file path=ppt/slides/_rels/slide1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3.xml"/><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56.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57.xm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7.PNG"/><Relationship Id="rId4" Type="http://schemas.openxmlformats.org/officeDocument/2006/relationships/image" Target="../media/image46.PNG"/></Relationships>
</file>

<file path=ppt/slides/_rels/slide15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5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jpg"/><Relationship Id="rId4" Type="http://schemas.openxmlformats.org/officeDocument/2006/relationships/image" Target="../media/image6.jpg"/><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36.jpg"/></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E953A49-857D-4A07-9583-8C4FE9D3BB5F}"/>
              </a:ext>
            </a:extLst>
          </p:cNvPr>
          <p:cNvSpPr txBox="1"/>
          <p:nvPr/>
        </p:nvSpPr>
        <p:spPr>
          <a:xfrm>
            <a:off x="664065" y="566382"/>
            <a:ext cx="8184660" cy="830997"/>
          </a:xfrm>
          <a:prstGeom prst="rect">
            <a:avLst/>
          </a:prstGeom>
          <a:noFill/>
        </p:spPr>
        <p:txBody>
          <a:bodyPr wrap="square" rtlCol="0">
            <a:spAutoFit/>
          </a:bodyPr>
          <a:lstStyle/>
          <a:p>
            <a:r>
              <a:rPr lang="en-US" sz="4800">
                <a:solidFill>
                  <a:schemeClr val="bg1"/>
                </a:solidFill>
                <a:latin typeface="Segoe UI Light" panose="020B0502040204020203" pitchFamily="34" charset="0"/>
                <a:cs typeface="Segoe UI Light" panose="020B0502040204020203" pitchFamily="34" charset="0"/>
              </a:rPr>
              <a:t>Melanie Richards</a:t>
            </a:r>
          </a:p>
        </p:txBody>
      </p:sp>
      <p:sp>
        <p:nvSpPr>
          <p:cNvPr id="9" name="TextBox 8">
            <a:extLst>
              <a:ext uri="{FF2B5EF4-FFF2-40B4-BE49-F238E27FC236}">
                <a16:creationId xmlns:a16="http://schemas.microsoft.com/office/drawing/2014/main" id="{52AEE60D-83AB-4649-96EC-E3A76319C0E7}"/>
              </a:ext>
            </a:extLst>
          </p:cNvPr>
          <p:cNvSpPr txBox="1"/>
          <p:nvPr/>
        </p:nvSpPr>
        <p:spPr>
          <a:xfrm>
            <a:off x="664065" y="1343396"/>
            <a:ext cx="8184659" cy="523220"/>
          </a:xfrm>
          <a:prstGeom prst="rect">
            <a:avLst/>
          </a:prstGeom>
          <a:noFill/>
        </p:spPr>
        <p:txBody>
          <a:bodyPr wrap="square" rtlCol="0">
            <a:spAutoFit/>
          </a:bodyPr>
          <a:lstStyle/>
          <a:p>
            <a:r>
              <a:rPr lang="en-US" sz="2800">
                <a:solidFill>
                  <a:schemeClr val="bg1"/>
                </a:solidFill>
                <a:latin typeface="Segoe UI Light" panose="020B0502040204020203" pitchFamily="34" charset="0"/>
                <a:cs typeface="Segoe UI Light" panose="020B0502040204020203" pitchFamily="34" charset="0"/>
              </a:rPr>
              <a:t>Web designer / front-end developer</a:t>
            </a:r>
          </a:p>
        </p:txBody>
      </p:sp>
      <p:sp>
        <p:nvSpPr>
          <p:cNvPr id="10" name="TextBox 9">
            <a:extLst>
              <a:ext uri="{FF2B5EF4-FFF2-40B4-BE49-F238E27FC236}">
                <a16:creationId xmlns:a16="http://schemas.microsoft.com/office/drawing/2014/main" id="{D9B3433F-18D2-40F5-988F-336F93635C9D}"/>
              </a:ext>
            </a:extLst>
          </p:cNvPr>
          <p:cNvSpPr txBox="1"/>
          <p:nvPr/>
        </p:nvSpPr>
        <p:spPr>
          <a:xfrm>
            <a:off x="664065" y="2697090"/>
            <a:ext cx="2057154" cy="1785104"/>
          </a:xfrm>
          <a:prstGeom prst="rect">
            <a:avLst/>
          </a:prstGeom>
          <a:noFill/>
        </p:spPr>
        <p:txBody>
          <a:bodyPr wrap="square" rtlCol="0">
            <a:spAutoFit/>
          </a:bodyPr>
          <a:lstStyle/>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GITHUB</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EMAIL</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MASTODON</a:t>
            </a:r>
          </a:p>
        </p:txBody>
      </p:sp>
      <p:sp>
        <p:nvSpPr>
          <p:cNvPr id="11" name="TextBox 10">
            <a:extLst>
              <a:ext uri="{FF2B5EF4-FFF2-40B4-BE49-F238E27FC236}">
                <a16:creationId xmlns:a16="http://schemas.microsoft.com/office/drawing/2014/main" id="{D63522B2-9A09-4109-AF3D-F734BB60326C}"/>
              </a:ext>
            </a:extLst>
          </p:cNvPr>
          <p:cNvSpPr txBox="1"/>
          <p:nvPr/>
        </p:nvSpPr>
        <p:spPr>
          <a:xfrm>
            <a:off x="2995980" y="2697090"/>
            <a:ext cx="8184659" cy="1785104"/>
          </a:xfrm>
          <a:prstGeom prst="rect">
            <a:avLst/>
          </a:prstGeom>
          <a:noFill/>
        </p:spPr>
        <p:txBody>
          <a:bodyPr wrap="square" rtlCol="0">
            <a:spAutoFit/>
          </a:bodyPr>
          <a:lstStyle/>
          <a:p>
            <a:pPr>
              <a:lnSpc>
                <a:spcPts val="4400"/>
              </a:lnSpc>
            </a:pPr>
            <a:r>
              <a:rPr lang="en-US" sz="3200" dirty="0" err="1">
                <a:solidFill>
                  <a:schemeClr val="bg1"/>
                </a:solidFill>
                <a:latin typeface="Segoe UI Light" panose="020B0502040204020203" pitchFamily="34" charset="0"/>
                <a:cs typeface="Segoe UI Light" panose="020B0502040204020203" pitchFamily="34" charset="0"/>
              </a:rPr>
              <a:t>melanierichards</a:t>
            </a:r>
            <a:endParaRPr lang="en-US" sz="3200" dirty="0">
              <a:solidFill>
                <a:schemeClr val="bg1"/>
              </a:solidFill>
              <a:latin typeface="Segoe UI Light" panose="020B0502040204020203" pitchFamily="34" charset="0"/>
              <a:cs typeface="Segoe UI Light" panose="020B0502040204020203" pitchFamily="34" charset="0"/>
            </a:endParaRPr>
          </a:p>
          <a:p>
            <a:pPr>
              <a:lnSpc>
                <a:spcPts val="4400"/>
              </a:lnSpc>
            </a:pPr>
            <a:r>
              <a:rPr lang="en-US" sz="3200" spc="120" dirty="0">
                <a:solidFill>
                  <a:schemeClr val="bg1"/>
                </a:solidFill>
                <a:latin typeface="Segoe UI Light" panose="020B0502040204020203" pitchFamily="34" charset="0"/>
                <a:cs typeface="Segoe UI Light" panose="020B0502040204020203" pitchFamily="34" charset="0"/>
              </a:rPr>
              <a:t>Melanie.Richards@microsoft.com</a:t>
            </a:r>
          </a:p>
          <a:p>
            <a:pPr>
              <a:lnSpc>
                <a:spcPts val="4400"/>
              </a:lnSpc>
            </a:pPr>
            <a:r>
              <a:rPr lang="en-US" sz="3200" spc="120" dirty="0" err="1">
                <a:solidFill>
                  <a:schemeClr val="bg1"/>
                </a:solidFill>
                <a:latin typeface="Segoe UI Light" panose="020B0502040204020203" pitchFamily="34" charset="0"/>
                <a:cs typeface="Segoe UI Light" panose="020B0502040204020203" pitchFamily="34" charset="0"/>
              </a:rPr>
              <a:t>toot.cafe</a:t>
            </a:r>
            <a:r>
              <a:rPr lang="en-US" sz="3200" spc="120" dirty="0">
                <a:solidFill>
                  <a:schemeClr val="bg1"/>
                </a:solidFill>
                <a:latin typeface="Segoe UI Light" panose="020B0502040204020203" pitchFamily="34" charset="0"/>
                <a:cs typeface="Segoe UI Light" panose="020B0502040204020203" pitchFamily="34" charset="0"/>
              </a:rPr>
              <a:t>/@</a:t>
            </a:r>
            <a:r>
              <a:rPr lang="en-US" sz="3200" spc="120" dirty="0" err="1">
                <a:solidFill>
                  <a:schemeClr val="bg1"/>
                </a:solidFill>
                <a:latin typeface="Segoe UI Light" panose="020B0502040204020203" pitchFamily="34" charset="0"/>
                <a:cs typeface="Segoe UI Light" panose="020B0502040204020203" pitchFamily="34" charset="0"/>
              </a:rPr>
              <a:t>somelaniesaid</a:t>
            </a:r>
            <a:endParaRPr lang="en-US" sz="3200" spc="120" dirty="0">
              <a:solidFill>
                <a:schemeClr val="bg1"/>
              </a:solidFill>
              <a:latin typeface="Segoe UI Light" panose="020B0502040204020203" pitchFamily="34" charset="0"/>
              <a:cs typeface="Segoe UI Light" panose="020B0502040204020203" pitchFamily="34" charset="0"/>
            </a:endParaRPr>
          </a:p>
        </p:txBody>
      </p:sp>
      <p:cxnSp>
        <p:nvCxnSpPr>
          <p:cNvPr id="13" name="Straight Connector 12">
            <a:extLst>
              <a:ext uri="{FF2B5EF4-FFF2-40B4-BE49-F238E27FC236}">
                <a16:creationId xmlns:a16="http://schemas.microsoft.com/office/drawing/2014/main" id="{C6D3D97E-82E9-4D82-9756-5B5528E2FE34}"/>
              </a:ext>
            </a:extLst>
          </p:cNvPr>
          <p:cNvCxnSpPr>
            <a:cxnSpLocks/>
          </p:cNvCxnSpPr>
          <p:nvPr/>
        </p:nvCxnSpPr>
        <p:spPr>
          <a:xfrm>
            <a:off x="757972" y="2154259"/>
            <a:ext cx="10738703"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2595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p:nvSpPr>
        <p:spPr>
          <a:xfrm>
            <a:off x="4410373" y="923635"/>
            <a:ext cx="3255818" cy="1246909"/>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dog-654719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43" y="928733"/>
            <a:ext cx="3193493" cy="2584733"/>
          </a:xfrm>
          <a:prstGeom prst="rect">
            <a:avLst/>
          </a:prstGeom>
        </p:spPr>
      </p:pic>
      <p:sp>
        <p:nvSpPr>
          <p:cNvPr id="10" name="TextBox 9">
            <a:extLst>
              <a:ext uri="{FF2B5EF4-FFF2-40B4-BE49-F238E27FC236}">
                <a16:creationId xmlns:a16="http://schemas.microsoft.com/office/drawing/2014/main" id="{7C49CF59-3952-4352-AAD7-3342887437C0}"/>
              </a:ext>
            </a:extLst>
          </p:cNvPr>
          <p:cNvSpPr txBox="1"/>
          <p:nvPr/>
        </p:nvSpPr>
        <p:spPr>
          <a:xfrm>
            <a:off x="4622809" y="1155398"/>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
        <p:nvSpPr>
          <p:cNvPr id="18" name="Rectangle 17">
            <a:extLst>
              <a:ext uri="{FF2B5EF4-FFF2-40B4-BE49-F238E27FC236}">
                <a16:creationId xmlns:a16="http://schemas.microsoft.com/office/drawing/2014/main" id="{6348F07C-C27A-4610-B37E-2F68D1A7DCAD}"/>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279C5ED7-0254-49ED-901B-09944D1DC544}"/>
              </a:ext>
            </a:extLst>
          </p:cNvPr>
          <p:cNvSpPr txBox="1"/>
          <p:nvPr/>
        </p:nvSpPr>
        <p:spPr>
          <a:xfrm>
            <a:off x="796407" y="3692613"/>
            <a:ext cx="2059808" cy="584775"/>
          </a:xfrm>
          <a:prstGeom prst="rect">
            <a:avLst/>
          </a:prstGeom>
          <a:noFill/>
        </p:spPr>
        <p:txBody>
          <a:bodyPr wrap="square" rtlCol="0">
            <a:spAutoFit/>
          </a:bodyPr>
          <a:lstStyle/>
          <a:p>
            <a:r>
              <a:rPr lang="en-US" sz="3200">
                <a:solidFill>
                  <a:srgbClr val="A7E4C1"/>
                </a:solidFill>
                <a:latin typeface="Segoe UI Light" panose="020B0502040204020203" pitchFamily="34" charset="0"/>
                <a:cs typeface="Segoe UI Light" panose="020B0502040204020203" pitchFamily="34" charset="0"/>
              </a:rPr>
              <a:t>MAIN AXIS</a:t>
            </a:r>
          </a:p>
        </p:txBody>
      </p:sp>
      <p:cxnSp>
        <p:nvCxnSpPr>
          <p:cNvPr id="20" name="Straight Arrow Connector 19">
            <a:extLst>
              <a:ext uri="{FF2B5EF4-FFF2-40B4-BE49-F238E27FC236}">
                <a16:creationId xmlns:a16="http://schemas.microsoft.com/office/drawing/2014/main" id="{2AC0391D-4CAF-4961-B11D-FB122FB78DA0}"/>
              </a:ext>
            </a:extLst>
          </p:cNvPr>
          <p:cNvCxnSpPr>
            <a:cxnSpLocks/>
          </p:cNvCxnSpPr>
          <p:nvPr/>
        </p:nvCxnSpPr>
        <p:spPr>
          <a:xfrm>
            <a:off x="2971022" y="3985000"/>
            <a:ext cx="6486340" cy="0"/>
          </a:xfrm>
          <a:prstGeom prst="straightConnector1">
            <a:avLst/>
          </a:prstGeom>
          <a:ln>
            <a:solidFill>
              <a:srgbClr val="A7E4C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312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5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535908573"/>
              </p:ext>
            </p:extLst>
          </p:nvPr>
        </p:nvGraphicFramePr>
        <p:xfrm>
          <a:off x="715818" y="731211"/>
          <a:ext cx="10661244" cy="2174240"/>
        </p:xfrm>
        <a:graphic>
          <a:graphicData uri="http://schemas.openxmlformats.org/drawingml/2006/table">
            <a:tbl>
              <a:tblPr firstRow="1" bandRow="1">
                <a:tableStyleId>{EB344D84-9AFB-497E-A393-DC336BA19D2E}</a:tableStyleId>
              </a:tblPr>
              <a:tblGrid>
                <a:gridCol w="3973010">
                  <a:extLst>
                    <a:ext uri="{9D8B030D-6E8A-4147-A177-3AD203B41FA5}">
                      <a16:colId xmlns:a16="http://schemas.microsoft.com/office/drawing/2014/main" val="20000"/>
                    </a:ext>
                  </a:extLst>
                </a:gridCol>
                <a:gridCol w="3344117">
                  <a:extLst>
                    <a:ext uri="{9D8B030D-6E8A-4147-A177-3AD203B41FA5}">
                      <a16:colId xmlns:a16="http://schemas.microsoft.com/office/drawing/2014/main" val="20001"/>
                    </a:ext>
                  </a:extLst>
                </a:gridCol>
                <a:gridCol w="3344117">
                  <a:extLst>
                    <a:ext uri="{9D8B030D-6E8A-4147-A177-3AD203B41FA5}">
                      <a16:colId xmlns:a16="http://schemas.microsoft.com/office/drawing/2014/main" val="4151163399"/>
                    </a:ext>
                  </a:extLst>
                </a:gridCol>
              </a:tblGrid>
              <a:tr h="370840">
                <a:tc>
                  <a:txBody>
                    <a:bodyPr/>
                    <a:lstStyle/>
                    <a:p>
                      <a:r>
                        <a:rPr lang="en-US" sz="2400" dirty="0">
                          <a:solidFill>
                            <a:schemeClr val="tx1"/>
                          </a:solidFill>
                          <a:latin typeface="Segoe UI Semibold" panose="020B0702040204020203" pitchFamily="34" charset="0"/>
                          <a:cs typeface="Segoe UI Semibold" panose="020B0702040204020203" pitchFamily="34" charset="0"/>
                        </a:rPr>
                        <a:t>LONG</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dirty="0">
                          <a:solidFill>
                            <a:schemeClr val="tx1"/>
                          </a:solidFill>
                          <a:latin typeface="Segoe UI Semibold" panose="020B0702040204020203" pitchFamily="34" charset="0"/>
                          <a:cs typeface="Segoe UI Semibold" panose="020B0702040204020203" pitchFamily="34" charset="0"/>
                        </a:rPr>
                        <a:t>MEDIUM</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dirty="0">
                          <a:solidFill>
                            <a:schemeClr val="tx1"/>
                          </a:solidFill>
                          <a:latin typeface="Segoe UI Semibold" panose="020B0702040204020203" pitchFamily="34" charset="0"/>
                          <a:cs typeface="Segoe UI Semibold" panose="020B0702040204020203" pitchFamily="34" charset="0"/>
                        </a:rPr>
                        <a:t>SHORT</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grid-row-start,</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grid-row-end,</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grid-column-start,</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grid-column-end,</a:t>
                      </a:r>
                    </a:p>
                  </a:txBody>
                  <a:tcPr>
                    <a:lnT w="25400" cmpd="sng">
                      <a:noFill/>
                    </a:lnT>
                    <a:solidFill>
                      <a:schemeClr val="bg1"/>
                    </a:solidFill>
                  </a:tcPr>
                </a:tc>
                <a:tc>
                  <a:txBody>
                    <a:bodyPr/>
                    <a:lstStyle/>
                    <a:p>
                      <a:pPr>
                        <a:lnSpc>
                          <a:spcPts val="3200"/>
                        </a:lnSpc>
                      </a:pPr>
                      <a:r>
                        <a:rPr lang="en-US" sz="2400" dirty="0">
                          <a:latin typeface="Consolas" panose="020B0609020204030204" pitchFamily="49" charset="0"/>
                          <a:cs typeface="Segoe UI Semilight" panose="020B0402040204020203" pitchFamily="34" charset="0"/>
                        </a:rPr>
                        <a:t>grid-row</a:t>
                      </a:r>
                      <a:r>
                        <a:rPr lang="en-US" sz="2400" b="0" dirty="0">
                          <a:latin typeface="Consolas" panose="020B0609020204030204" pitchFamily="49" charset="0"/>
                          <a:cs typeface="Segoe UI Semilight" panose="020B0402040204020203" pitchFamily="34" charset="0"/>
                        </a:rPr>
                        <a:t>,</a:t>
                      </a:r>
                    </a:p>
                    <a:p>
                      <a:pPr>
                        <a:lnSpc>
                          <a:spcPts val="3200"/>
                        </a:lnSpc>
                      </a:pPr>
                      <a:r>
                        <a:rPr lang="en-US" sz="2400" b="0" dirty="0">
                          <a:solidFill>
                            <a:schemeClr val="tx1"/>
                          </a:solidFill>
                          <a:latin typeface="Consolas" panose="020B0609020204030204" pitchFamily="49" charset="0"/>
                          <a:cs typeface="Segoe UI Semilight" panose="020B0402040204020203" pitchFamily="34" charset="0"/>
                        </a:rPr>
                        <a:t>grid-column</a:t>
                      </a:r>
                      <a:endParaRPr lang="en-US" sz="2400" b="0" dirty="0">
                        <a:latin typeface="Consolas" panose="020B0609020204030204" pitchFamily="49" charset="0"/>
                        <a:cs typeface="Segoe UI Semilight" panose="020B0402040204020203" pitchFamily="34" charset="0"/>
                      </a:endParaRPr>
                    </a:p>
                  </a:txBody>
                  <a:tcPr>
                    <a:lnT w="25400" cmpd="sng">
                      <a:noFill/>
                    </a:lnT>
                    <a:solidFill>
                      <a:schemeClr val="bg1"/>
                    </a:solidFill>
                  </a:tcPr>
                </a:tc>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grid-area</a:t>
                      </a:r>
                    </a:p>
                    <a:p>
                      <a:pPr marL="0" marR="0" lvl="0" indent="0" algn="l" defTabSz="914400" rtl="0" eaLnBrk="1" fontAlgn="auto" latinLnBrk="0" hangingPunct="1">
                        <a:lnSpc>
                          <a:spcPts val="3200"/>
                        </a:lnSpc>
                        <a:spcBef>
                          <a:spcPts val="0"/>
                        </a:spcBef>
                        <a:spcAft>
                          <a:spcPts val="0"/>
                        </a:spcAft>
                        <a:buClrTx/>
                        <a:buSzTx/>
                        <a:buFontTx/>
                        <a:buNone/>
                        <a:tabLst/>
                        <a:defRPr/>
                      </a:pPr>
                      <a:endParaRPr lang="en-US" sz="2400" dirty="0">
                        <a:solidFill>
                          <a:schemeClr val="bg1"/>
                        </a:solidFill>
                        <a:latin typeface="Consolas" panose="020B0609020204030204" pitchFamily="49" charset="0"/>
                        <a:cs typeface="Segoe UI Semilight" panose="020B0402040204020203" pitchFamily="34" charset="0"/>
                      </a:endParaRPr>
                    </a:p>
                  </a:txBody>
                  <a:tcPr>
                    <a:lnT w="25400" cmpd="sng">
                      <a:noFill/>
                    </a:lnT>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459661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ECEE351C-3ECA-44D9-BAD5-0803A046E10F}"/>
              </a:ext>
            </a:extLst>
          </p:cNvPr>
          <p:cNvGrpSpPr/>
          <p:nvPr/>
        </p:nvGrpSpPr>
        <p:grpSpPr>
          <a:xfrm>
            <a:off x="457201" y="450318"/>
            <a:ext cx="6812857" cy="5628024"/>
            <a:chOff x="457201" y="450318"/>
            <a:chExt cx="6812857" cy="5628024"/>
          </a:xfrm>
        </p:grpSpPr>
        <p:grpSp>
          <p:nvGrpSpPr>
            <p:cNvPr id="21" name="Group 20">
              <a:extLst>
                <a:ext uri="{FF2B5EF4-FFF2-40B4-BE49-F238E27FC236}">
                  <a16:creationId xmlns:a16="http://schemas.microsoft.com/office/drawing/2014/main" id="{3483C9CD-1813-4F63-B000-7EFB4FD662CD}"/>
                </a:ext>
              </a:extLst>
            </p:cNvPr>
            <p:cNvGrpSpPr/>
            <p:nvPr/>
          </p:nvGrpSpPr>
          <p:grpSpPr>
            <a:xfrm>
              <a:off x="2072106" y="455665"/>
              <a:ext cx="3582742" cy="5622503"/>
              <a:chOff x="2072106" y="455665"/>
              <a:chExt cx="3582742" cy="5622503"/>
            </a:xfrm>
          </p:grpSpPr>
          <p:sp>
            <p:nvSpPr>
              <p:cNvPr id="36" name="Rectangle 35">
                <a:extLst>
                  <a:ext uri="{FF2B5EF4-FFF2-40B4-BE49-F238E27FC236}">
                    <a16:creationId xmlns:a16="http://schemas.microsoft.com/office/drawing/2014/main" id="{2D6A8674-2E4A-49FE-AF77-1901C3DAFE4D}"/>
                  </a:ext>
                </a:extLst>
              </p:cNvPr>
              <p:cNvSpPr/>
              <p:nvPr/>
            </p:nvSpPr>
            <p:spPr>
              <a:xfrm>
                <a:off x="2072106" y="455665"/>
                <a:ext cx="3582742" cy="562250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6E3EC38-81C4-4911-BA33-EA62760D715C}"/>
                  </a:ext>
                </a:extLst>
              </p:cNvPr>
              <p:cNvSpPr txBox="1"/>
              <p:nvPr/>
            </p:nvSpPr>
            <p:spPr>
              <a:xfrm>
                <a:off x="2138588" y="2887551"/>
                <a:ext cx="3406646" cy="1938992"/>
              </a:xfrm>
              <a:prstGeom prst="rect">
                <a:avLst/>
              </a:prstGeom>
              <a:noFill/>
            </p:spPr>
            <p:txBody>
              <a:bodyPr wrap="square" rtlCol="0">
                <a:spAutoFit/>
              </a:bodyPr>
              <a:lstStyle/>
              <a:p>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metus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purus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ac pharetra </a:t>
                </a:r>
                <a:r>
                  <a:rPr lang="en-US" sz="600" err="1">
                    <a:latin typeface="Segoe UI" panose="020B0502040204020203" pitchFamily="34" charset="0"/>
                    <a:cs typeface="Segoe UI" panose="020B0502040204020203" pitchFamily="34" charset="0"/>
                  </a:rPr>
                  <a:t>facilisis</a:t>
                </a:r>
                <a:r>
                  <a:rPr lang="en-US" sz="600">
                    <a:latin typeface="Segoe UI" panose="020B0502040204020203" pitchFamily="34" charset="0"/>
                    <a:cs typeface="Segoe UI" panose="020B0502040204020203" pitchFamily="34" charset="0"/>
                  </a:rPr>
                  <a:t>. Cras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efficitur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Praesent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eget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massa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euismod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dui </a:t>
                </a:r>
                <a:r>
                  <a:rPr lang="en-US" sz="600" err="1">
                    <a:latin typeface="Segoe UI" panose="020B0502040204020203" pitchFamily="34" charset="0"/>
                    <a:cs typeface="Segoe UI" panose="020B0502040204020203" pitchFamily="34" charset="0"/>
                  </a:rPr>
                  <a:t>purus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eleifend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accumsan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hac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habitasse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platea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dictumst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lorem </a:t>
                </a:r>
                <a:r>
                  <a:rPr lang="en-US" sz="600" err="1">
                    <a:latin typeface="Segoe UI" panose="020B0502040204020203" pitchFamily="34" charset="0"/>
                    <a:cs typeface="Segoe UI" panose="020B0502040204020203" pitchFamily="34" charset="0"/>
                  </a:rPr>
                  <a:t>diam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congue</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id ex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est</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Duis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et nisi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a:t>
                </a:r>
              </a:p>
              <a:p>
                <a:endParaRPr lang="en-US" sz="600">
                  <a:latin typeface="Segoe UI" panose="020B0502040204020203" pitchFamily="34" charset="0"/>
                  <a:cs typeface="Segoe UI" panose="020B0502040204020203" pitchFamily="34" charset="0"/>
                </a:endParaRPr>
              </a:p>
              <a:p>
                <a:r>
                  <a:rPr lang="en-US" sz="600" err="1">
                    <a:latin typeface="Segoe UI" panose="020B0502040204020203" pitchFamily="34" charset="0"/>
                    <a:cs typeface="Segoe UI" panose="020B0502040204020203" pitchFamily="34" charset="0"/>
                  </a:rPr>
                  <a:t>Donec</a:t>
                </a:r>
                <a:r>
                  <a:rPr lang="en-US" sz="600">
                    <a:latin typeface="Segoe UI" panose="020B0502040204020203" pitchFamily="34" charset="0"/>
                    <a:cs typeface="Segoe UI" panose="020B0502040204020203" pitchFamily="34" charset="0"/>
                  </a:rPr>
                  <a:t> maximus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Nunc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dolor cursus </a:t>
                </a:r>
                <a:r>
                  <a:rPr lang="en-US" sz="600" err="1">
                    <a:latin typeface="Segoe UI" panose="020B0502040204020203" pitchFamily="34" charset="0"/>
                    <a:cs typeface="Segoe UI" panose="020B0502040204020203" pitchFamily="34" charset="0"/>
                  </a:rPr>
                  <a:t>facilisis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Phasellus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efficitur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volutpat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ultrices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vitae cursus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non. Nunc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eleifend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vitae pulvinar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lacinia</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arcu</a:t>
                </a:r>
                <a:r>
                  <a:rPr lang="en-US" sz="600">
                    <a:latin typeface="Segoe UI" panose="020B0502040204020203" pitchFamily="34" charset="0"/>
                    <a:cs typeface="Segoe UI" panose="020B0502040204020203" pitchFamily="34" charset="0"/>
                  </a:rPr>
                  <a:t> dolor,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id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malesuada</a:t>
                </a:r>
                <a:r>
                  <a:rPr lang="en-US" sz="600">
                    <a:latin typeface="Segoe UI" panose="020B0502040204020203" pitchFamily="34" charset="0"/>
                    <a:cs typeface="Segoe UI" panose="020B0502040204020203" pitchFamily="34" charset="0"/>
                  </a:rPr>
                  <a:t> fames ac ante ipsum </a:t>
                </a:r>
                <a:r>
                  <a:rPr lang="en-US" sz="600" err="1">
                    <a:latin typeface="Segoe UI" panose="020B0502040204020203" pitchFamily="34" charset="0"/>
                    <a:cs typeface="Segoe UI" panose="020B0502040204020203" pitchFamily="34" charset="0"/>
                  </a:rPr>
                  <a:t>primis</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faucibus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Etiam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scelerisque</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pellentesque</a:t>
                </a:r>
                <a:r>
                  <a:rPr lang="en-US" sz="600">
                    <a:latin typeface="Segoe UI" panose="020B0502040204020203" pitchFamily="34" charset="0"/>
                    <a:cs typeface="Segoe UI" panose="020B0502040204020203" pitchFamily="34" charset="0"/>
                  </a:rPr>
                  <a:t> ante </a:t>
                </a:r>
                <a:r>
                  <a:rPr lang="en-US" sz="600" err="1">
                    <a:latin typeface="Segoe UI" panose="020B0502040204020203" pitchFamily="34" charset="0"/>
                    <a:cs typeface="Segoe UI" panose="020B0502040204020203" pitchFamily="34" charset="0"/>
                  </a:rPr>
                  <a:t>egestas</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Curabitur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pharetra.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mollis</a:t>
                </a:r>
                <a:r>
                  <a:rPr lang="en-US" sz="600">
                    <a:latin typeface="Segoe UI" panose="020B0502040204020203" pitchFamily="34" charset="0"/>
                    <a:cs typeface="Segoe UI" panose="020B0502040204020203" pitchFamily="34" charset="0"/>
                  </a:rPr>
                  <a:t> tempus. </a:t>
                </a:r>
                <a:r>
                  <a:rPr lang="en-US" sz="600" err="1">
                    <a:latin typeface="Segoe UI" panose="020B0502040204020203" pitchFamily="34" charset="0"/>
                    <a:cs typeface="Segoe UI" panose="020B0502040204020203" pitchFamily="34" charset="0"/>
                  </a:rPr>
                  <a:t>Phasellus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aliquet</a:t>
                </a:r>
                <a:r>
                  <a:rPr lang="en-US" sz="600">
                    <a:latin typeface="Segoe UI" panose="020B0502040204020203" pitchFamily="34" charset="0"/>
                    <a:cs typeface="Segoe UI" panose="020B0502040204020203" pitchFamily="34" charset="0"/>
                  </a:rPr>
                  <a:t> ligula </a:t>
                </a:r>
                <a:r>
                  <a:rPr lang="en-US" sz="600" err="1">
                    <a:latin typeface="Segoe UI" panose="020B0502040204020203" pitchFamily="34" charset="0"/>
                    <a:cs typeface="Segoe UI" panose="020B0502040204020203" pitchFamily="34" charset="0"/>
                  </a:rPr>
                  <a:t>leo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sed.</a:t>
                </a:r>
              </a:p>
              <a:p>
                <a:endParaRPr lang="en-US" sz="600">
                  <a:latin typeface="Segoe UI" panose="020B0502040204020203" pitchFamily="34" charset="0"/>
                  <a:cs typeface="Segoe UI" panose="020B0502040204020203" pitchFamily="34" charset="0"/>
                </a:endParaRPr>
              </a:p>
              <a:p>
                <a:r>
                  <a:rPr lang="en-US" sz="600">
                    <a:latin typeface="Segoe UI" panose="020B0502040204020203" pitchFamily="34" charset="0"/>
                    <a:cs typeface="Segoe UI" panose="020B0502040204020203" pitchFamily="34" charset="0"/>
                  </a:rPr>
                  <a:t>Maecenas maximus ante non </a:t>
                </a:r>
                <a:r>
                  <a:rPr lang="en-US" sz="600" err="1">
                    <a:latin typeface="Segoe UI" panose="020B0502040204020203" pitchFamily="34" charset="0"/>
                    <a:cs typeface="Segoe UI" panose="020B0502040204020203" pitchFamily="34" charset="0"/>
                  </a:rPr>
                  <a:t>arcu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ultricies</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magna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Etiam</a:t>
                </a:r>
                <a:r>
                  <a:rPr lang="en-US" sz="600">
                    <a:latin typeface="Segoe UI" panose="020B0502040204020203" pitchFamily="34" charset="0"/>
                    <a:cs typeface="Segoe UI" panose="020B0502040204020203" pitchFamily="34" charset="0"/>
                  </a:rPr>
                  <a:t> dolor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scelerisque</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id,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luctus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tempus </a:t>
                </a:r>
                <a:r>
                  <a:rPr lang="en-US" sz="600" err="1">
                    <a:latin typeface="Segoe UI" panose="020B0502040204020203" pitchFamily="34" charset="0"/>
                    <a:cs typeface="Segoe UI" panose="020B0502040204020203" pitchFamily="34" charset="0"/>
                  </a:rPr>
                  <a:t>blandit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luctus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Donec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volutpat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Praesent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fermentum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eros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lorem,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a mi. </a:t>
                </a:r>
              </a:p>
            </p:txBody>
          </p:sp>
          <p:pic>
            <p:nvPicPr>
              <p:cNvPr id="38" name="Picture 37">
                <a:extLst>
                  <a:ext uri="{FF2B5EF4-FFF2-40B4-BE49-F238E27FC236}">
                    <a16:creationId xmlns:a16="http://schemas.microsoft.com/office/drawing/2014/main" id="{A184B5EA-8A9A-417F-A1F4-8CE9E4718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7" y="626132"/>
                <a:ext cx="3252444" cy="2159826"/>
              </a:xfrm>
              <a:prstGeom prst="rect">
                <a:avLst/>
              </a:prstGeom>
            </p:spPr>
          </p:pic>
        </p:grpSp>
        <p:grpSp>
          <p:nvGrpSpPr>
            <p:cNvPr id="22" name="Group 21">
              <a:extLst>
                <a:ext uri="{FF2B5EF4-FFF2-40B4-BE49-F238E27FC236}">
                  <a16:creationId xmlns:a16="http://schemas.microsoft.com/office/drawing/2014/main" id="{01CCE418-B4AF-4342-9A4D-6DEF368D57C9}"/>
                </a:ext>
              </a:extLst>
            </p:cNvPr>
            <p:cNvGrpSpPr/>
            <p:nvPr/>
          </p:nvGrpSpPr>
          <p:grpSpPr>
            <a:xfrm>
              <a:off x="457201" y="455665"/>
              <a:ext cx="1497268" cy="5622503"/>
              <a:chOff x="457201" y="455665"/>
              <a:chExt cx="1497268" cy="5622503"/>
            </a:xfrm>
          </p:grpSpPr>
          <p:sp>
            <p:nvSpPr>
              <p:cNvPr id="33" name="Rectangle 32">
                <a:extLst>
                  <a:ext uri="{FF2B5EF4-FFF2-40B4-BE49-F238E27FC236}">
                    <a16:creationId xmlns:a16="http://schemas.microsoft.com/office/drawing/2014/main" id="{F442EF46-F477-406F-BF94-24998CC711DF}"/>
                  </a:ext>
                </a:extLst>
              </p:cNvPr>
              <p:cNvSpPr/>
              <p:nvPr/>
            </p:nvSpPr>
            <p:spPr>
              <a:xfrm>
                <a:off x="457201" y="455665"/>
                <a:ext cx="1497268" cy="5622503"/>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05BFDAF4-3289-413A-8267-AD8D55E54BA1}"/>
                  </a:ext>
                </a:extLst>
              </p:cNvPr>
              <p:cNvSpPr txBox="1"/>
              <p:nvPr/>
            </p:nvSpPr>
            <p:spPr>
              <a:xfrm>
                <a:off x="566507" y="562602"/>
                <a:ext cx="1273300" cy="276999"/>
              </a:xfrm>
              <a:prstGeom prst="rect">
                <a:avLst/>
              </a:prstGeom>
              <a:noFill/>
            </p:spPr>
            <p:txBody>
              <a:bodyPr wrap="square" rtlCol="0">
                <a:spAutoFit/>
              </a:bodyPr>
              <a:lstStyle/>
              <a:p>
                <a:r>
                  <a:rPr lang="en-US" sz="1200">
                    <a:latin typeface="Segoe UI Semilight" panose="020B0402040204020203" pitchFamily="34" charset="0"/>
                    <a:cs typeface="Segoe UI Semilight" panose="020B0402040204020203" pitchFamily="34" charset="0"/>
                  </a:rPr>
                  <a:t>Bork!</a:t>
                </a:r>
                <a:endParaRPr lang="en-US" sz="1200" b="1">
                  <a:latin typeface="Segoe UI Semilight" panose="020B0402040204020203" pitchFamily="34" charset="0"/>
                  <a:cs typeface="Segoe UI Semilight" panose="020B0402040204020203" pitchFamily="34" charset="0"/>
                </a:endParaRPr>
              </a:p>
            </p:txBody>
          </p:sp>
          <p:sp>
            <p:nvSpPr>
              <p:cNvPr id="35" name="TextBox 34">
                <a:extLst>
                  <a:ext uri="{FF2B5EF4-FFF2-40B4-BE49-F238E27FC236}">
                    <a16:creationId xmlns:a16="http://schemas.microsoft.com/office/drawing/2014/main" id="{0AFC9C46-46FA-42BC-A93A-C4AF1E9E2065}"/>
                  </a:ext>
                </a:extLst>
              </p:cNvPr>
              <p:cNvSpPr txBox="1"/>
              <p:nvPr/>
            </p:nvSpPr>
            <p:spPr>
              <a:xfrm>
                <a:off x="566507" y="839601"/>
                <a:ext cx="1273300" cy="3785652"/>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Lorem ipsum dolor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adipiscing</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Suspendisse</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bibendum</a:t>
                </a:r>
                <a:r>
                  <a:rPr lang="en-US" sz="600">
                    <a:latin typeface="Segoe UI" panose="020B0502040204020203" pitchFamily="34" charset="0"/>
                    <a:cs typeface="Segoe UI" panose="020B0502040204020203" pitchFamily="34" charset="0"/>
                  </a:rPr>
                  <a:t> ligula et,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auctor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 ex, vitae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ullamcorper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ac ante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nisl</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libero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Cras vitae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id, semper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Maecenas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felis</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sollicitudin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accumsan</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aliquet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magna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tristique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Pellentesque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blandit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quam</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tincidunt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fermentum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non </a:t>
                </a:r>
                <a:r>
                  <a:rPr lang="en-US" sz="600" err="1">
                    <a:latin typeface="Segoe UI" panose="020B0502040204020203" pitchFamily="34" charset="0"/>
                    <a:cs typeface="Segoe UI" panose="020B0502040204020203" pitchFamily="34" charset="0"/>
                  </a:rPr>
                  <a:t>placerat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ligula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diam</a:t>
                </a:r>
                <a:r>
                  <a:rPr lang="en-US" sz="600">
                    <a:latin typeface="Segoe UI" panose="020B0502040204020203" pitchFamily="34" charset="0"/>
                    <a:cs typeface="Segoe UI" panose="020B0502040204020203" pitchFamily="34" charset="0"/>
                  </a:rPr>
                  <a:t> ac diam.</a:t>
                </a:r>
              </a:p>
              <a:p>
                <a:endParaRPr lang="en-US" sz="600" b="1">
                  <a:latin typeface="Segoe UI" panose="020B0502040204020203" pitchFamily="34" charset="0"/>
                  <a:cs typeface="Segoe UI" panose="020B0502040204020203" pitchFamily="34" charset="0"/>
                </a:endParaRPr>
              </a:p>
              <a:p>
                <a:r>
                  <a:rPr lang="en-US" sz="600">
                    <a:latin typeface="Segoe UI" panose="020B0502040204020203" pitchFamily="34" charset="0"/>
                    <a:cs typeface="Segoe UI" panose="020B0502040204020203" pitchFamily="34" charset="0"/>
                  </a:rPr>
                  <a:t>Nam id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maximus dictum </a:t>
                </a:r>
                <a:r>
                  <a:rPr lang="en-US" sz="600" err="1">
                    <a:latin typeface="Segoe UI" panose="020B0502040204020203" pitchFamily="34" charset="0"/>
                    <a:cs typeface="Segoe UI" panose="020B0502040204020203" pitchFamily="34" charset="0"/>
                  </a:rPr>
                  <a:t>sagittis</a:t>
                </a:r>
                <a:r>
                  <a:rPr lang="en-US" sz="600">
                    <a:latin typeface="Segoe UI" panose="020B0502040204020203" pitchFamily="34" charset="0"/>
                    <a:cs typeface="Segoe UI" panose="020B0502040204020203" pitchFamily="34" charset="0"/>
                  </a:rPr>
                  <a:t> vitae sem.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feugiat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ultrices</a:t>
                </a:r>
                <a:r>
                  <a:rPr lang="en-US" sz="600">
                    <a:latin typeface="Segoe UI" panose="020B0502040204020203" pitchFamily="34" charset="0"/>
                    <a:cs typeface="Segoe UI" panose="020B0502040204020203" pitchFamily="34" charset="0"/>
                  </a:rPr>
                  <a:t> pharetra.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eros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cursus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ipsum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Cras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eget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feugiat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Maecenas ac lorem pulvinar,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nunc</a:t>
                </a:r>
                <a:r>
                  <a:rPr lang="en-US" sz="600">
                    <a:latin typeface="Segoe UI" panose="020B0502040204020203" pitchFamily="34" charset="0"/>
                    <a:cs typeface="Segoe UI" panose="020B0502040204020203" pitchFamily="34" charset="0"/>
                  </a:rPr>
                  <a:t> non, </a:t>
                </a:r>
                <a:r>
                  <a:rPr lang="en-US" sz="600" err="1">
                    <a:latin typeface="Segoe UI" panose="020B0502040204020203" pitchFamily="34" charset="0"/>
                    <a:cs typeface="Segoe UI" panose="020B0502040204020203" pitchFamily="34" charset="0"/>
                  </a:rPr>
                  <a:t>sagittis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sapien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a:t>
                </a:r>
              </a:p>
            </p:txBody>
          </p:sp>
        </p:grpSp>
        <p:grpSp>
          <p:nvGrpSpPr>
            <p:cNvPr id="23" name="Group 22">
              <a:extLst>
                <a:ext uri="{FF2B5EF4-FFF2-40B4-BE49-F238E27FC236}">
                  <a16:creationId xmlns:a16="http://schemas.microsoft.com/office/drawing/2014/main" id="{F17CC757-C84D-4198-8245-BA1593A0F221}"/>
                </a:ext>
              </a:extLst>
            </p:cNvPr>
            <p:cNvGrpSpPr/>
            <p:nvPr/>
          </p:nvGrpSpPr>
          <p:grpSpPr>
            <a:xfrm>
              <a:off x="5767134" y="450318"/>
              <a:ext cx="1502924" cy="1804656"/>
              <a:chOff x="5767134" y="450318"/>
              <a:chExt cx="1502924" cy="1804656"/>
            </a:xfrm>
          </p:grpSpPr>
          <p:sp>
            <p:nvSpPr>
              <p:cNvPr id="31" name="Rectangle 30">
                <a:extLst>
                  <a:ext uri="{FF2B5EF4-FFF2-40B4-BE49-F238E27FC236}">
                    <a16:creationId xmlns:a16="http://schemas.microsoft.com/office/drawing/2014/main" id="{38F349C8-BA7F-492F-8B6A-C6282B5789F6}"/>
                  </a:ext>
                </a:extLst>
              </p:cNvPr>
              <p:cNvSpPr/>
              <p:nvPr/>
            </p:nvSpPr>
            <p:spPr>
              <a:xfrm>
                <a:off x="5767134" y="450318"/>
                <a:ext cx="1502924" cy="180465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D3D47BE0-5A21-432A-A9D1-E99228909009}"/>
                  </a:ext>
                </a:extLst>
              </p:cNvPr>
              <p:cNvSpPr txBox="1"/>
              <p:nvPr/>
            </p:nvSpPr>
            <p:spPr>
              <a:xfrm>
                <a:off x="5879124" y="562601"/>
                <a:ext cx="1273300" cy="1200329"/>
              </a:xfrm>
              <a:prstGeom prst="rect">
                <a:avLst/>
              </a:prstGeom>
              <a:noFill/>
            </p:spPr>
            <p:txBody>
              <a:bodyPr wrap="square" rtlCol="0">
                <a:spAutoFit/>
              </a:bodyPr>
              <a:lstStyle/>
              <a:p>
                <a:r>
                  <a:rPr lang="en-US" sz="2400">
                    <a:latin typeface="Segoe UI Light" panose="020B0502040204020203" pitchFamily="34" charset="0"/>
                    <a:cs typeface="Segoe UI Light" panose="020B0502040204020203" pitchFamily="34" charset="0"/>
                  </a:rPr>
                  <a:t>They’re good dogs.</a:t>
                </a:r>
                <a:endParaRPr lang="en-US" sz="2400" b="1">
                  <a:latin typeface="Segoe UI Light" panose="020B0502040204020203" pitchFamily="34" charset="0"/>
                  <a:cs typeface="Segoe UI Light" panose="020B0502040204020203" pitchFamily="34" charset="0"/>
                </a:endParaRPr>
              </a:p>
            </p:txBody>
          </p:sp>
        </p:grpSp>
        <p:grpSp>
          <p:nvGrpSpPr>
            <p:cNvPr id="24" name="Group 23">
              <a:extLst>
                <a:ext uri="{FF2B5EF4-FFF2-40B4-BE49-F238E27FC236}">
                  <a16:creationId xmlns:a16="http://schemas.microsoft.com/office/drawing/2014/main" id="{3D0F3FD7-8FB1-4AEE-9FFB-F8B3406E7D18}"/>
                </a:ext>
              </a:extLst>
            </p:cNvPr>
            <p:cNvGrpSpPr/>
            <p:nvPr/>
          </p:nvGrpSpPr>
          <p:grpSpPr>
            <a:xfrm>
              <a:off x="5767134" y="2359328"/>
              <a:ext cx="1502924" cy="1804656"/>
              <a:chOff x="5767134" y="2359328"/>
              <a:chExt cx="1502924" cy="1804656"/>
            </a:xfrm>
          </p:grpSpPr>
          <p:sp>
            <p:nvSpPr>
              <p:cNvPr id="28" name="Rectangle 27">
                <a:extLst>
                  <a:ext uri="{FF2B5EF4-FFF2-40B4-BE49-F238E27FC236}">
                    <a16:creationId xmlns:a16="http://schemas.microsoft.com/office/drawing/2014/main" id="{B9864F5A-6614-4734-94D0-9C3482B7774A}"/>
                  </a:ext>
                </a:extLst>
              </p:cNvPr>
              <p:cNvSpPr/>
              <p:nvPr/>
            </p:nvSpPr>
            <p:spPr>
              <a:xfrm>
                <a:off x="5767134" y="2359328"/>
                <a:ext cx="1502924" cy="1804656"/>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549F33A-3351-4ACE-95EE-C658B1D864D8}"/>
                  </a:ext>
                </a:extLst>
              </p:cNvPr>
              <p:cNvSpPr txBox="1"/>
              <p:nvPr/>
            </p:nvSpPr>
            <p:spPr>
              <a:xfrm>
                <a:off x="5884471" y="2732427"/>
                <a:ext cx="1273300" cy="830997"/>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1. Chasing squirrels</a:t>
                </a:r>
              </a:p>
              <a:p>
                <a:r>
                  <a:rPr lang="en-US" sz="800">
                    <a:latin typeface="Segoe UI" panose="020B0502040204020203" pitchFamily="34" charset="0"/>
                    <a:cs typeface="Segoe UI" panose="020B0502040204020203" pitchFamily="34" charset="0"/>
                  </a:rPr>
                  <a:t>2. </a:t>
                </a:r>
                <a:r>
                  <a:rPr lang="en-US" sz="800" err="1">
                    <a:latin typeface="Segoe UI" panose="020B0502040204020203" pitchFamily="34" charset="0"/>
                    <a:cs typeface="Segoe UI" panose="020B0502040204020203" pitchFamily="34" charset="0"/>
                  </a:rPr>
                  <a:t>Horking</a:t>
                </a:r>
                <a:r>
                  <a:rPr lang="en-US" sz="800">
                    <a:latin typeface="Segoe UI" panose="020B0502040204020203" pitchFamily="34" charset="0"/>
                    <a:cs typeface="Segoe UI" panose="020B0502040204020203" pitchFamily="34" charset="0"/>
                  </a:rPr>
                  <a:t> down food</a:t>
                </a:r>
              </a:p>
              <a:p>
                <a:r>
                  <a:rPr lang="en-US" sz="800">
                    <a:latin typeface="Segoe UI" panose="020B0502040204020203" pitchFamily="34" charset="0"/>
                    <a:cs typeface="Segoe UI" panose="020B0502040204020203" pitchFamily="34" charset="0"/>
                  </a:rPr>
                  <a:t>3. Chewing on things</a:t>
                </a:r>
              </a:p>
              <a:p>
                <a:r>
                  <a:rPr lang="en-US" sz="800">
                    <a:latin typeface="Segoe UI" panose="020B0502040204020203" pitchFamily="34" charset="0"/>
                    <a:cs typeface="Segoe UI" panose="020B0502040204020203" pitchFamily="34" charset="0"/>
                  </a:rPr>
                  <a:t>4. Asserting authority</a:t>
                </a:r>
              </a:p>
              <a:p>
                <a:r>
                  <a:rPr lang="en-US" sz="800">
                    <a:latin typeface="Segoe UI" panose="020B0502040204020203" pitchFamily="34" charset="0"/>
                    <a:cs typeface="Segoe UI" panose="020B0502040204020203" pitchFamily="34" charset="0"/>
                  </a:rPr>
                  <a:t>5. Cuddles</a:t>
                </a:r>
              </a:p>
              <a:p>
                <a:r>
                  <a:rPr lang="en-US" sz="800">
                    <a:latin typeface="Segoe UI" panose="020B0502040204020203" pitchFamily="34" charset="0"/>
                    <a:cs typeface="Segoe UI" panose="020B0502040204020203" pitchFamily="34" charset="0"/>
                  </a:rPr>
                  <a:t>6. Intellectual discourse</a:t>
                </a:r>
              </a:p>
            </p:txBody>
          </p:sp>
          <p:sp>
            <p:nvSpPr>
              <p:cNvPr id="30" name="TextBox 29">
                <a:extLst>
                  <a:ext uri="{FF2B5EF4-FFF2-40B4-BE49-F238E27FC236}">
                    <a16:creationId xmlns:a16="http://schemas.microsoft.com/office/drawing/2014/main" id="{EEE6B65E-BE64-4F78-B326-0EE9AEDEC64B}"/>
                  </a:ext>
                </a:extLst>
              </p:cNvPr>
              <p:cNvSpPr txBox="1"/>
              <p:nvPr/>
            </p:nvSpPr>
            <p:spPr>
              <a:xfrm>
                <a:off x="5864950" y="2452344"/>
                <a:ext cx="1273300" cy="276999"/>
              </a:xfrm>
              <a:prstGeom prst="rect">
                <a:avLst/>
              </a:prstGeom>
              <a:noFill/>
            </p:spPr>
            <p:txBody>
              <a:bodyPr wrap="square" rtlCol="0">
                <a:spAutoFit/>
              </a:bodyPr>
              <a:lstStyle/>
              <a:p>
                <a:r>
                  <a:rPr lang="en-US" sz="1200">
                    <a:latin typeface="Segoe UI Semilight" panose="020B0402040204020203" pitchFamily="34" charset="0"/>
                    <a:cs typeface="Segoe UI Semilight" panose="020B0402040204020203" pitchFamily="34" charset="0"/>
                  </a:rPr>
                  <a:t>Things dogs like:</a:t>
                </a:r>
                <a:endParaRPr lang="en-US" sz="1200" b="1">
                  <a:latin typeface="Segoe UI Semilight" panose="020B0402040204020203" pitchFamily="34" charset="0"/>
                  <a:cs typeface="Segoe UI Semilight" panose="020B0402040204020203" pitchFamily="34" charset="0"/>
                </a:endParaRPr>
              </a:p>
            </p:txBody>
          </p:sp>
        </p:grpSp>
        <p:grpSp>
          <p:nvGrpSpPr>
            <p:cNvPr id="25" name="Group 24">
              <a:extLst>
                <a:ext uri="{FF2B5EF4-FFF2-40B4-BE49-F238E27FC236}">
                  <a16:creationId xmlns:a16="http://schemas.microsoft.com/office/drawing/2014/main" id="{1773C270-4443-489E-A9A7-0E470392B7A2}"/>
                </a:ext>
              </a:extLst>
            </p:cNvPr>
            <p:cNvGrpSpPr/>
            <p:nvPr/>
          </p:nvGrpSpPr>
          <p:grpSpPr>
            <a:xfrm>
              <a:off x="5767134" y="4273686"/>
              <a:ext cx="1502924" cy="1804656"/>
              <a:chOff x="5767134" y="4273686"/>
              <a:chExt cx="1502924" cy="1804656"/>
            </a:xfrm>
          </p:grpSpPr>
          <p:sp>
            <p:nvSpPr>
              <p:cNvPr id="26" name="Rectangle 25">
                <a:extLst>
                  <a:ext uri="{FF2B5EF4-FFF2-40B4-BE49-F238E27FC236}">
                    <a16:creationId xmlns:a16="http://schemas.microsoft.com/office/drawing/2014/main" id="{0267ECAE-702D-414A-B2EE-5FDA4123B3C1}"/>
                  </a:ext>
                </a:extLst>
              </p:cNvPr>
              <p:cNvSpPr/>
              <p:nvPr/>
            </p:nvSpPr>
            <p:spPr>
              <a:xfrm>
                <a:off x="5767134" y="4273686"/>
                <a:ext cx="1502924" cy="1804656"/>
              </a:xfrm>
              <a:prstGeom prst="rect">
                <a:avLst/>
              </a:prstGeom>
              <a:solidFill>
                <a:srgbClr val="FFEC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BC782D2-7681-488D-AF13-BCDB3412BD02}"/>
                  </a:ext>
                </a:extLst>
              </p:cNvPr>
              <p:cNvSpPr txBox="1"/>
              <p:nvPr/>
            </p:nvSpPr>
            <p:spPr>
              <a:xfrm>
                <a:off x="5879124" y="4380446"/>
                <a:ext cx="1273300" cy="1661993"/>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Lorem ipsum dolor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adipiscing</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Suspendisse</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bibendum</a:t>
                </a:r>
                <a:r>
                  <a:rPr lang="en-US" sz="600">
                    <a:latin typeface="Segoe UI" panose="020B0502040204020203" pitchFamily="34" charset="0"/>
                    <a:cs typeface="Segoe UI" panose="020B0502040204020203" pitchFamily="34" charset="0"/>
                  </a:rPr>
                  <a:t> ligula et,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auctor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 ex, vitae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ullamcorper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ac ante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nisl</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libero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Cras vitae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id, semper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Maecenas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felis</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a:t>
                </a:r>
              </a:p>
            </p:txBody>
          </p:sp>
        </p:grpSp>
      </p:grpSp>
      <p:cxnSp>
        <p:nvCxnSpPr>
          <p:cNvPr id="39" name="Straight Arrow Connector 38"/>
          <p:cNvCxnSpPr>
            <a:cxnSpLocks/>
          </p:cNvCxnSpPr>
          <p:nvPr/>
        </p:nvCxnSpPr>
        <p:spPr>
          <a:xfrm flipH="1">
            <a:off x="4384659" y="5291375"/>
            <a:ext cx="5486400" cy="0"/>
          </a:xfrm>
          <a:prstGeom prst="straightConnector1">
            <a:avLst/>
          </a:prstGeom>
          <a:ln w="76200" cmpd="sng">
            <a:solidFill>
              <a:schemeClr val="accent2"/>
            </a:solidFill>
            <a:headEnd type="non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9692322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4" y="709257"/>
            <a:ext cx="11280888" cy="1200329"/>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grid-row:</a:t>
            </a:r>
            <a:r>
              <a:rPr lang="en-US" sz="3600" dirty="0">
                <a:solidFill>
                  <a:schemeClr val="bg1"/>
                </a:solidFill>
                <a:latin typeface="Consolas" panose="020B0609020204030204" pitchFamily="49" charset="0"/>
                <a:cs typeface="Segoe UI Light" panose="020B0502040204020203" pitchFamily="34" charset="0"/>
              </a:rPr>
              <a:t> 1 / span 3;</a:t>
            </a:r>
          </a:p>
          <a:p>
            <a:r>
              <a:rPr lang="en-US" sz="3600" dirty="0">
                <a:solidFill>
                  <a:srgbClr val="FFD679"/>
                </a:solidFill>
                <a:latin typeface="Consolas" panose="020B0609020204030204" pitchFamily="49" charset="0"/>
                <a:cs typeface="Segoe UI Light" panose="020B0502040204020203" pitchFamily="34" charset="0"/>
              </a:rPr>
              <a:t>grid-column:</a:t>
            </a:r>
            <a:r>
              <a:rPr lang="en-US" sz="3600" dirty="0">
                <a:solidFill>
                  <a:schemeClr val="bg1"/>
                </a:solidFill>
                <a:latin typeface="Consolas" panose="020B0609020204030204" pitchFamily="49" charset="0"/>
                <a:cs typeface="Segoe UI Light" panose="020B0502040204020203" pitchFamily="34" charset="0"/>
              </a:rPr>
              <a:t> 2;</a:t>
            </a:r>
          </a:p>
        </p:txBody>
      </p:sp>
    </p:spTree>
    <p:extLst>
      <p:ext uri="{BB962C8B-B14F-4D97-AF65-F5344CB8AC3E}">
        <p14:creationId xmlns:p14="http://schemas.microsoft.com/office/powerpoint/2010/main" val="34246287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4" y="709257"/>
            <a:ext cx="11280888" cy="1200329"/>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grid-row:</a:t>
            </a:r>
            <a:r>
              <a:rPr lang="en-US" sz="3600" dirty="0">
                <a:solidFill>
                  <a:schemeClr val="bg1"/>
                </a:solidFill>
                <a:latin typeface="Consolas" panose="020B0609020204030204" pitchFamily="49" charset="0"/>
                <a:cs typeface="Segoe UI Light" panose="020B0502040204020203" pitchFamily="34" charset="0"/>
              </a:rPr>
              <a:t> 1 / 4;</a:t>
            </a:r>
          </a:p>
          <a:p>
            <a:r>
              <a:rPr lang="en-US" sz="3600" dirty="0">
                <a:solidFill>
                  <a:srgbClr val="FFD679"/>
                </a:solidFill>
                <a:latin typeface="Consolas" panose="020B0609020204030204" pitchFamily="49" charset="0"/>
                <a:cs typeface="Segoe UI Light" panose="020B0502040204020203" pitchFamily="34" charset="0"/>
              </a:rPr>
              <a:t>grid-column:</a:t>
            </a:r>
            <a:r>
              <a:rPr lang="en-US" sz="3600" dirty="0">
                <a:solidFill>
                  <a:schemeClr val="bg1"/>
                </a:solidFill>
                <a:latin typeface="Consolas" panose="020B0609020204030204" pitchFamily="49" charset="0"/>
                <a:cs typeface="Segoe UI Light" panose="020B0502040204020203" pitchFamily="34" charset="0"/>
              </a:rPr>
              <a:t> 2;</a:t>
            </a:r>
          </a:p>
        </p:txBody>
      </p:sp>
    </p:spTree>
    <p:extLst>
      <p:ext uri="{BB962C8B-B14F-4D97-AF65-F5344CB8AC3E}">
        <p14:creationId xmlns:p14="http://schemas.microsoft.com/office/powerpoint/2010/main" val="1574118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4" y="709257"/>
            <a:ext cx="11280888" cy="2308324"/>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grid-row-start:</a:t>
            </a:r>
            <a:r>
              <a:rPr lang="en-US" sz="3600" dirty="0">
                <a:solidFill>
                  <a:schemeClr val="bg1"/>
                </a:solidFill>
                <a:latin typeface="Consolas" panose="020B0609020204030204" pitchFamily="49" charset="0"/>
                <a:cs typeface="Segoe UI Light" panose="020B0502040204020203" pitchFamily="34" charset="0"/>
              </a:rPr>
              <a:t> 1;</a:t>
            </a:r>
          </a:p>
          <a:p>
            <a:r>
              <a:rPr lang="en-US" sz="3600" dirty="0">
                <a:solidFill>
                  <a:srgbClr val="FFD679"/>
                </a:solidFill>
                <a:latin typeface="Consolas" panose="020B0609020204030204" pitchFamily="49" charset="0"/>
                <a:cs typeface="Segoe UI Light" panose="020B0502040204020203" pitchFamily="34" charset="0"/>
              </a:rPr>
              <a:t>grid-row-end:</a:t>
            </a:r>
            <a:r>
              <a:rPr lang="en-US" sz="3600" dirty="0">
                <a:solidFill>
                  <a:schemeClr val="bg1"/>
                </a:solidFill>
                <a:latin typeface="Consolas" panose="020B0609020204030204" pitchFamily="49" charset="0"/>
                <a:cs typeface="Segoe UI Light" panose="020B0502040204020203" pitchFamily="34" charset="0"/>
              </a:rPr>
              <a:t> 4;</a:t>
            </a:r>
          </a:p>
          <a:p>
            <a:r>
              <a:rPr lang="en-US" sz="3600" dirty="0">
                <a:solidFill>
                  <a:srgbClr val="FFD679"/>
                </a:solidFill>
                <a:latin typeface="Consolas" panose="020B0609020204030204" pitchFamily="49" charset="0"/>
                <a:cs typeface="Segoe UI Light" panose="020B0502040204020203" pitchFamily="34" charset="0"/>
              </a:rPr>
              <a:t>grid-column-start:</a:t>
            </a:r>
            <a:r>
              <a:rPr lang="en-US" sz="3600" dirty="0">
                <a:solidFill>
                  <a:schemeClr val="bg1"/>
                </a:solidFill>
                <a:latin typeface="Consolas" panose="020B0609020204030204" pitchFamily="49" charset="0"/>
                <a:cs typeface="Segoe UI Light" panose="020B0502040204020203" pitchFamily="34" charset="0"/>
              </a:rPr>
              <a:t> 2;</a:t>
            </a:r>
          </a:p>
          <a:p>
            <a:r>
              <a:rPr lang="en-US" sz="3600" dirty="0">
                <a:solidFill>
                  <a:srgbClr val="FFD679"/>
                </a:solidFill>
                <a:latin typeface="Consolas" panose="020B0609020204030204" pitchFamily="49" charset="0"/>
                <a:cs typeface="Segoe UI Light" panose="020B0502040204020203" pitchFamily="34" charset="0"/>
              </a:rPr>
              <a:t>grid-column-end:</a:t>
            </a:r>
            <a:r>
              <a:rPr lang="en-US" sz="3600" dirty="0">
                <a:solidFill>
                  <a:schemeClr val="bg1"/>
                </a:solidFill>
                <a:latin typeface="Consolas" panose="020B0609020204030204" pitchFamily="49" charset="0"/>
                <a:cs typeface="Segoe UI Light" panose="020B0502040204020203" pitchFamily="34" charset="0"/>
              </a:rPr>
              <a:t> 3;</a:t>
            </a:r>
          </a:p>
        </p:txBody>
      </p:sp>
    </p:spTree>
    <p:extLst>
      <p:ext uri="{BB962C8B-B14F-4D97-AF65-F5344CB8AC3E}">
        <p14:creationId xmlns:p14="http://schemas.microsoft.com/office/powerpoint/2010/main" val="809012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4" y="709257"/>
            <a:ext cx="11280888" cy="646331"/>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grid-area:</a:t>
            </a:r>
            <a:r>
              <a:rPr lang="en-US" sz="3600" dirty="0">
                <a:solidFill>
                  <a:schemeClr val="bg1"/>
                </a:solidFill>
                <a:latin typeface="Consolas" panose="020B0609020204030204" pitchFamily="49" charset="0"/>
                <a:cs typeface="Segoe UI Light" panose="020B0502040204020203" pitchFamily="34" charset="0"/>
              </a:rPr>
              <a:t> 1 / 2 / 4 / 3;</a:t>
            </a:r>
          </a:p>
        </p:txBody>
      </p:sp>
    </p:spTree>
    <p:extLst>
      <p:ext uri="{BB962C8B-B14F-4D97-AF65-F5344CB8AC3E}">
        <p14:creationId xmlns:p14="http://schemas.microsoft.com/office/powerpoint/2010/main" val="1832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5" y="709257"/>
            <a:ext cx="8184660" cy="1754326"/>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grid-area:</a:t>
            </a:r>
          </a:p>
          <a:p>
            <a:r>
              <a:rPr lang="en-US" sz="3600" i="1" dirty="0">
                <a:solidFill>
                  <a:schemeClr val="bg1">
                    <a:lumMod val="75000"/>
                  </a:schemeClr>
                </a:solidFill>
                <a:latin typeface="Segoe UI Light" panose="020B0502040204020203" pitchFamily="34" charset="0"/>
                <a:cs typeface="Segoe UI Light" panose="020B0502040204020203" pitchFamily="34" charset="0"/>
              </a:rPr>
              <a:t>row start value </a:t>
            </a:r>
            <a:r>
              <a:rPr lang="en-US" sz="3600" dirty="0">
                <a:solidFill>
                  <a:schemeClr val="bg1"/>
                </a:solidFill>
                <a:latin typeface="Consolas" panose="020B0609020204030204" pitchFamily="49" charset="0"/>
                <a:cs typeface="Segoe UI Light" panose="020B0502040204020203" pitchFamily="34" charset="0"/>
              </a:rPr>
              <a:t>/ </a:t>
            </a:r>
            <a:r>
              <a:rPr lang="en-US" sz="3600" i="1" dirty="0">
                <a:solidFill>
                  <a:schemeClr val="bg1">
                    <a:lumMod val="75000"/>
                  </a:schemeClr>
                </a:solidFill>
                <a:latin typeface="Segoe UI Light" panose="020B0502040204020203" pitchFamily="34" charset="0"/>
                <a:cs typeface="Segoe UI Light" panose="020B0502040204020203" pitchFamily="34" charset="0"/>
              </a:rPr>
              <a:t>column start value </a:t>
            </a:r>
            <a:r>
              <a:rPr lang="en-US" sz="3600" dirty="0">
                <a:solidFill>
                  <a:schemeClr val="bg1"/>
                </a:solidFill>
                <a:latin typeface="Consolas" panose="020B0609020204030204" pitchFamily="49" charset="0"/>
                <a:cs typeface="Segoe UI Light" panose="020B0502040204020203" pitchFamily="34" charset="0"/>
              </a:rPr>
              <a:t>/ </a:t>
            </a:r>
          </a:p>
          <a:p>
            <a:r>
              <a:rPr lang="en-US" sz="3600" i="1" dirty="0">
                <a:solidFill>
                  <a:schemeClr val="bg1">
                    <a:lumMod val="75000"/>
                  </a:schemeClr>
                </a:solidFill>
                <a:latin typeface="Segoe UI Light" panose="020B0502040204020203" pitchFamily="34" charset="0"/>
                <a:cs typeface="Segoe UI Light" panose="020B0502040204020203" pitchFamily="34" charset="0"/>
              </a:rPr>
              <a:t>row end value </a:t>
            </a:r>
            <a:r>
              <a:rPr lang="en-US" sz="3600" dirty="0">
                <a:solidFill>
                  <a:schemeClr val="bg1"/>
                </a:solidFill>
                <a:latin typeface="Consolas" panose="020B0609020204030204" pitchFamily="49" charset="0"/>
                <a:cs typeface="Segoe UI Light" panose="020B0502040204020203" pitchFamily="34" charset="0"/>
              </a:rPr>
              <a:t>/ </a:t>
            </a:r>
            <a:r>
              <a:rPr lang="en-US" sz="3600" i="1" dirty="0">
                <a:solidFill>
                  <a:schemeClr val="bg1">
                    <a:lumMod val="75000"/>
                  </a:schemeClr>
                </a:solidFill>
                <a:latin typeface="Segoe UI Light" panose="020B0502040204020203" pitchFamily="34" charset="0"/>
                <a:cs typeface="Segoe UI Light" panose="020B0502040204020203" pitchFamily="34" charset="0"/>
              </a:rPr>
              <a:t>column end value</a:t>
            </a:r>
            <a:r>
              <a:rPr lang="en-US" sz="3600" dirty="0">
                <a:solidFill>
                  <a:schemeClr val="bg1"/>
                </a:solidFill>
                <a:latin typeface="Consolas" panose="020B0609020204030204" pitchFamily="49" charset="0"/>
                <a:cs typeface="Segoe UI Light" panose="020B0502040204020203" pitchFamily="34" charset="0"/>
              </a:rPr>
              <a:t>;</a:t>
            </a:r>
          </a:p>
        </p:txBody>
      </p:sp>
    </p:spTree>
    <p:extLst>
      <p:ext uri="{BB962C8B-B14F-4D97-AF65-F5344CB8AC3E}">
        <p14:creationId xmlns:p14="http://schemas.microsoft.com/office/powerpoint/2010/main" val="299177797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413467880"/>
              </p:ext>
            </p:extLst>
          </p:nvPr>
        </p:nvGraphicFramePr>
        <p:xfrm>
          <a:off x="715818" y="731211"/>
          <a:ext cx="10661244" cy="3393440"/>
        </p:xfrm>
        <a:graphic>
          <a:graphicData uri="http://schemas.openxmlformats.org/drawingml/2006/table">
            <a:tbl>
              <a:tblPr firstRow="1" bandRow="1">
                <a:tableStyleId>{EB344D84-9AFB-497E-A393-DC336BA19D2E}</a:tableStyleId>
              </a:tblPr>
              <a:tblGrid>
                <a:gridCol w="3973010">
                  <a:extLst>
                    <a:ext uri="{9D8B030D-6E8A-4147-A177-3AD203B41FA5}">
                      <a16:colId xmlns:a16="http://schemas.microsoft.com/office/drawing/2014/main" val="20000"/>
                    </a:ext>
                  </a:extLst>
                </a:gridCol>
                <a:gridCol w="3344117">
                  <a:extLst>
                    <a:ext uri="{9D8B030D-6E8A-4147-A177-3AD203B41FA5}">
                      <a16:colId xmlns:a16="http://schemas.microsoft.com/office/drawing/2014/main" val="20001"/>
                    </a:ext>
                  </a:extLst>
                </a:gridCol>
                <a:gridCol w="3344117">
                  <a:extLst>
                    <a:ext uri="{9D8B030D-6E8A-4147-A177-3AD203B41FA5}">
                      <a16:colId xmlns:a16="http://schemas.microsoft.com/office/drawing/2014/main" val="4151163399"/>
                    </a:ext>
                  </a:extLst>
                </a:gridCol>
              </a:tblGrid>
              <a:tr h="370840">
                <a:tc>
                  <a:txBody>
                    <a:bodyPr/>
                    <a:lstStyle/>
                    <a:p>
                      <a:r>
                        <a:rPr lang="en-US" sz="2400" dirty="0">
                          <a:solidFill>
                            <a:schemeClr val="tx1"/>
                          </a:solidFill>
                          <a:latin typeface="Segoe UI Semibold" panose="020B0702040204020203" pitchFamily="34" charset="0"/>
                          <a:cs typeface="Segoe UI Semibold" panose="020B0702040204020203" pitchFamily="34" charset="0"/>
                        </a:rPr>
                        <a:t>LONG</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dirty="0">
                          <a:solidFill>
                            <a:schemeClr val="tx1"/>
                          </a:solidFill>
                          <a:latin typeface="Segoe UI Semibold" panose="020B0702040204020203" pitchFamily="34" charset="0"/>
                          <a:cs typeface="Segoe UI Semibold" panose="020B0702040204020203" pitchFamily="34" charset="0"/>
                        </a:rPr>
                        <a:t>MEDIUM</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dirty="0">
                          <a:solidFill>
                            <a:schemeClr val="tx1"/>
                          </a:solidFill>
                          <a:latin typeface="Segoe UI Semibold" panose="020B0702040204020203" pitchFamily="34" charset="0"/>
                          <a:cs typeface="Segoe UI Semibold" panose="020B0702040204020203" pitchFamily="34" charset="0"/>
                        </a:rPr>
                        <a:t>SHORT</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grid-row-start: </a:t>
                      </a:r>
                      <a:r>
                        <a:rPr lang="en-US" sz="2400" dirty="0">
                          <a:solidFill>
                            <a:schemeClr val="accent1">
                              <a:lumMod val="75000"/>
                            </a:schemeClr>
                          </a:solidFill>
                          <a:latin typeface="Consolas" panose="020B0609020204030204" pitchFamily="49" charset="0"/>
                          <a:cs typeface="Segoe UI Semilight" panose="020B0402040204020203" pitchFamily="34" charset="0"/>
                        </a:rPr>
                        <a:t>1;</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grid-row-end: </a:t>
                      </a:r>
                      <a:r>
                        <a:rPr lang="en-US" sz="2400" dirty="0">
                          <a:solidFill>
                            <a:schemeClr val="accent1">
                              <a:lumMod val="75000"/>
                            </a:schemeClr>
                          </a:solidFill>
                          <a:latin typeface="Consolas" panose="020B0609020204030204" pitchFamily="49" charset="0"/>
                          <a:cs typeface="Segoe UI Semilight" panose="020B0402040204020203" pitchFamily="34" charset="0"/>
                        </a:rPr>
                        <a:t>4;</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grid-column-start: </a:t>
                      </a:r>
                      <a:r>
                        <a:rPr lang="en-US" sz="2400" dirty="0">
                          <a:solidFill>
                            <a:schemeClr val="accent1">
                              <a:lumMod val="75000"/>
                            </a:schemeClr>
                          </a:solidFill>
                          <a:latin typeface="Consolas" panose="020B0609020204030204" pitchFamily="49" charset="0"/>
                          <a:cs typeface="Segoe UI Semilight" panose="020B0402040204020203" pitchFamily="34" charset="0"/>
                        </a:rPr>
                        <a:t>2;</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grid-column-end: </a:t>
                      </a:r>
                      <a:r>
                        <a:rPr lang="en-US" sz="2400" dirty="0">
                          <a:solidFill>
                            <a:schemeClr val="accent1">
                              <a:lumMod val="75000"/>
                            </a:schemeClr>
                          </a:solidFill>
                          <a:latin typeface="Consolas" panose="020B0609020204030204" pitchFamily="49" charset="0"/>
                          <a:cs typeface="Segoe UI Semilight" panose="020B0402040204020203" pitchFamily="34" charset="0"/>
                        </a:rPr>
                        <a:t>3;</a:t>
                      </a:r>
                    </a:p>
                  </a:txBody>
                  <a:tcPr>
                    <a:lnT w="25400" cmpd="sng">
                      <a:noFill/>
                    </a:lnT>
                    <a:solidFill>
                      <a:schemeClr val="bg1"/>
                    </a:solidFill>
                  </a:tcPr>
                </a:tc>
                <a:tc>
                  <a:txBody>
                    <a:bodyPr/>
                    <a:lstStyle/>
                    <a:p>
                      <a:pPr>
                        <a:lnSpc>
                          <a:spcPts val="3200"/>
                        </a:lnSpc>
                      </a:pPr>
                      <a:r>
                        <a:rPr lang="en-US" sz="2400" dirty="0">
                          <a:latin typeface="Consolas" panose="020B0609020204030204" pitchFamily="49" charset="0"/>
                          <a:cs typeface="Segoe UI Semilight" panose="020B0402040204020203" pitchFamily="34" charset="0"/>
                        </a:rPr>
                        <a:t>grid-row</a:t>
                      </a:r>
                      <a:r>
                        <a:rPr lang="en-US" sz="2400" b="0" dirty="0">
                          <a:latin typeface="Consolas" panose="020B0609020204030204" pitchFamily="49" charset="0"/>
                          <a:cs typeface="Segoe UI Semilight" panose="020B0402040204020203" pitchFamily="34" charset="0"/>
                        </a:rPr>
                        <a:t>:</a:t>
                      </a:r>
                      <a:r>
                        <a:rPr lang="en-US" sz="2400" b="0" dirty="0">
                          <a:solidFill>
                            <a:schemeClr val="accent1">
                              <a:lumMod val="75000"/>
                            </a:schemeClr>
                          </a:solidFill>
                          <a:latin typeface="Consolas" panose="020B0609020204030204" pitchFamily="49" charset="0"/>
                          <a:cs typeface="Segoe UI Semilight" panose="020B0402040204020203" pitchFamily="34" charset="0"/>
                        </a:rPr>
                        <a:t> 1 / 4;</a:t>
                      </a:r>
                    </a:p>
                    <a:p>
                      <a:pPr>
                        <a:lnSpc>
                          <a:spcPts val="3200"/>
                        </a:lnSpc>
                      </a:pPr>
                      <a:r>
                        <a:rPr lang="en-US" sz="2400" b="0" dirty="0">
                          <a:solidFill>
                            <a:schemeClr val="tx1"/>
                          </a:solidFill>
                          <a:latin typeface="Consolas" panose="020B0609020204030204" pitchFamily="49" charset="0"/>
                          <a:cs typeface="Segoe UI Semilight" panose="020B0402040204020203" pitchFamily="34" charset="0"/>
                        </a:rPr>
                        <a:t>grid-column:</a:t>
                      </a:r>
                      <a:r>
                        <a:rPr lang="en-US" sz="2400" b="0" dirty="0">
                          <a:solidFill>
                            <a:schemeClr val="accent1">
                              <a:lumMod val="75000"/>
                            </a:schemeClr>
                          </a:solidFill>
                          <a:latin typeface="Consolas" panose="020B0609020204030204" pitchFamily="49" charset="0"/>
                          <a:cs typeface="Segoe UI Semilight" panose="020B0402040204020203" pitchFamily="34" charset="0"/>
                        </a:rPr>
                        <a:t> 2;</a:t>
                      </a:r>
                    </a:p>
                    <a:p>
                      <a:pPr>
                        <a:lnSpc>
                          <a:spcPts val="1600"/>
                        </a:lnSpc>
                      </a:pPr>
                      <a:endParaRPr lang="en-US" sz="2400" dirty="0">
                        <a:latin typeface="Segoe UI Light" panose="020B0502040204020203" pitchFamily="34" charset="0"/>
                        <a:cs typeface="Segoe UI Light" panose="020B0502040204020203" pitchFamily="34" charset="0"/>
                      </a:endParaRPr>
                    </a:p>
                    <a:p>
                      <a:pPr>
                        <a:lnSpc>
                          <a:spcPts val="3200"/>
                        </a:lnSpc>
                      </a:pPr>
                      <a:r>
                        <a:rPr lang="en-US" sz="2400" dirty="0">
                          <a:latin typeface="Segoe UI Light" panose="020B0502040204020203" pitchFamily="34" charset="0"/>
                          <a:cs typeface="Segoe UI Light" panose="020B0502040204020203" pitchFamily="34" charset="0"/>
                        </a:rPr>
                        <a:t>OR</a:t>
                      </a:r>
                      <a:endParaRPr lang="en-US" sz="2400" b="0" dirty="0">
                        <a:solidFill>
                          <a:schemeClr val="accent1">
                            <a:lumMod val="75000"/>
                          </a:schemeClr>
                        </a:solidFill>
                        <a:latin typeface="Consolas" panose="020B0609020204030204" pitchFamily="49" charset="0"/>
                        <a:cs typeface="Segoe UI Semilight" panose="020B0402040204020203" pitchFamily="34" charset="0"/>
                      </a:endParaRPr>
                    </a:p>
                    <a:p>
                      <a:pPr>
                        <a:lnSpc>
                          <a:spcPts val="1600"/>
                        </a:lnSpc>
                      </a:pPr>
                      <a:endParaRPr lang="en-US" sz="2400" b="0" dirty="0">
                        <a:solidFill>
                          <a:schemeClr val="accent1">
                            <a:lumMod val="75000"/>
                          </a:schemeClr>
                        </a:solidFill>
                        <a:latin typeface="Consolas" panose="020B0609020204030204" pitchFamily="49" charset="0"/>
                        <a:cs typeface="Segoe UI Semilight" panose="020B0402040204020203" pitchFamily="34" charset="0"/>
                      </a:endParaRPr>
                    </a:p>
                    <a:p>
                      <a:pPr>
                        <a:lnSpc>
                          <a:spcPts val="3200"/>
                        </a:lnSpc>
                      </a:pPr>
                      <a:r>
                        <a:rPr lang="en-US" sz="2400" dirty="0">
                          <a:latin typeface="Consolas" panose="020B0609020204030204" pitchFamily="49" charset="0"/>
                          <a:cs typeface="Segoe UI Semilight" panose="020B0402040204020203" pitchFamily="34" charset="0"/>
                        </a:rPr>
                        <a:t>grid-row</a:t>
                      </a:r>
                      <a:r>
                        <a:rPr lang="en-US" sz="2400" b="0" dirty="0">
                          <a:latin typeface="Consolas" panose="020B0609020204030204" pitchFamily="49" charset="0"/>
                          <a:cs typeface="Segoe UI Semilight" panose="020B0402040204020203" pitchFamily="34" charset="0"/>
                        </a:rPr>
                        <a:t>:</a:t>
                      </a:r>
                      <a:endParaRPr lang="en-US" sz="2400" b="0" dirty="0">
                        <a:solidFill>
                          <a:schemeClr val="accent1">
                            <a:lumMod val="75000"/>
                          </a:schemeClr>
                        </a:solidFill>
                        <a:latin typeface="Consolas" panose="020B0609020204030204" pitchFamily="49" charset="0"/>
                        <a:cs typeface="Segoe UI Semilight" panose="020B0402040204020203" pitchFamily="34" charset="0"/>
                      </a:endParaRPr>
                    </a:p>
                    <a:p>
                      <a:pPr>
                        <a:lnSpc>
                          <a:spcPts val="3200"/>
                        </a:lnSpc>
                      </a:pPr>
                      <a:r>
                        <a:rPr lang="en-US" sz="2400" b="0" dirty="0">
                          <a:solidFill>
                            <a:schemeClr val="accent1">
                              <a:lumMod val="75000"/>
                            </a:schemeClr>
                          </a:solidFill>
                          <a:latin typeface="Consolas" panose="020B0609020204030204" pitchFamily="49" charset="0"/>
                          <a:cs typeface="Segoe UI Semilight" panose="020B0402040204020203" pitchFamily="34" charset="0"/>
                        </a:rPr>
                        <a:t>1 / span 3;</a:t>
                      </a:r>
                    </a:p>
                    <a:p>
                      <a:pPr>
                        <a:lnSpc>
                          <a:spcPts val="3200"/>
                        </a:lnSpc>
                      </a:pPr>
                      <a:r>
                        <a:rPr lang="en-US" sz="2400" b="0" dirty="0">
                          <a:solidFill>
                            <a:schemeClr val="tx1"/>
                          </a:solidFill>
                          <a:latin typeface="Consolas" panose="020B0609020204030204" pitchFamily="49" charset="0"/>
                          <a:cs typeface="Segoe UI Semilight" panose="020B0402040204020203" pitchFamily="34" charset="0"/>
                        </a:rPr>
                        <a:t>grid-column:</a:t>
                      </a:r>
                      <a:r>
                        <a:rPr lang="en-US" sz="2400" b="0" dirty="0">
                          <a:solidFill>
                            <a:schemeClr val="accent1">
                              <a:lumMod val="75000"/>
                            </a:schemeClr>
                          </a:solidFill>
                          <a:latin typeface="Consolas" panose="020B0609020204030204" pitchFamily="49" charset="0"/>
                          <a:cs typeface="Segoe UI Semilight" panose="020B0402040204020203" pitchFamily="34" charset="0"/>
                        </a:rPr>
                        <a:t> 2;</a:t>
                      </a:r>
                    </a:p>
                  </a:txBody>
                  <a:tcPr>
                    <a:lnT w="25400" cmpd="sng">
                      <a:noFill/>
                    </a:lnT>
                    <a:solidFill>
                      <a:schemeClr val="bg1"/>
                    </a:solidFill>
                  </a:tcPr>
                </a:tc>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grid-area:</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solidFill>
                            <a:schemeClr val="accent1">
                              <a:lumMod val="75000"/>
                            </a:schemeClr>
                          </a:solidFill>
                          <a:latin typeface="Consolas" panose="020B0609020204030204" pitchFamily="49" charset="0"/>
                          <a:cs typeface="Segoe UI Semilight" panose="020B0402040204020203" pitchFamily="34" charset="0"/>
                        </a:rPr>
                        <a:t>1 / 2 / 4 / 3;</a:t>
                      </a:r>
                    </a:p>
                    <a:p>
                      <a:pPr marL="0" marR="0" lvl="0" indent="0" algn="l" defTabSz="914400" rtl="0" eaLnBrk="1" fontAlgn="auto" latinLnBrk="0" hangingPunct="1">
                        <a:lnSpc>
                          <a:spcPts val="3200"/>
                        </a:lnSpc>
                        <a:spcBef>
                          <a:spcPts val="0"/>
                        </a:spcBef>
                        <a:spcAft>
                          <a:spcPts val="0"/>
                        </a:spcAft>
                        <a:buClrTx/>
                        <a:buSzTx/>
                        <a:buFontTx/>
                        <a:buNone/>
                        <a:tabLst/>
                        <a:defRPr/>
                      </a:pPr>
                      <a:endParaRPr lang="en-US" sz="2400" dirty="0">
                        <a:solidFill>
                          <a:schemeClr val="bg1"/>
                        </a:solidFill>
                        <a:latin typeface="Consolas" panose="020B0609020204030204" pitchFamily="49" charset="0"/>
                        <a:cs typeface="Segoe UI Semilight" panose="020B0402040204020203" pitchFamily="34" charset="0"/>
                      </a:endParaRPr>
                    </a:p>
                  </a:txBody>
                  <a:tcPr>
                    <a:lnT w="25400" cmpd="sng">
                      <a:noFill/>
                    </a:lnT>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769358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NAMED LINES</a:t>
            </a:r>
          </a:p>
        </p:txBody>
      </p:sp>
    </p:spTree>
    <p:extLst>
      <p:ext uri="{BB962C8B-B14F-4D97-AF65-F5344CB8AC3E}">
        <p14:creationId xmlns:p14="http://schemas.microsoft.com/office/powerpoint/2010/main" val="1436306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5" y="709257"/>
            <a:ext cx="8184660" cy="2862322"/>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grid-template-rows:</a:t>
            </a:r>
          </a:p>
          <a:p>
            <a:r>
              <a:rPr lang="en-US" sz="3600" dirty="0">
                <a:solidFill>
                  <a:schemeClr val="bg1"/>
                </a:solidFill>
                <a:latin typeface="Consolas" panose="020B0609020204030204" pitchFamily="49" charset="0"/>
                <a:cs typeface="Segoe UI Light" panose="020B0502040204020203" pitchFamily="34" charset="0"/>
              </a:rPr>
              <a:t>repeat(3, 1fr);</a:t>
            </a:r>
          </a:p>
          <a:p>
            <a:endParaRPr lang="en-US" sz="3600" dirty="0">
              <a:solidFill>
                <a:schemeClr val="bg1"/>
              </a:solidFill>
              <a:latin typeface="Consolas" panose="020B0609020204030204" pitchFamily="49" charset="0"/>
              <a:cs typeface="Segoe UI Light" panose="020B0502040204020203" pitchFamily="34" charset="0"/>
            </a:endParaRPr>
          </a:p>
          <a:p>
            <a:r>
              <a:rPr lang="en-US" sz="3600" dirty="0">
                <a:solidFill>
                  <a:srgbClr val="FFD679"/>
                </a:solidFill>
                <a:latin typeface="Consolas" panose="020B0609020204030204" pitchFamily="49" charset="0"/>
                <a:cs typeface="Segoe UI Light" panose="020B0502040204020203" pitchFamily="34" charset="0"/>
              </a:rPr>
              <a:t>grid-template-columns:</a:t>
            </a:r>
            <a:endParaRPr lang="en-US" sz="3600" dirty="0">
              <a:solidFill>
                <a:schemeClr val="bg1"/>
              </a:solidFill>
              <a:latin typeface="Consolas" panose="020B0609020204030204" pitchFamily="49" charset="0"/>
              <a:cs typeface="Segoe UI Light" panose="020B0502040204020203" pitchFamily="34" charset="0"/>
            </a:endParaRPr>
          </a:p>
          <a:p>
            <a:r>
              <a:rPr lang="en-US" sz="3600" dirty="0">
                <a:solidFill>
                  <a:schemeClr val="bg1"/>
                </a:solidFill>
                <a:latin typeface="Consolas" panose="020B0609020204030204" pitchFamily="49" charset="0"/>
                <a:cs typeface="Segoe UI Light" panose="020B0502040204020203" pitchFamily="34" charset="0"/>
              </a:rPr>
              <a:t>22em 1fr 22em;</a:t>
            </a:r>
          </a:p>
        </p:txBody>
      </p:sp>
    </p:spTree>
    <p:extLst>
      <p:ext uri="{BB962C8B-B14F-4D97-AF65-F5344CB8AC3E}">
        <p14:creationId xmlns:p14="http://schemas.microsoft.com/office/powerpoint/2010/main" val="3827595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p:cNvSpPr/>
          <p:nvPr/>
        </p:nvSpPr>
        <p:spPr>
          <a:xfrm>
            <a:off x="4410372" y="923635"/>
            <a:ext cx="4999173" cy="2586183"/>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dog-654719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143" y="928733"/>
            <a:ext cx="3193493" cy="2584733"/>
          </a:xfrm>
          <a:prstGeom prst="rect">
            <a:avLst/>
          </a:prstGeom>
        </p:spPr>
      </p:pic>
      <p:sp>
        <p:nvSpPr>
          <p:cNvPr id="10" name="TextBox 9">
            <a:extLst>
              <a:ext uri="{FF2B5EF4-FFF2-40B4-BE49-F238E27FC236}">
                <a16:creationId xmlns:a16="http://schemas.microsoft.com/office/drawing/2014/main" id="{7C49CF59-3952-4352-AAD7-3342887437C0}"/>
              </a:ext>
            </a:extLst>
          </p:cNvPr>
          <p:cNvSpPr txBox="1"/>
          <p:nvPr/>
        </p:nvSpPr>
        <p:spPr>
          <a:xfrm>
            <a:off x="5430991" y="1833031"/>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
        <p:nvSpPr>
          <p:cNvPr id="8" name="Rectangle 7">
            <a:extLst>
              <a:ext uri="{FF2B5EF4-FFF2-40B4-BE49-F238E27FC236}">
                <a16:creationId xmlns:a16="http://schemas.microsoft.com/office/drawing/2014/main" id="{A2255F67-C35C-4799-B2A8-4DC8DA3C2671}"/>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994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5" y="709257"/>
            <a:ext cx="10736050" cy="3416320"/>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grid-template-rows:</a:t>
            </a:r>
          </a:p>
          <a:p>
            <a:r>
              <a:rPr lang="en-US" sz="3600" dirty="0">
                <a:solidFill>
                  <a:schemeClr val="bg1"/>
                </a:solidFill>
                <a:latin typeface="Consolas" panose="020B0609020204030204" pitchFamily="49" charset="0"/>
                <a:cs typeface="Segoe UI Light" panose="020B0502040204020203" pitchFamily="34" charset="0"/>
              </a:rPr>
              <a:t>repeat(3, 1fr);</a:t>
            </a:r>
          </a:p>
          <a:p>
            <a:endParaRPr lang="en-US" sz="3600" dirty="0">
              <a:solidFill>
                <a:schemeClr val="bg1"/>
              </a:solidFill>
              <a:latin typeface="Consolas" panose="020B0609020204030204" pitchFamily="49" charset="0"/>
              <a:cs typeface="Segoe UI Light" panose="020B0502040204020203" pitchFamily="34" charset="0"/>
            </a:endParaRPr>
          </a:p>
          <a:p>
            <a:r>
              <a:rPr lang="en-US" sz="3600" dirty="0">
                <a:solidFill>
                  <a:srgbClr val="FFD679"/>
                </a:solidFill>
                <a:latin typeface="Consolas" panose="020B0609020204030204" pitchFamily="49" charset="0"/>
                <a:cs typeface="Segoe UI Light" panose="020B0502040204020203" pitchFamily="34" charset="0"/>
              </a:rPr>
              <a:t>grid-template-columns:</a:t>
            </a:r>
            <a:endParaRPr lang="en-US" sz="3600" dirty="0">
              <a:solidFill>
                <a:schemeClr val="bg1"/>
              </a:solidFill>
              <a:latin typeface="Consolas" panose="020B0609020204030204" pitchFamily="49" charset="0"/>
              <a:cs typeface="Segoe UI Light" panose="020B0502040204020203" pitchFamily="34" charset="0"/>
            </a:endParaRPr>
          </a:p>
          <a:p>
            <a:r>
              <a:rPr lang="en-US" sz="3600" dirty="0">
                <a:solidFill>
                  <a:srgbClr val="C2F2E9"/>
                </a:solidFill>
                <a:latin typeface="Consolas" panose="020B0609020204030204" pitchFamily="49" charset="0"/>
                <a:cs typeface="Segoe UI Light" panose="020B0502040204020203" pitchFamily="34" charset="0"/>
              </a:rPr>
              <a:t>[alpha left-sidebar] </a:t>
            </a:r>
            <a:r>
              <a:rPr lang="en-US" sz="3600" dirty="0">
                <a:solidFill>
                  <a:schemeClr val="bg1"/>
                </a:solidFill>
                <a:latin typeface="Consolas" panose="020B0609020204030204" pitchFamily="49" charset="0"/>
                <a:cs typeface="Segoe UI Light" panose="020B0502040204020203" pitchFamily="34" charset="0"/>
              </a:rPr>
              <a:t>22em </a:t>
            </a:r>
            <a:r>
              <a:rPr lang="en-US" sz="3600" dirty="0">
                <a:solidFill>
                  <a:srgbClr val="C2F2E9"/>
                </a:solidFill>
                <a:latin typeface="Consolas" panose="020B0609020204030204" pitchFamily="49" charset="0"/>
                <a:cs typeface="Segoe UI Light" panose="020B0502040204020203" pitchFamily="34" charset="0"/>
              </a:rPr>
              <a:t>[main] </a:t>
            </a:r>
            <a:r>
              <a:rPr lang="en-US" sz="3600" dirty="0">
                <a:solidFill>
                  <a:schemeClr val="bg1"/>
                </a:solidFill>
                <a:latin typeface="Consolas" panose="020B0609020204030204" pitchFamily="49" charset="0"/>
                <a:cs typeface="Segoe UI Light" panose="020B0502040204020203" pitchFamily="34" charset="0"/>
              </a:rPr>
              <a:t>1fr </a:t>
            </a:r>
            <a:r>
              <a:rPr lang="en-US" sz="3600" dirty="0">
                <a:solidFill>
                  <a:srgbClr val="C2F2E9"/>
                </a:solidFill>
                <a:latin typeface="Consolas" panose="020B0609020204030204" pitchFamily="49" charset="0"/>
                <a:cs typeface="Segoe UI Light" panose="020B0502040204020203" pitchFamily="34" charset="0"/>
              </a:rPr>
              <a:t>[right-sidebar] </a:t>
            </a:r>
            <a:r>
              <a:rPr lang="en-US" sz="3600" dirty="0">
                <a:solidFill>
                  <a:schemeClr val="bg1"/>
                </a:solidFill>
                <a:latin typeface="Consolas" panose="020B0609020204030204" pitchFamily="49" charset="0"/>
                <a:cs typeface="Segoe UI Light" panose="020B0502040204020203" pitchFamily="34" charset="0"/>
              </a:rPr>
              <a:t>22em </a:t>
            </a:r>
            <a:r>
              <a:rPr lang="en-US" sz="3600" dirty="0">
                <a:solidFill>
                  <a:srgbClr val="C2F2E9"/>
                </a:solidFill>
                <a:latin typeface="Consolas" panose="020B0609020204030204" pitchFamily="49" charset="0"/>
                <a:cs typeface="Segoe UI Light" panose="020B0502040204020203" pitchFamily="34" charset="0"/>
              </a:rPr>
              <a:t>[omega]</a:t>
            </a:r>
            <a:r>
              <a:rPr lang="en-US" sz="3600" dirty="0">
                <a:solidFill>
                  <a:schemeClr val="bg1"/>
                </a:solidFill>
                <a:latin typeface="Consolas" panose="020B0609020204030204" pitchFamily="49" charset="0"/>
                <a:cs typeface="Segoe UI Light" panose="020B0502040204020203" pitchFamily="34" charset="0"/>
              </a:rPr>
              <a:t>;</a:t>
            </a:r>
          </a:p>
        </p:txBody>
      </p:sp>
    </p:spTree>
    <p:extLst>
      <p:ext uri="{BB962C8B-B14F-4D97-AF65-F5344CB8AC3E}">
        <p14:creationId xmlns:p14="http://schemas.microsoft.com/office/powerpoint/2010/main" val="182107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5" y="709257"/>
            <a:ext cx="8184660" cy="1200329"/>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grid-row:</a:t>
            </a:r>
            <a:r>
              <a:rPr lang="en-US" sz="3600" dirty="0">
                <a:solidFill>
                  <a:schemeClr val="bg1"/>
                </a:solidFill>
                <a:latin typeface="Consolas" panose="020B0609020204030204" pitchFamily="49" charset="0"/>
                <a:cs typeface="Segoe UI Light" panose="020B0502040204020203" pitchFamily="34" charset="0"/>
              </a:rPr>
              <a:t> 1 / span 3;</a:t>
            </a:r>
          </a:p>
          <a:p>
            <a:r>
              <a:rPr lang="en-US" sz="3600" dirty="0">
                <a:solidFill>
                  <a:srgbClr val="FFD679"/>
                </a:solidFill>
                <a:latin typeface="Consolas" panose="020B0609020204030204" pitchFamily="49" charset="0"/>
                <a:cs typeface="Segoe UI Light" panose="020B0502040204020203" pitchFamily="34" charset="0"/>
              </a:rPr>
              <a:t>grid-column:</a:t>
            </a:r>
            <a:r>
              <a:rPr lang="en-US" sz="3600" dirty="0">
                <a:solidFill>
                  <a:schemeClr val="bg1"/>
                </a:solidFill>
                <a:latin typeface="Consolas" panose="020B0609020204030204" pitchFamily="49" charset="0"/>
                <a:cs typeface="Segoe UI Light" panose="020B0502040204020203" pitchFamily="34" charset="0"/>
              </a:rPr>
              <a:t> </a:t>
            </a:r>
            <a:r>
              <a:rPr lang="en-US" sz="3600" dirty="0">
                <a:solidFill>
                  <a:srgbClr val="C2F2E9"/>
                </a:solidFill>
                <a:latin typeface="Consolas" panose="020B0609020204030204" pitchFamily="49" charset="0"/>
                <a:cs typeface="Segoe UI Light" panose="020B0502040204020203" pitchFamily="34" charset="0"/>
              </a:rPr>
              <a:t>main</a:t>
            </a:r>
            <a:r>
              <a:rPr lang="en-US" sz="3600" dirty="0">
                <a:solidFill>
                  <a:schemeClr val="bg1"/>
                </a:solidFill>
                <a:latin typeface="Consolas" panose="020B0609020204030204" pitchFamily="49" charset="0"/>
                <a:cs typeface="Segoe UI Light" panose="020B0502040204020203" pitchFamily="34" charset="0"/>
              </a:rPr>
              <a:t>;</a:t>
            </a:r>
          </a:p>
        </p:txBody>
      </p:sp>
    </p:spTree>
    <p:extLst>
      <p:ext uri="{BB962C8B-B14F-4D97-AF65-F5344CB8AC3E}">
        <p14:creationId xmlns:p14="http://schemas.microsoft.com/office/powerpoint/2010/main" val="73365305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5" y="709257"/>
            <a:ext cx="10736050" cy="3970318"/>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grid-template-rows:</a:t>
            </a:r>
          </a:p>
          <a:p>
            <a:r>
              <a:rPr lang="en-US" sz="3600" dirty="0">
                <a:solidFill>
                  <a:srgbClr val="C2F2E9"/>
                </a:solidFill>
                <a:latin typeface="Consolas" panose="020B0609020204030204" pitchFamily="49" charset="0"/>
                <a:cs typeface="Segoe UI Light" panose="020B0502040204020203" pitchFamily="34" charset="0"/>
              </a:rPr>
              <a:t>[full-height-start] </a:t>
            </a:r>
            <a:r>
              <a:rPr lang="en-US" sz="3600" dirty="0">
                <a:solidFill>
                  <a:schemeClr val="bg1"/>
                </a:solidFill>
                <a:latin typeface="Consolas" panose="020B0609020204030204" pitchFamily="49" charset="0"/>
                <a:cs typeface="Segoe UI Light" panose="020B0502040204020203" pitchFamily="34" charset="0"/>
              </a:rPr>
              <a:t>repeat(3, 1fr) </a:t>
            </a:r>
            <a:r>
              <a:rPr lang="en-US" sz="3600" dirty="0">
                <a:solidFill>
                  <a:srgbClr val="C2F2E9"/>
                </a:solidFill>
                <a:latin typeface="Consolas" panose="020B0609020204030204" pitchFamily="49" charset="0"/>
                <a:cs typeface="Segoe UI Light" panose="020B0502040204020203" pitchFamily="34" charset="0"/>
              </a:rPr>
              <a:t>[full-height-end]</a:t>
            </a:r>
            <a:r>
              <a:rPr lang="en-US" sz="3600" dirty="0">
                <a:solidFill>
                  <a:schemeClr val="bg1"/>
                </a:solidFill>
                <a:latin typeface="Consolas" panose="020B0609020204030204" pitchFamily="49" charset="0"/>
                <a:cs typeface="Segoe UI Light" panose="020B0502040204020203" pitchFamily="34" charset="0"/>
              </a:rPr>
              <a:t>;</a:t>
            </a:r>
          </a:p>
          <a:p>
            <a:endParaRPr lang="en-US" sz="3600" dirty="0">
              <a:solidFill>
                <a:schemeClr val="bg1"/>
              </a:solidFill>
              <a:latin typeface="Consolas" panose="020B0609020204030204" pitchFamily="49" charset="0"/>
              <a:cs typeface="Segoe UI Light" panose="020B0502040204020203" pitchFamily="34" charset="0"/>
            </a:endParaRPr>
          </a:p>
          <a:p>
            <a:r>
              <a:rPr lang="en-US" sz="3600" dirty="0">
                <a:solidFill>
                  <a:srgbClr val="FFD679"/>
                </a:solidFill>
                <a:latin typeface="Consolas" panose="020B0609020204030204" pitchFamily="49" charset="0"/>
                <a:cs typeface="Segoe UI Light" panose="020B0502040204020203" pitchFamily="34" charset="0"/>
              </a:rPr>
              <a:t>grid-template-columns:</a:t>
            </a:r>
            <a:endParaRPr lang="en-US" sz="3600" dirty="0">
              <a:solidFill>
                <a:schemeClr val="bg1"/>
              </a:solidFill>
              <a:latin typeface="Consolas" panose="020B0609020204030204" pitchFamily="49" charset="0"/>
              <a:cs typeface="Segoe UI Light" panose="020B0502040204020203" pitchFamily="34" charset="0"/>
            </a:endParaRPr>
          </a:p>
          <a:p>
            <a:r>
              <a:rPr lang="en-US" sz="3600" dirty="0">
                <a:solidFill>
                  <a:srgbClr val="C2F2E9"/>
                </a:solidFill>
                <a:latin typeface="Consolas" panose="020B0609020204030204" pitchFamily="49" charset="0"/>
                <a:cs typeface="Segoe UI Light" panose="020B0502040204020203" pitchFamily="34" charset="0"/>
              </a:rPr>
              <a:t>[alpha left-sidebar] </a:t>
            </a:r>
            <a:r>
              <a:rPr lang="en-US" sz="3600" dirty="0">
                <a:solidFill>
                  <a:schemeClr val="bg1"/>
                </a:solidFill>
                <a:latin typeface="Consolas" panose="020B0609020204030204" pitchFamily="49" charset="0"/>
                <a:cs typeface="Segoe UI Light" panose="020B0502040204020203" pitchFamily="34" charset="0"/>
              </a:rPr>
              <a:t>22em </a:t>
            </a:r>
            <a:r>
              <a:rPr lang="en-US" sz="3600" dirty="0">
                <a:solidFill>
                  <a:srgbClr val="C2F2E9"/>
                </a:solidFill>
                <a:latin typeface="Consolas" panose="020B0609020204030204" pitchFamily="49" charset="0"/>
                <a:cs typeface="Segoe UI Light" panose="020B0502040204020203" pitchFamily="34" charset="0"/>
              </a:rPr>
              <a:t>[main] </a:t>
            </a:r>
            <a:r>
              <a:rPr lang="en-US" sz="3600" dirty="0">
                <a:solidFill>
                  <a:schemeClr val="bg1"/>
                </a:solidFill>
                <a:latin typeface="Consolas" panose="020B0609020204030204" pitchFamily="49" charset="0"/>
                <a:cs typeface="Segoe UI Light" panose="020B0502040204020203" pitchFamily="34" charset="0"/>
              </a:rPr>
              <a:t>1fr </a:t>
            </a:r>
            <a:r>
              <a:rPr lang="en-US" sz="3600" dirty="0">
                <a:solidFill>
                  <a:srgbClr val="C2F2E9"/>
                </a:solidFill>
                <a:latin typeface="Consolas" panose="020B0609020204030204" pitchFamily="49" charset="0"/>
                <a:cs typeface="Segoe UI Light" panose="020B0502040204020203" pitchFamily="34" charset="0"/>
              </a:rPr>
              <a:t>[right-sidebar] </a:t>
            </a:r>
            <a:r>
              <a:rPr lang="en-US" sz="3600" dirty="0">
                <a:solidFill>
                  <a:schemeClr val="bg1"/>
                </a:solidFill>
                <a:latin typeface="Consolas" panose="020B0609020204030204" pitchFamily="49" charset="0"/>
                <a:cs typeface="Segoe UI Light" panose="020B0502040204020203" pitchFamily="34" charset="0"/>
              </a:rPr>
              <a:t>22em </a:t>
            </a:r>
            <a:r>
              <a:rPr lang="en-US" sz="3600" dirty="0">
                <a:solidFill>
                  <a:srgbClr val="C2F2E9"/>
                </a:solidFill>
                <a:latin typeface="Consolas" panose="020B0609020204030204" pitchFamily="49" charset="0"/>
                <a:cs typeface="Segoe UI Light" panose="020B0502040204020203" pitchFamily="34" charset="0"/>
              </a:rPr>
              <a:t>[omega]</a:t>
            </a:r>
            <a:r>
              <a:rPr lang="en-US" sz="3600" dirty="0">
                <a:solidFill>
                  <a:schemeClr val="bg1"/>
                </a:solidFill>
                <a:latin typeface="Consolas" panose="020B0609020204030204" pitchFamily="49" charset="0"/>
                <a:cs typeface="Segoe UI Light" panose="020B0502040204020203" pitchFamily="34" charset="0"/>
              </a:rPr>
              <a:t>;</a:t>
            </a:r>
          </a:p>
        </p:txBody>
      </p:sp>
    </p:spTree>
    <p:extLst>
      <p:ext uri="{BB962C8B-B14F-4D97-AF65-F5344CB8AC3E}">
        <p14:creationId xmlns:p14="http://schemas.microsoft.com/office/powerpoint/2010/main" val="774961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5" y="709257"/>
            <a:ext cx="8184660" cy="1200329"/>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grid-row:</a:t>
            </a:r>
            <a:r>
              <a:rPr lang="en-US" sz="3600" dirty="0">
                <a:solidFill>
                  <a:schemeClr val="bg1"/>
                </a:solidFill>
                <a:latin typeface="Consolas" panose="020B0609020204030204" pitchFamily="49" charset="0"/>
                <a:cs typeface="Segoe UI Light" panose="020B0502040204020203" pitchFamily="34" charset="0"/>
              </a:rPr>
              <a:t> </a:t>
            </a:r>
            <a:r>
              <a:rPr lang="en-US" sz="3600" dirty="0">
                <a:solidFill>
                  <a:srgbClr val="C2F2E9"/>
                </a:solidFill>
                <a:latin typeface="Consolas" panose="020B0609020204030204" pitchFamily="49" charset="0"/>
                <a:cs typeface="Segoe UI Light" panose="020B0502040204020203" pitchFamily="34" charset="0"/>
              </a:rPr>
              <a:t>full-height</a:t>
            </a:r>
            <a:r>
              <a:rPr lang="en-US" sz="3600" dirty="0">
                <a:solidFill>
                  <a:schemeClr val="bg1"/>
                </a:solidFill>
                <a:latin typeface="Consolas" panose="020B0609020204030204" pitchFamily="49" charset="0"/>
                <a:cs typeface="Segoe UI Light" panose="020B0502040204020203" pitchFamily="34" charset="0"/>
              </a:rPr>
              <a:t>;</a:t>
            </a:r>
          </a:p>
          <a:p>
            <a:r>
              <a:rPr lang="en-US" sz="3600" dirty="0">
                <a:solidFill>
                  <a:srgbClr val="FFD679"/>
                </a:solidFill>
                <a:latin typeface="Consolas" panose="020B0609020204030204" pitchFamily="49" charset="0"/>
                <a:cs typeface="Segoe UI Light" panose="020B0502040204020203" pitchFamily="34" charset="0"/>
              </a:rPr>
              <a:t>grid-column:</a:t>
            </a:r>
            <a:r>
              <a:rPr lang="en-US" sz="3600" dirty="0">
                <a:solidFill>
                  <a:schemeClr val="bg1"/>
                </a:solidFill>
                <a:latin typeface="Consolas" panose="020B0609020204030204" pitchFamily="49" charset="0"/>
                <a:cs typeface="Segoe UI Light" panose="020B0502040204020203" pitchFamily="34" charset="0"/>
              </a:rPr>
              <a:t> </a:t>
            </a:r>
            <a:r>
              <a:rPr lang="en-US" sz="3600" dirty="0">
                <a:solidFill>
                  <a:srgbClr val="C2F2E9"/>
                </a:solidFill>
                <a:latin typeface="Consolas" panose="020B0609020204030204" pitchFamily="49" charset="0"/>
                <a:cs typeface="Segoe UI Light" panose="020B0502040204020203" pitchFamily="34" charset="0"/>
              </a:rPr>
              <a:t>main</a:t>
            </a:r>
            <a:r>
              <a:rPr lang="en-US" sz="3600" dirty="0">
                <a:solidFill>
                  <a:schemeClr val="bg1"/>
                </a:solidFill>
                <a:latin typeface="Consolas" panose="020B0609020204030204" pitchFamily="49" charset="0"/>
                <a:cs typeface="Segoe UI Light" panose="020B0502040204020203" pitchFamily="34" charset="0"/>
              </a:rPr>
              <a:t>;</a:t>
            </a:r>
          </a:p>
        </p:txBody>
      </p:sp>
    </p:spTree>
    <p:extLst>
      <p:ext uri="{BB962C8B-B14F-4D97-AF65-F5344CB8AC3E}">
        <p14:creationId xmlns:p14="http://schemas.microsoft.com/office/powerpoint/2010/main" val="104303351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MIX IT ALL TOGETHER</a:t>
            </a:r>
          </a:p>
        </p:txBody>
      </p:sp>
    </p:spTree>
    <p:extLst>
      <p:ext uri="{BB962C8B-B14F-4D97-AF65-F5344CB8AC3E}">
        <p14:creationId xmlns:p14="http://schemas.microsoft.com/office/powerpoint/2010/main" val="16274147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E302D3-1371-4EC3-BE8E-0CDEE9B64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856" cy="5619432"/>
          </a:xfrm>
          <a:prstGeom prst="rect">
            <a:avLst/>
          </a:prstGeom>
        </p:spPr>
      </p:pic>
    </p:spTree>
    <p:extLst>
      <p:ext uri="{BB962C8B-B14F-4D97-AF65-F5344CB8AC3E}">
        <p14:creationId xmlns:p14="http://schemas.microsoft.com/office/powerpoint/2010/main" val="131536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4CDFDD-F7EA-4F57-A9F3-578BCBAA5441}"/>
              </a:ext>
            </a:extLst>
          </p:cNvPr>
          <p:cNvSpPr txBox="1"/>
          <p:nvPr/>
        </p:nvSpPr>
        <p:spPr>
          <a:xfrm>
            <a:off x="7996470" y="296634"/>
            <a:ext cx="3916415" cy="656590"/>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aka.ms/more-grid-1</a:t>
            </a:r>
          </a:p>
        </p:txBody>
      </p:sp>
      <p:sp>
        <p:nvSpPr>
          <p:cNvPr id="8" name="TextBox 7">
            <a:extLst>
              <a:ext uri="{FF2B5EF4-FFF2-40B4-BE49-F238E27FC236}">
                <a16:creationId xmlns:a16="http://schemas.microsoft.com/office/drawing/2014/main" id="{BA6C47B7-0B5C-47E5-A55C-255145E834AA}"/>
              </a:ext>
            </a:extLst>
          </p:cNvPr>
          <p:cNvSpPr txBox="1"/>
          <p:nvPr/>
        </p:nvSpPr>
        <p:spPr>
          <a:xfrm>
            <a:off x="7996470" y="953224"/>
            <a:ext cx="1340432" cy="369653"/>
          </a:xfrm>
          <a:prstGeom prst="rect">
            <a:avLst/>
          </a:prstGeom>
          <a:noFill/>
        </p:spPr>
        <p:txBody>
          <a:bodyPr wrap="none" rtlCol="0">
            <a:spAutoFit/>
          </a:bodyPr>
          <a:lstStyle/>
          <a:p>
            <a:pPr>
              <a:lnSpc>
                <a:spcPts val="2400"/>
              </a:lnSpc>
            </a:pPr>
            <a:r>
              <a:rPr lang="en-US" sz="1600">
                <a:solidFill>
                  <a:schemeClr val="bg1">
                    <a:lumMod val="75000"/>
                  </a:schemeClr>
                </a:solidFill>
                <a:latin typeface="Segoe UI Semilight" panose="020B0402040204020203" pitchFamily="34" charset="0"/>
                <a:cs typeface="Segoe UI Semilight" panose="020B0402040204020203" pitchFamily="34" charset="0"/>
              </a:rPr>
              <a:t>Jen Simmons</a:t>
            </a:r>
          </a:p>
        </p:txBody>
      </p:sp>
      <p:pic>
        <p:nvPicPr>
          <p:cNvPr id="9" name="Picture 8">
            <a:extLst>
              <a:ext uri="{FF2B5EF4-FFF2-40B4-BE49-F238E27FC236}">
                <a16:creationId xmlns:a16="http://schemas.microsoft.com/office/drawing/2014/main" id="{A6C27EDB-5311-4561-8BC3-FAC26DA139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199"/>
            <a:ext cx="6812856" cy="5916593"/>
          </a:xfrm>
          <a:prstGeom prst="rect">
            <a:avLst/>
          </a:prstGeom>
        </p:spPr>
      </p:pic>
    </p:spTree>
    <p:extLst>
      <p:ext uri="{BB962C8B-B14F-4D97-AF65-F5344CB8AC3E}">
        <p14:creationId xmlns:p14="http://schemas.microsoft.com/office/powerpoint/2010/main" val="37940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8ADDA2B-84FE-48D1-AF6D-FA97B24327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57200"/>
            <a:ext cx="6812857" cy="5916594"/>
          </a:xfrm>
          <a:prstGeom prst="rect">
            <a:avLst/>
          </a:prstGeom>
        </p:spPr>
      </p:pic>
      <p:sp>
        <p:nvSpPr>
          <p:cNvPr id="7" name="TextBox 6">
            <a:extLst>
              <a:ext uri="{FF2B5EF4-FFF2-40B4-BE49-F238E27FC236}">
                <a16:creationId xmlns:a16="http://schemas.microsoft.com/office/drawing/2014/main" id="{624CDFDD-F7EA-4F57-A9F3-578BCBAA5441}"/>
              </a:ext>
            </a:extLst>
          </p:cNvPr>
          <p:cNvSpPr txBox="1"/>
          <p:nvPr/>
        </p:nvSpPr>
        <p:spPr>
          <a:xfrm>
            <a:off x="7996470" y="296634"/>
            <a:ext cx="3916415" cy="656590"/>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aka.ms/more-grid-2</a:t>
            </a:r>
          </a:p>
        </p:txBody>
      </p:sp>
      <p:sp>
        <p:nvSpPr>
          <p:cNvPr id="8" name="TextBox 7">
            <a:extLst>
              <a:ext uri="{FF2B5EF4-FFF2-40B4-BE49-F238E27FC236}">
                <a16:creationId xmlns:a16="http://schemas.microsoft.com/office/drawing/2014/main" id="{BA6C47B7-0B5C-47E5-A55C-255145E834AA}"/>
              </a:ext>
            </a:extLst>
          </p:cNvPr>
          <p:cNvSpPr txBox="1"/>
          <p:nvPr/>
        </p:nvSpPr>
        <p:spPr>
          <a:xfrm>
            <a:off x="7996470" y="953224"/>
            <a:ext cx="1411284" cy="369653"/>
          </a:xfrm>
          <a:prstGeom prst="rect">
            <a:avLst/>
          </a:prstGeom>
          <a:noFill/>
        </p:spPr>
        <p:txBody>
          <a:bodyPr wrap="none" rtlCol="0">
            <a:spAutoFit/>
          </a:bodyPr>
          <a:lstStyle/>
          <a:p>
            <a:pPr>
              <a:lnSpc>
                <a:spcPts val="2400"/>
              </a:lnSpc>
            </a:pPr>
            <a:r>
              <a:rPr lang="en-US" sz="1600">
                <a:solidFill>
                  <a:schemeClr val="bg1">
                    <a:lumMod val="75000"/>
                  </a:schemeClr>
                </a:solidFill>
                <a:latin typeface="Segoe UI Semilight" panose="020B0402040204020203" pitchFamily="34" charset="0"/>
                <a:cs typeface="Segoe UI Semilight" panose="020B0402040204020203" pitchFamily="34" charset="0"/>
              </a:rPr>
              <a:t>Dudley Storey</a:t>
            </a:r>
          </a:p>
        </p:txBody>
      </p:sp>
    </p:spTree>
    <p:extLst>
      <p:ext uri="{BB962C8B-B14F-4D97-AF65-F5344CB8AC3E}">
        <p14:creationId xmlns:p14="http://schemas.microsoft.com/office/powerpoint/2010/main" val="1663629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4CDFDD-F7EA-4F57-A9F3-578BCBAA5441}"/>
              </a:ext>
            </a:extLst>
          </p:cNvPr>
          <p:cNvSpPr txBox="1"/>
          <p:nvPr/>
        </p:nvSpPr>
        <p:spPr>
          <a:xfrm>
            <a:off x="7996470" y="296634"/>
            <a:ext cx="3916415" cy="656590"/>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aka.ms/more-grid-3</a:t>
            </a:r>
          </a:p>
        </p:txBody>
      </p:sp>
      <p:sp>
        <p:nvSpPr>
          <p:cNvPr id="8" name="TextBox 7">
            <a:extLst>
              <a:ext uri="{FF2B5EF4-FFF2-40B4-BE49-F238E27FC236}">
                <a16:creationId xmlns:a16="http://schemas.microsoft.com/office/drawing/2014/main" id="{BA6C47B7-0B5C-47E5-A55C-255145E834AA}"/>
              </a:ext>
            </a:extLst>
          </p:cNvPr>
          <p:cNvSpPr txBox="1"/>
          <p:nvPr/>
        </p:nvSpPr>
        <p:spPr>
          <a:xfrm>
            <a:off x="7996470" y="953224"/>
            <a:ext cx="1404552" cy="369653"/>
          </a:xfrm>
          <a:prstGeom prst="rect">
            <a:avLst/>
          </a:prstGeom>
          <a:noFill/>
        </p:spPr>
        <p:txBody>
          <a:bodyPr wrap="none" rtlCol="0">
            <a:spAutoFit/>
          </a:bodyPr>
          <a:lstStyle/>
          <a:p>
            <a:pPr>
              <a:lnSpc>
                <a:spcPts val="2400"/>
              </a:lnSpc>
            </a:pPr>
            <a:r>
              <a:rPr lang="en-US" sz="1600">
                <a:solidFill>
                  <a:schemeClr val="bg1">
                    <a:lumMod val="75000"/>
                  </a:schemeClr>
                </a:solidFill>
                <a:latin typeface="Segoe UI Semilight" panose="020B0402040204020203" pitchFamily="34" charset="0"/>
                <a:cs typeface="Segoe UI Semilight" panose="020B0402040204020203" pitchFamily="34" charset="0"/>
              </a:rPr>
              <a:t>Chen Hui Jing</a:t>
            </a:r>
          </a:p>
        </p:txBody>
      </p:sp>
      <p:pic>
        <p:nvPicPr>
          <p:cNvPr id="9" name="Picture 8">
            <a:extLst>
              <a:ext uri="{FF2B5EF4-FFF2-40B4-BE49-F238E27FC236}">
                <a16:creationId xmlns:a16="http://schemas.microsoft.com/office/drawing/2014/main" id="{A6BA28AA-7530-400B-B1A4-6865E5F62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467" y="457200"/>
            <a:ext cx="6800322" cy="5916594"/>
          </a:xfrm>
          <a:prstGeom prst="rect">
            <a:avLst/>
          </a:prstGeom>
        </p:spPr>
      </p:pic>
    </p:spTree>
    <p:extLst>
      <p:ext uri="{BB962C8B-B14F-4D97-AF65-F5344CB8AC3E}">
        <p14:creationId xmlns:p14="http://schemas.microsoft.com/office/powerpoint/2010/main" val="140950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4CDFDD-F7EA-4F57-A9F3-578BCBAA5441}"/>
              </a:ext>
            </a:extLst>
          </p:cNvPr>
          <p:cNvSpPr txBox="1"/>
          <p:nvPr/>
        </p:nvSpPr>
        <p:spPr>
          <a:xfrm>
            <a:off x="7996470" y="296634"/>
            <a:ext cx="3916415" cy="656590"/>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aka.ms/more-grid-4</a:t>
            </a:r>
          </a:p>
        </p:txBody>
      </p:sp>
      <p:sp>
        <p:nvSpPr>
          <p:cNvPr id="8" name="TextBox 7">
            <a:extLst>
              <a:ext uri="{FF2B5EF4-FFF2-40B4-BE49-F238E27FC236}">
                <a16:creationId xmlns:a16="http://schemas.microsoft.com/office/drawing/2014/main" id="{BA6C47B7-0B5C-47E5-A55C-255145E834AA}"/>
              </a:ext>
            </a:extLst>
          </p:cNvPr>
          <p:cNvSpPr txBox="1"/>
          <p:nvPr/>
        </p:nvSpPr>
        <p:spPr>
          <a:xfrm>
            <a:off x="7996470" y="953224"/>
            <a:ext cx="1744388" cy="400110"/>
          </a:xfrm>
          <a:prstGeom prst="rect">
            <a:avLst/>
          </a:prstGeom>
          <a:noFill/>
        </p:spPr>
        <p:txBody>
          <a:bodyPr wrap="none" rtlCol="0">
            <a:spAutoFit/>
          </a:bodyPr>
          <a:lstStyle/>
          <a:p>
            <a:pPr>
              <a:lnSpc>
                <a:spcPts val="2400"/>
              </a:lnSpc>
            </a:pPr>
            <a:r>
              <a:rPr lang="en-US" sz="1600" err="1">
                <a:solidFill>
                  <a:schemeClr val="bg1">
                    <a:lumMod val="75000"/>
                  </a:schemeClr>
                </a:solidFill>
                <a:latin typeface="Segoe UI Semilight" panose="020B0402040204020203" pitchFamily="34" charset="0"/>
                <a:cs typeface="Segoe UI Semilight" panose="020B0402040204020203" pitchFamily="34" charset="0"/>
              </a:rPr>
              <a:t>liamj</a:t>
            </a:r>
            <a:r>
              <a:rPr lang="en-US" sz="1600">
                <a:solidFill>
                  <a:schemeClr val="bg1">
                    <a:lumMod val="75000"/>
                  </a:schemeClr>
                </a:solidFill>
                <a:latin typeface="Segoe UI Semilight" panose="020B0402040204020203" pitchFamily="34" charset="0"/>
                <a:cs typeface="Segoe UI Semilight" panose="020B0402040204020203" pitchFamily="34" charset="0"/>
              </a:rPr>
              <a:t> on </a:t>
            </a:r>
            <a:r>
              <a:rPr lang="en-US" sz="1600" err="1">
                <a:solidFill>
                  <a:schemeClr val="bg1">
                    <a:lumMod val="75000"/>
                  </a:schemeClr>
                </a:solidFill>
                <a:latin typeface="Segoe UI Semilight" panose="020B0402040204020203" pitchFamily="34" charset="0"/>
                <a:cs typeface="Segoe UI Semilight" panose="020B0402040204020203" pitchFamily="34" charset="0"/>
              </a:rPr>
              <a:t>Codepen</a:t>
            </a:r>
            <a:endParaRPr lang="en-US" sz="1600">
              <a:solidFill>
                <a:schemeClr val="bg1">
                  <a:lumMod val="75000"/>
                </a:schemeClr>
              </a:solidFill>
              <a:latin typeface="Segoe UI Semilight" panose="020B0402040204020203" pitchFamily="34" charset="0"/>
              <a:cs typeface="Segoe UI Semilight" panose="020B0402040204020203" pitchFamily="34" charset="0"/>
            </a:endParaRPr>
          </a:p>
        </p:txBody>
      </p:sp>
      <p:pic>
        <p:nvPicPr>
          <p:cNvPr id="9" name="Picture 8">
            <a:extLst>
              <a:ext uri="{FF2B5EF4-FFF2-40B4-BE49-F238E27FC236}">
                <a16:creationId xmlns:a16="http://schemas.microsoft.com/office/drawing/2014/main" id="{183F039C-7673-4E15-94DE-83543C61CF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57200"/>
            <a:ext cx="6812857" cy="5916593"/>
          </a:xfrm>
          <a:prstGeom prst="rect">
            <a:avLst/>
          </a:prstGeom>
        </p:spPr>
      </p:pic>
    </p:spTree>
    <p:extLst>
      <p:ext uri="{BB962C8B-B14F-4D97-AF65-F5344CB8AC3E}">
        <p14:creationId xmlns:p14="http://schemas.microsoft.com/office/powerpoint/2010/main" val="35991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4" name="Picture 13" descr="dog-654719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052" y="925085"/>
            <a:ext cx="3193493" cy="2584733"/>
          </a:xfrm>
          <a:prstGeom prst="rect">
            <a:avLst/>
          </a:prstGeom>
        </p:spPr>
      </p:pic>
      <p:sp>
        <p:nvSpPr>
          <p:cNvPr id="8" name="Rectangle 7">
            <a:extLst>
              <a:ext uri="{FF2B5EF4-FFF2-40B4-BE49-F238E27FC236}">
                <a16:creationId xmlns:a16="http://schemas.microsoft.com/office/drawing/2014/main" id="{0C4FA1E8-B934-4504-9B6E-15CC41AA3605}"/>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57CAD6-1D63-4D83-9C2F-2E64926841FD}"/>
              </a:ext>
            </a:extLst>
          </p:cNvPr>
          <p:cNvSpPr/>
          <p:nvPr/>
        </p:nvSpPr>
        <p:spPr>
          <a:xfrm>
            <a:off x="923645" y="923635"/>
            <a:ext cx="4999173" cy="2586183"/>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AD87F79-121E-47A5-A0A7-A7227E739D30}"/>
              </a:ext>
            </a:extLst>
          </p:cNvPr>
          <p:cNvSpPr txBox="1"/>
          <p:nvPr/>
        </p:nvSpPr>
        <p:spPr>
          <a:xfrm>
            <a:off x="1944264" y="1833031"/>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000952531"/>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ECDC"/>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1F8682E-18BC-4F8F-975C-CA7AE65E8169}"/>
              </a:ext>
            </a:extLst>
          </p:cNvPr>
          <p:cNvSpPr/>
          <p:nvPr/>
        </p:nvSpPr>
        <p:spPr>
          <a:xfrm>
            <a:off x="0" y="0"/>
            <a:ext cx="12192000" cy="6858000"/>
          </a:xfrm>
          <a:prstGeom prst="rect">
            <a:avLst/>
          </a:prstGeom>
          <a:blipFill dpi="0" rotWithShape="1">
            <a:blip r:embed="rId3">
              <a:alphaModFix amt="90000"/>
            </a:blip>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49CF59-3952-4352-AAD7-3342887437C0}"/>
              </a:ext>
            </a:extLst>
          </p:cNvPr>
          <p:cNvSpPr txBox="1"/>
          <p:nvPr/>
        </p:nvSpPr>
        <p:spPr>
          <a:xfrm>
            <a:off x="664065" y="566382"/>
            <a:ext cx="8184660" cy="830997"/>
          </a:xfrm>
          <a:prstGeom prst="rect">
            <a:avLst/>
          </a:prstGeom>
          <a:noFill/>
        </p:spPr>
        <p:txBody>
          <a:bodyPr wrap="square" rtlCol="0">
            <a:spAutoFit/>
          </a:bodyPr>
          <a:lstStyle/>
          <a:p>
            <a:r>
              <a:rPr lang="en-US" sz="4800">
                <a:latin typeface="Segoe UI Light" panose="020B0502040204020203" pitchFamily="34" charset="0"/>
                <a:cs typeface="Segoe UI Light" panose="020B0502040204020203" pitchFamily="34" charset="0"/>
              </a:rPr>
              <a:t>What about…</a:t>
            </a:r>
          </a:p>
        </p:txBody>
      </p:sp>
    </p:spTree>
    <p:extLst>
      <p:ext uri="{BB962C8B-B14F-4D97-AF65-F5344CB8AC3E}">
        <p14:creationId xmlns:p14="http://schemas.microsoft.com/office/powerpoint/2010/main" val="25911303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ECDC"/>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BROWSER SUPPORT?</a:t>
            </a:r>
          </a:p>
        </p:txBody>
      </p:sp>
    </p:spTree>
    <p:extLst>
      <p:ext uri="{BB962C8B-B14F-4D97-AF65-F5344CB8AC3E}">
        <p14:creationId xmlns:p14="http://schemas.microsoft.com/office/powerpoint/2010/main" val="387212621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5B769259-B719-4BA1-B3AA-EE6CBDB7AC7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76383" y="2089314"/>
            <a:ext cx="1371600" cy="1371600"/>
          </a:xfrm>
          <a:prstGeom prst="rect">
            <a:avLst/>
          </a:prstGeom>
        </p:spPr>
      </p:pic>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NEW SYNTAX ON BY DEFAULT IN</a:t>
            </a:r>
          </a:p>
        </p:txBody>
      </p:sp>
      <p:sp>
        <p:nvSpPr>
          <p:cNvPr id="10" name="TextBox 9">
            <a:extLst>
              <a:ext uri="{FF2B5EF4-FFF2-40B4-BE49-F238E27FC236}">
                <a16:creationId xmlns:a16="http://schemas.microsoft.com/office/drawing/2014/main" id="{9E86B674-5458-42DE-B458-A2F85C3DD184}"/>
              </a:ext>
            </a:extLst>
          </p:cNvPr>
          <p:cNvSpPr txBox="1"/>
          <p:nvPr/>
        </p:nvSpPr>
        <p:spPr>
          <a:xfrm>
            <a:off x="664065" y="5536705"/>
            <a:ext cx="8184659" cy="644621"/>
          </a:xfrm>
          <a:prstGeom prst="rect">
            <a:avLst/>
          </a:prstGeom>
          <a:noFill/>
        </p:spPr>
        <p:txBody>
          <a:bodyPr wrap="square" rtlCol="0">
            <a:spAutoFit/>
          </a:bodyPr>
          <a:lstStyle/>
          <a:p>
            <a:pPr>
              <a:lnSpc>
                <a:spcPts val="4400"/>
              </a:lnSpc>
            </a:pPr>
            <a:r>
              <a:rPr lang="en-US" sz="3200" err="1">
                <a:solidFill>
                  <a:schemeClr val="bg1">
                    <a:lumMod val="65000"/>
                  </a:schemeClr>
                </a:solidFill>
                <a:latin typeface="Segoe UI Semilight" panose="020B0402040204020203" pitchFamily="34" charset="0"/>
                <a:cs typeface="Segoe UI Semilight" panose="020B0402040204020203" pitchFamily="34" charset="0"/>
              </a:rPr>
              <a:t>caniuse.com</a:t>
            </a:r>
            <a:r>
              <a:rPr lang="en-US" sz="3200">
                <a:solidFill>
                  <a:schemeClr val="bg1">
                    <a:lumMod val="65000"/>
                  </a:schemeClr>
                </a:solidFill>
                <a:latin typeface="Segoe UI Semilight" panose="020B0402040204020203" pitchFamily="34" charset="0"/>
                <a:cs typeface="Segoe UI Semilight" panose="020B0402040204020203" pitchFamily="34" charset="0"/>
              </a:rPr>
              <a:t>/#feat=</a:t>
            </a:r>
            <a:r>
              <a:rPr lang="en-US" sz="3200" err="1">
                <a:solidFill>
                  <a:schemeClr val="bg1">
                    <a:lumMod val="65000"/>
                  </a:schemeClr>
                </a:solidFill>
                <a:latin typeface="Segoe UI Semilight" panose="020B0402040204020203" pitchFamily="34" charset="0"/>
                <a:cs typeface="Segoe UI Semilight" panose="020B0402040204020203" pitchFamily="34" charset="0"/>
              </a:rPr>
              <a:t>css</a:t>
            </a:r>
            <a:r>
              <a:rPr lang="en-US" sz="3200">
                <a:solidFill>
                  <a:schemeClr val="bg1">
                    <a:lumMod val="65000"/>
                  </a:schemeClr>
                </a:solidFill>
                <a:latin typeface="Segoe UI Semilight" panose="020B0402040204020203" pitchFamily="34" charset="0"/>
                <a:cs typeface="Segoe UI Semilight" panose="020B0402040204020203" pitchFamily="34" charset="0"/>
              </a:rPr>
              <a:t>-grid</a:t>
            </a:r>
          </a:p>
        </p:txBody>
      </p:sp>
      <p:grpSp>
        <p:nvGrpSpPr>
          <p:cNvPr id="17" name="Group 16">
            <a:extLst>
              <a:ext uri="{FF2B5EF4-FFF2-40B4-BE49-F238E27FC236}">
                <a16:creationId xmlns:a16="http://schemas.microsoft.com/office/drawing/2014/main" id="{7FF3B90B-F7DB-4A7F-B6A8-099732FACDF6}"/>
              </a:ext>
            </a:extLst>
          </p:cNvPr>
          <p:cNvGrpSpPr/>
          <p:nvPr/>
        </p:nvGrpSpPr>
        <p:grpSpPr>
          <a:xfrm>
            <a:off x="2812575" y="2089315"/>
            <a:ext cx="1371600" cy="1976324"/>
            <a:chOff x="2864846" y="2089315"/>
            <a:chExt cx="1371600" cy="1976324"/>
          </a:xfrm>
        </p:grpSpPr>
        <p:pic>
          <p:nvPicPr>
            <p:cNvPr id="6" name="Picture 5" descr="chromeArtboard 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64846" y="2089315"/>
              <a:ext cx="1371600" cy="1371600"/>
            </a:xfrm>
            <a:prstGeom prst="rect">
              <a:avLst/>
            </a:prstGeom>
          </p:spPr>
        </p:pic>
        <p:sp>
          <p:nvSpPr>
            <p:cNvPr id="11" name="Rectangle 10"/>
            <p:cNvSpPr/>
            <p:nvPr/>
          </p:nvSpPr>
          <p:spPr>
            <a:xfrm>
              <a:off x="3262252" y="3696307"/>
              <a:ext cx="576788" cy="369332"/>
            </a:xfrm>
            <a:prstGeom prst="rect">
              <a:avLst/>
            </a:prstGeom>
            <a:noFill/>
          </p:spPr>
          <p:txBody>
            <a:bodyPr wrap="none">
              <a:spAutoFit/>
            </a:bodyPr>
            <a:lstStyle/>
            <a:p>
              <a:pPr algn="ctr"/>
              <a:r>
                <a:rPr lang="en-US">
                  <a:solidFill>
                    <a:schemeClr val="bg1"/>
                  </a:solidFill>
                  <a:latin typeface="Segoe UI Semilight" panose="020B0402040204020203" pitchFamily="34" charset="0"/>
                  <a:cs typeface="Segoe UI Semilight" panose="020B0402040204020203" pitchFamily="34" charset="0"/>
                </a:rPr>
                <a:t>57+</a:t>
              </a:r>
              <a:endParaRPr lang="en-US">
                <a:solidFill>
                  <a:schemeClr val="bg1"/>
                </a:solidFill>
              </a:endParaRPr>
            </a:p>
          </p:txBody>
        </p:sp>
      </p:grpSp>
      <p:grpSp>
        <p:nvGrpSpPr>
          <p:cNvPr id="16" name="Group 15">
            <a:extLst>
              <a:ext uri="{FF2B5EF4-FFF2-40B4-BE49-F238E27FC236}">
                <a16:creationId xmlns:a16="http://schemas.microsoft.com/office/drawing/2014/main" id="{830FC732-328B-43C3-8FC7-1E7ABF199762}"/>
              </a:ext>
            </a:extLst>
          </p:cNvPr>
          <p:cNvGrpSpPr/>
          <p:nvPr/>
        </p:nvGrpSpPr>
        <p:grpSpPr>
          <a:xfrm>
            <a:off x="5069789" y="2089315"/>
            <a:ext cx="1298212" cy="1976324"/>
            <a:chOff x="5340265" y="2089315"/>
            <a:chExt cx="1298212" cy="1976324"/>
          </a:xfrm>
        </p:grpSpPr>
        <p:pic>
          <p:nvPicPr>
            <p:cNvPr id="5" name="Picture 4" descr="firefox.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40265" y="2089315"/>
              <a:ext cx="1298212" cy="1371600"/>
            </a:xfrm>
            <a:prstGeom prst="rect">
              <a:avLst/>
            </a:prstGeom>
          </p:spPr>
        </p:pic>
        <p:sp>
          <p:nvSpPr>
            <p:cNvPr id="13" name="Rectangle 12"/>
            <p:cNvSpPr/>
            <p:nvPr/>
          </p:nvSpPr>
          <p:spPr>
            <a:xfrm>
              <a:off x="5700977" y="3696307"/>
              <a:ext cx="576788" cy="369332"/>
            </a:xfrm>
            <a:prstGeom prst="rect">
              <a:avLst/>
            </a:prstGeom>
            <a:noFill/>
          </p:spPr>
          <p:txBody>
            <a:bodyPr wrap="none">
              <a:spAutoFit/>
            </a:bodyPr>
            <a:lstStyle/>
            <a:p>
              <a:pPr algn="ctr"/>
              <a:r>
                <a:rPr lang="en-US">
                  <a:solidFill>
                    <a:schemeClr val="bg1"/>
                  </a:solidFill>
                  <a:latin typeface="Segoe UI Semilight" panose="020B0402040204020203" pitchFamily="34" charset="0"/>
                  <a:cs typeface="Segoe UI Semilight" panose="020B0402040204020203" pitchFamily="34" charset="0"/>
                </a:rPr>
                <a:t>52+</a:t>
              </a:r>
              <a:endParaRPr lang="en-US">
                <a:solidFill>
                  <a:schemeClr val="bg1"/>
                </a:solidFill>
              </a:endParaRPr>
            </a:p>
          </p:txBody>
        </p:sp>
      </p:grpSp>
      <p:pic>
        <p:nvPicPr>
          <p:cNvPr id="2" name="Picture 1" descr="safari_512x512.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3614" y="2089315"/>
            <a:ext cx="1371600" cy="1371600"/>
          </a:xfrm>
          <a:prstGeom prst="rect">
            <a:avLst/>
          </a:prstGeom>
        </p:spPr>
      </p:pic>
      <p:sp>
        <p:nvSpPr>
          <p:cNvPr id="14" name="Rectangle 13"/>
          <p:cNvSpPr/>
          <p:nvPr/>
        </p:nvSpPr>
        <p:spPr>
          <a:xfrm>
            <a:off x="7597426" y="3696307"/>
            <a:ext cx="683976" cy="369332"/>
          </a:xfrm>
          <a:prstGeom prst="rect">
            <a:avLst/>
          </a:prstGeom>
          <a:noFill/>
        </p:spPr>
        <p:txBody>
          <a:bodyPr wrap="none">
            <a:spAutoFit/>
          </a:bodyPr>
          <a:lstStyle/>
          <a:p>
            <a:pPr algn="ctr"/>
            <a:r>
              <a:rPr lang="en-US" dirty="0">
                <a:solidFill>
                  <a:schemeClr val="bg1"/>
                </a:solidFill>
                <a:latin typeface="Segoe UI Semilight" panose="020B0402040204020203" pitchFamily="34" charset="0"/>
                <a:cs typeface="Segoe UI Semilight" panose="020B0402040204020203" pitchFamily="34" charset="0"/>
              </a:rPr>
              <a:t>10.1+</a:t>
            </a:r>
            <a:endParaRPr lang="en-US" dirty="0">
              <a:solidFill>
                <a:schemeClr val="bg1"/>
              </a:solidFill>
            </a:endParaRPr>
          </a:p>
        </p:txBody>
      </p:sp>
      <p:grpSp>
        <p:nvGrpSpPr>
          <p:cNvPr id="19" name="Group 18">
            <a:extLst>
              <a:ext uri="{FF2B5EF4-FFF2-40B4-BE49-F238E27FC236}">
                <a16:creationId xmlns:a16="http://schemas.microsoft.com/office/drawing/2014/main" id="{F74919AC-E3BD-48C5-9FC1-3521C1253A12}"/>
              </a:ext>
            </a:extLst>
          </p:cNvPr>
          <p:cNvGrpSpPr/>
          <p:nvPr/>
        </p:nvGrpSpPr>
        <p:grpSpPr>
          <a:xfrm>
            <a:off x="663905" y="2089315"/>
            <a:ext cx="1263056" cy="1976324"/>
            <a:chOff x="663905" y="2089315"/>
            <a:chExt cx="1263056" cy="1976324"/>
          </a:xfrm>
        </p:grpSpPr>
        <p:pic>
          <p:nvPicPr>
            <p:cNvPr id="20" name="Picture 19" descr="favicon-Artboard 2.png">
              <a:extLst>
                <a:ext uri="{FF2B5EF4-FFF2-40B4-BE49-F238E27FC236}">
                  <a16:creationId xmlns:a16="http://schemas.microsoft.com/office/drawing/2014/main" id="{4BB9D36B-7145-42B6-8C54-281FAD2A6F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3905" y="2089315"/>
              <a:ext cx="1263056" cy="1371600"/>
            </a:xfrm>
            <a:prstGeom prst="rect">
              <a:avLst/>
            </a:prstGeom>
          </p:spPr>
        </p:pic>
        <p:sp>
          <p:nvSpPr>
            <p:cNvPr id="21" name="Rectangle 20">
              <a:extLst>
                <a:ext uri="{FF2B5EF4-FFF2-40B4-BE49-F238E27FC236}">
                  <a16:creationId xmlns:a16="http://schemas.microsoft.com/office/drawing/2014/main" id="{3AA6400C-177A-4169-872D-99A84BE517E3}"/>
                </a:ext>
              </a:extLst>
            </p:cNvPr>
            <p:cNvSpPr/>
            <p:nvPr/>
          </p:nvSpPr>
          <p:spPr>
            <a:xfrm>
              <a:off x="1021961" y="3696307"/>
              <a:ext cx="546946" cy="369332"/>
            </a:xfrm>
            <a:prstGeom prst="rect">
              <a:avLst/>
            </a:prstGeom>
            <a:noFill/>
            <a:ln>
              <a:noFill/>
            </a:ln>
          </p:spPr>
          <p:txBody>
            <a:bodyPr wrap="none">
              <a:spAutoFit/>
            </a:bodyPr>
            <a:lstStyle/>
            <a:p>
              <a:pPr algn="ctr"/>
              <a:r>
                <a:rPr lang="en-US" dirty="0">
                  <a:solidFill>
                    <a:schemeClr val="bg1"/>
                  </a:solidFill>
                  <a:latin typeface="Segoe UI Semilight" panose="020B0402040204020203" pitchFamily="34" charset="0"/>
                  <a:cs typeface="Segoe UI Semilight" panose="020B0402040204020203" pitchFamily="34" charset="0"/>
                </a:rPr>
                <a:t>16+</a:t>
              </a:r>
              <a:endParaRPr lang="en-US" dirty="0">
                <a:solidFill>
                  <a:schemeClr val="bg1"/>
                </a:solidFill>
              </a:endParaRPr>
            </a:p>
          </p:txBody>
        </p:sp>
      </p:grpSp>
      <p:sp>
        <p:nvSpPr>
          <p:cNvPr id="27" name="Rectangle 26">
            <a:extLst>
              <a:ext uri="{FF2B5EF4-FFF2-40B4-BE49-F238E27FC236}">
                <a16:creationId xmlns:a16="http://schemas.microsoft.com/office/drawing/2014/main" id="{2AD7D3AF-D8F4-419B-838D-2362CFB38883}"/>
              </a:ext>
            </a:extLst>
          </p:cNvPr>
          <p:cNvSpPr/>
          <p:nvPr/>
        </p:nvSpPr>
        <p:spPr>
          <a:xfrm>
            <a:off x="9866270" y="3696307"/>
            <a:ext cx="591829" cy="369332"/>
          </a:xfrm>
          <a:prstGeom prst="rect">
            <a:avLst/>
          </a:prstGeom>
          <a:noFill/>
        </p:spPr>
        <p:txBody>
          <a:bodyPr wrap="none">
            <a:spAutoFit/>
          </a:bodyPr>
          <a:lstStyle/>
          <a:p>
            <a:pPr algn="ctr"/>
            <a:r>
              <a:rPr lang="en-US" dirty="0">
                <a:solidFill>
                  <a:schemeClr val="bg1"/>
                </a:solidFill>
                <a:latin typeface="Segoe UI Semilight" panose="020B0402040204020203" pitchFamily="34" charset="0"/>
                <a:cs typeface="Segoe UI Semilight" panose="020B0402040204020203" pitchFamily="34" charset="0"/>
              </a:rPr>
              <a:t>44+</a:t>
            </a:r>
            <a:endParaRPr lang="en-US" dirty="0">
              <a:solidFill>
                <a:schemeClr val="bg1"/>
              </a:solidFill>
            </a:endParaRPr>
          </a:p>
        </p:txBody>
      </p:sp>
    </p:spTree>
    <p:extLst>
      <p:ext uri="{BB962C8B-B14F-4D97-AF65-F5344CB8AC3E}">
        <p14:creationId xmlns:p14="http://schemas.microsoft.com/office/powerpoint/2010/main" val="26275548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7" descr="i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2397" y="1962233"/>
            <a:ext cx="1582574" cy="1554088"/>
          </a:xfrm>
          <a:prstGeom prst="rect">
            <a:avLst/>
          </a:prstGeom>
        </p:spPr>
      </p:pic>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885764" cy="646331"/>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ORIGINAL PREFIXED SYNTAX SUPPORTED IN</a:t>
            </a:r>
          </a:p>
        </p:txBody>
      </p:sp>
      <p:sp>
        <p:nvSpPr>
          <p:cNvPr id="14" name="TextBox 13">
            <a:extLst>
              <a:ext uri="{FF2B5EF4-FFF2-40B4-BE49-F238E27FC236}">
                <a16:creationId xmlns:a16="http://schemas.microsoft.com/office/drawing/2014/main" id="{9E86B674-5458-42DE-B458-A2F85C3DD184}"/>
              </a:ext>
            </a:extLst>
          </p:cNvPr>
          <p:cNvSpPr txBox="1"/>
          <p:nvPr/>
        </p:nvSpPr>
        <p:spPr>
          <a:xfrm>
            <a:off x="664065" y="5536705"/>
            <a:ext cx="8184659" cy="644621"/>
          </a:xfrm>
          <a:prstGeom prst="rect">
            <a:avLst/>
          </a:prstGeom>
          <a:noFill/>
        </p:spPr>
        <p:txBody>
          <a:bodyPr wrap="square" rtlCol="0">
            <a:spAutoFit/>
          </a:bodyPr>
          <a:lstStyle/>
          <a:p>
            <a:pPr>
              <a:lnSpc>
                <a:spcPts val="4400"/>
              </a:lnSpc>
            </a:pPr>
            <a:r>
              <a:rPr lang="en-US" sz="3200" err="1">
                <a:solidFill>
                  <a:schemeClr val="bg1">
                    <a:lumMod val="65000"/>
                  </a:schemeClr>
                </a:solidFill>
                <a:latin typeface="Segoe UI Semilight" panose="020B0402040204020203" pitchFamily="34" charset="0"/>
                <a:cs typeface="Segoe UI Semilight" panose="020B0402040204020203" pitchFamily="34" charset="0"/>
              </a:rPr>
              <a:t>caniuse.com</a:t>
            </a:r>
            <a:r>
              <a:rPr lang="en-US" sz="3200">
                <a:solidFill>
                  <a:schemeClr val="bg1">
                    <a:lumMod val="65000"/>
                  </a:schemeClr>
                </a:solidFill>
                <a:latin typeface="Segoe UI Semilight" panose="020B0402040204020203" pitchFamily="34" charset="0"/>
                <a:cs typeface="Segoe UI Semilight" panose="020B0402040204020203" pitchFamily="34" charset="0"/>
              </a:rPr>
              <a:t>/#feat=</a:t>
            </a:r>
            <a:r>
              <a:rPr lang="en-US" sz="3200" err="1">
                <a:solidFill>
                  <a:schemeClr val="bg1">
                    <a:lumMod val="65000"/>
                  </a:schemeClr>
                </a:solidFill>
                <a:latin typeface="Segoe UI Semilight" panose="020B0402040204020203" pitchFamily="34" charset="0"/>
                <a:cs typeface="Segoe UI Semilight" panose="020B0402040204020203" pitchFamily="34" charset="0"/>
              </a:rPr>
              <a:t>css</a:t>
            </a:r>
            <a:r>
              <a:rPr lang="en-US" sz="3200">
                <a:solidFill>
                  <a:schemeClr val="bg1">
                    <a:lumMod val="65000"/>
                  </a:schemeClr>
                </a:solidFill>
                <a:latin typeface="Segoe UI Semilight" panose="020B0402040204020203" pitchFamily="34" charset="0"/>
                <a:cs typeface="Segoe UI Semilight" panose="020B0402040204020203" pitchFamily="34" charset="0"/>
              </a:rPr>
              <a:t>-grid</a:t>
            </a:r>
          </a:p>
        </p:txBody>
      </p:sp>
      <p:grpSp>
        <p:nvGrpSpPr>
          <p:cNvPr id="10" name="Group 9">
            <a:extLst>
              <a:ext uri="{FF2B5EF4-FFF2-40B4-BE49-F238E27FC236}">
                <a16:creationId xmlns:a16="http://schemas.microsoft.com/office/drawing/2014/main" id="{017D18FD-A74B-4ED3-8DC2-98EC6CAB1FEC}"/>
              </a:ext>
            </a:extLst>
          </p:cNvPr>
          <p:cNvGrpSpPr/>
          <p:nvPr/>
        </p:nvGrpSpPr>
        <p:grpSpPr>
          <a:xfrm>
            <a:off x="663905" y="2089315"/>
            <a:ext cx="1263056" cy="1976324"/>
            <a:chOff x="663905" y="2089315"/>
            <a:chExt cx="1263056" cy="1976324"/>
          </a:xfrm>
        </p:grpSpPr>
        <p:pic>
          <p:nvPicPr>
            <p:cNvPr id="13" name="Picture 12" descr="favicon-Artboard 2.png">
              <a:extLst>
                <a:ext uri="{FF2B5EF4-FFF2-40B4-BE49-F238E27FC236}">
                  <a16:creationId xmlns:a16="http://schemas.microsoft.com/office/drawing/2014/main" id="{46E9FACE-E2F7-41C0-962D-BAD2ACDDC9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3905" y="2089315"/>
              <a:ext cx="1263056" cy="1371600"/>
            </a:xfrm>
            <a:prstGeom prst="rect">
              <a:avLst/>
            </a:prstGeom>
          </p:spPr>
        </p:pic>
        <p:sp>
          <p:nvSpPr>
            <p:cNvPr id="15" name="Rectangle 14">
              <a:extLst>
                <a:ext uri="{FF2B5EF4-FFF2-40B4-BE49-F238E27FC236}">
                  <a16:creationId xmlns:a16="http://schemas.microsoft.com/office/drawing/2014/main" id="{88835209-69F0-417C-AF33-5FCF57DAAFE0}"/>
                </a:ext>
              </a:extLst>
            </p:cNvPr>
            <p:cNvSpPr/>
            <p:nvPr/>
          </p:nvSpPr>
          <p:spPr>
            <a:xfrm>
              <a:off x="1078066" y="3696307"/>
              <a:ext cx="434735" cy="369332"/>
            </a:xfrm>
            <a:prstGeom prst="rect">
              <a:avLst/>
            </a:prstGeom>
            <a:noFill/>
            <a:ln>
              <a:noFill/>
            </a:ln>
          </p:spPr>
          <p:txBody>
            <a:bodyPr wrap="none">
              <a:spAutoFit/>
            </a:bodyPr>
            <a:lstStyle/>
            <a:p>
              <a:pPr algn="ctr"/>
              <a:r>
                <a:rPr lang="en-US">
                  <a:solidFill>
                    <a:schemeClr val="bg1"/>
                  </a:solidFill>
                  <a:latin typeface="Segoe UI Semilight" panose="020B0402040204020203" pitchFamily="34" charset="0"/>
                  <a:cs typeface="Segoe UI Semilight" panose="020B0402040204020203" pitchFamily="34" charset="0"/>
                </a:rPr>
                <a:t>All</a:t>
              </a:r>
              <a:endParaRPr lang="en-US">
                <a:solidFill>
                  <a:schemeClr val="bg1"/>
                </a:solidFill>
              </a:endParaRPr>
            </a:p>
          </p:txBody>
        </p:sp>
      </p:grpSp>
      <p:sp>
        <p:nvSpPr>
          <p:cNvPr id="18" name="Rectangle 17">
            <a:extLst>
              <a:ext uri="{FF2B5EF4-FFF2-40B4-BE49-F238E27FC236}">
                <a16:creationId xmlns:a16="http://schemas.microsoft.com/office/drawing/2014/main" id="{A25AAC43-3225-4BD9-AB4B-4DDBF7BAD3BC}"/>
              </a:ext>
            </a:extLst>
          </p:cNvPr>
          <p:cNvSpPr/>
          <p:nvPr/>
        </p:nvSpPr>
        <p:spPr>
          <a:xfrm>
            <a:off x="3224902" y="3696307"/>
            <a:ext cx="546945" cy="369332"/>
          </a:xfrm>
          <a:prstGeom prst="rect">
            <a:avLst/>
          </a:prstGeom>
          <a:noFill/>
        </p:spPr>
        <p:txBody>
          <a:bodyPr wrap="none">
            <a:spAutoFit/>
          </a:bodyPr>
          <a:lstStyle/>
          <a:p>
            <a:pPr algn="ctr"/>
            <a:r>
              <a:rPr lang="en-US">
                <a:solidFill>
                  <a:schemeClr val="bg1"/>
                </a:solidFill>
                <a:latin typeface="Segoe UI Semilight" panose="020B0402040204020203" pitchFamily="34" charset="0"/>
                <a:cs typeface="Segoe UI Semilight" panose="020B0402040204020203" pitchFamily="34" charset="0"/>
              </a:rPr>
              <a:t>10+</a:t>
            </a:r>
            <a:endParaRPr lang="en-US">
              <a:solidFill>
                <a:schemeClr val="bg1"/>
              </a:solidFill>
            </a:endParaRPr>
          </a:p>
        </p:txBody>
      </p:sp>
    </p:spTree>
    <p:extLst>
      <p:ext uri="{BB962C8B-B14F-4D97-AF65-F5344CB8AC3E}">
        <p14:creationId xmlns:p14="http://schemas.microsoft.com/office/powerpoint/2010/main" val="118081947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NOTABLE BROWSERS W/O SUPPORT</a:t>
            </a:r>
          </a:p>
        </p:txBody>
      </p:sp>
      <p:pic>
        <p:nvPicPr>
          <p:cNvPr id="2" name="Picture 1" descr="uc_512x5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575" y="2089315"/>
            <a:ext cx="1371600" cy="1371600"/>
          </a:xfrm>
          <a:prstGeom prst="rect">
            <a:avLst/>
          </a:prstGeom>
        </p:spPr>
      </p:pic>
      <p:pic>
        <p:nvPicPr>
          <p:cNvPr id="14" name="Picture 13" descr="opera-mini_512x5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33" y="2089315"/>
            <a:ext cx="1371600" cy="1371600"/>
          </a:xfrm>
          <a:prstGeom prst="rect">
            <a:avLst/>
          </a:prstGeom>
        </p:spPr>
      </p:pic>
      <p:sp>
        <p:nvSpPr>
          <p:cNvPr id="15" name="TextBox 14">
            <a:extLst>
              <a:ext uri="{FF2B5EF4-FFF2-40B4-BE49-F238E27FC236}">
                <a16:creationId xmlns:a16="http://schemas.microsoft.com/office/drawing/2014/main" id="{9E86B674-5458-42DE-B458-A2F85C3DD184}"/>
              </a:ext>
            </a:extLst>
          </p:cNvPr>
          <p:cNvSpPr txBox="1"/>
          <p:nvPr/>
        </p:nvSpPr>
        <p:spPr>
          <a:xfrm>
            <a:off x="664065" y="5536705"/>
            <a:ext cx="8184659" cy="644621"/>
          </a:xfrm>
          <a:prstGeom prst="rect">
            <a:avLst/>
          </a:prstGeom>
          <a:noFill/>
        </p:spPr>
        <p:txBody>
          <a:bodyPr wrap="square" rtlCol="0">
            <a:spAutoFit/>
          </a:bodyPr>
          <a:lstStyle/>
          <a:p>
            <a:pPr>
              <a:lnSpc>
                <a:spcPts val="4400"/>
              </a:lnSpc>
            </a:pPr>
            <a:r>
              <a:rPr lang="en-US" sz="3200" err="1">
                <a:solidFill>
                  <a:schemeClr val="bg1">
                    <a:lumMod val="65000"/>
                  </a:schemeClr>
                </a:solidFill>
                <a:latin typeface="Segoe UI Semilight" panose="020B0402040204020203" pitchFamily="34" charset="0"/>
                <a:cs typeface="Segoe UI Semilight" panose="020B0402040204020203" pitchFamily="34" charset="0"/>
              </a:rPr>
              <a:t>caniuse.com</a:t>
            </a:r>
            <a:r>
              <a:rPr lang="en-US" sz="3200">
                <a:solidFill>
                  <a:schemeClr val="bg1">
                    <a:lumMod val="65000"/>
                  </a:schemeClr>
                </a:solidFill>
                <a:latin typeface="Segoe UI Semilight" panose="020B0402040204020203" pitchFamily="34" charset="0"/>
                <a:cs typeface="Segoe UI Semilight" panose="020B0402040204020203" pitchFamily="34" charset="0"/>
              </a:rPr>
              <a:t>/#feat=</a:t>
            </a:r>
            <a:r>
              <a:rPr lang="en-US" sz="3200" err="1">
                <a:solidFill>
                  <a:schemeClr val="bg1">
                    <a:lumMod val="65000"/>
                  </a:schemeClr>
                </a:solidFill>
                <a:latin typeface="Segoe UI Semilight" panose="020B0402040204020203" pitchFamily="34" charset="0"/>
                <a:cs typeface="Segoe UI Semilight" panose="020B0402040204020203" pitchFamily="34" charset="0"/>
              </a:rPr>
              <a:t>css</a:t>
            </a:r>
            <a:r>
              <a:rPr lang="en-US" sz="3200">
                <a:solidFill>
                  <a:schemeClr val="bg1">
                    <a:lumMod val="65000"/>
                  </a:schemeClr>
                </a:solidFill>
                <a:latin typeface="Segoe UI Semilight" panose="020B0402040204020203" pitchFamily="34" charset="0"/>
                <a:cs typeface="Segoe UI Semilight" panose="020B0402040204020203" pitchFamily="34" charset="0"/>
              </a:rPr>
              <a:t>-grid</a:t>
            </a:r>
          </a:p>
        </p:txBody>
      </p:sp>
    </p:spTree>
    <p:extLst>
      <p:ext uri="{BB962C8B-B14F-4D97-AF65-F5344CB8AC3E}">
        <p14:creationId xmlns:p14="http://schemas.microsoft.com/office/powerpoint/2010/main" val="395471394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ECDC"/>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ORIGINAL GRID SYNTAX?</a:t>
            </a:r>
          </a:p>
        </p:txBody>
      </p:sp>
    </p:spTree>
    <p:extLst>
      <p:ext uri="{BB962C8B-B14F-4D97-AF65-F5344CB8AC3E}">
        <p14:creationId xmlns:p14="http://schemas.microsoft.com/office/powerpoint/2010/main" val="113122660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37687289"/>
              </p:ext>
            </p:extLst>
          </p:nvPr>
        </p:nvGraphicFramePr>
        <p:xfrm>
          <a:off x="715818" y="731211"/>
          <a:ext cx="8462818" cy="5567680"/>
        </p:xfrm>
        <a:graphic>
          <a:graphicData uri="http://schemas.openxmlformats.org/drawingml/2006/table">
            <a:tbl>
              <a:tblPr firstRow="1" bandRow="1">
                <a:tableStyleId>{EB344D84-9AFB-497E-A393-DC336BA19D2E}</a:tableStyleId>
              </a:tblPr>
              <a:tblGrid>
                <a:gridCol w="4595091">
                  <a:extLst>
                    <a:ext uri="{9D8B030D-6E8A-4147-A177-3AD203B41FA5}">
                      <a16:colId xmlns:a16="http://schemas.microsoft.com/office/drawing/2014/main" val="20000"/>
                    </a:ext>
                  </a:extLst>
                </a:gridCol>
                <a:gridCol w="3867727">
                  <a:extLst>
                    <a:ext uri="{9D8B030D-6E8A-4147-A177-3AD203B41FA5}">
                      <a16:colId xmlns:a16="http://schemas.microsoft.com/office/drawing/2014/main" val="20001"/>
                    </a:ext>
                  </a:extLst>
                </a:gridCol>
              </a:tblGrid>
              <a:tr h="370840">
                <a:tc>
                  <a:txBody>
                    <a:bodyPr/>
                    <a:lstStyle/>
                    <a:p>
                      <a:r>
                        <a:rPr lang="en-US" sz="2400">
                          <a:solidFill>
                            <a:schemeClr val="tx1"/>
                          </a:solidFill>
                          <a:latin typeface="Segoe UI Semibold" panose="020B0702040204020203" pitchFamily="34" charset="0"/>
                          <a:cs typeface="Segoe UI Semibold" panose="020B0702040204020203" pitchFamily="34" charset="0"/>
                        </a:rPr>
                        <a:t>NEW</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a:solidFill>
                            <a:schemeClr val="tx1"/>
                          </a:solidFill>
                          <a:latin typeface="Segoe UI Semibold" panose="020B0702040204020203" pitchFamily="34" charset="0"/>
                          <a:cs typeface="Segoe UI Semibold" panose="020B0702040204020203" pitchFamily="34" charset="0"/>
                        </a:rPr>
                        <a:t>ORIGINAL</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extLst>
                  <a:ext uri="{0D108BD9-81ED-4DB2-BD59-A6C34878D82A}">
                    <a16:rowId xmlns:a16="http://schemas.microsoft.com/office/drawing/2014/main" val="10000"/>
                  </a:ext>
                </a:extLst>
              </a:tr>
              <a:tr h="370840">
                <a:tc>
                  <a:txBody>
                    <a:bodyPr/>
                    <a:lstStyle/>
                    <a:p>
                      <a:pPr>
                        <a:lnSpc>
                          <a:spcPts val="3200"/>
                        </a:lnSpc>
                      </a:pPr>
                      <a:r>
                        <a:rPr lang="en-US" sz="2400">
                          <a:latin typeface="Consolas" panose="020B0609020204030204" pitchFamily="49" charset="0"/>
                          <a:cs typeface="Segoe UI Semilight" panose="020B0402040204020203" pitchFamily="34" charset="0"/>
                        </a:rPr>
                        <a:t>display: grid</a:t>
                      </a:r>
                      <a:endParaRPr lang="en-US" sz="2400">
                        <a:solidFill>
                          <a:schemeClr val="bg1"/>
                        </a:solidFill>
                        <a:latin typeface="Consolas" panose="020B0609020204030204" pitchFamily="49" charset="0"/>
                        <a:cs typeface="Segoe UI Semilight" panose="020B0402040204020203" pitchFamily="34" charset="0"/>
                      </a:endParaRPr>
                    </a:p>
                  </a:txBody>
                  <a:tcPr>
                    <a:lnT w="25400" cmpd="sng">
                      <a:noFill/>
                    </a:lnT>
                    <a:solidFill>
                      <a:schemeClr val="bg1"/>
                    </a:solidFill>
                  </a:tcPr>
                </a:tc>
                <a:tc>
                  <a:txBody>
                    <a:bodyPr/>
                    <a:lstStyle/>
                    <a:p>
                      <a:pPr>
                        <a:lnSpc>
                          <a:spcPts val="3200"/>
                        </a:lnSpc>
                      </a:pPr>
                      <a:r>
                        <a:rPr lang="en-US" sz="2400">
                          <a:latin typeface="Consolas" panose="020B0609020204030204" pitchFamily="49" charset="0"/>
                          <a:cs typeface="Segoe UI Semilight" panose="020B0402040204020203" pitchFamily="34" charset="0"/>
                        </a:rPr>
                        <a:t>display: -</a:t>
                      </a:r>
                      <a:r>
                        <a:rPr lang="en-US" sz="2400" err="1">
                          <a:latin typeface="Consolas" panose="020B0609020204030204" pitchFamily="49" charset="0"/>
                          <a:cs typeface="Segoe UI Semilight" panose="020B0402040204020203" pitchFamily="34" charset="0"/>
                        </a:rPr>
                        <a:t>ms</a:t>
                      </a:r>
                      <a:r>
                        <a:rPr lang="en-US" sz="2400">
                          <a:latin typeface="Consolas" panose="020B0609020204030204" pitchFamily="49" charset="0"/>
                          <a:cs typeface="Segoe UI Semilight" panose="020B0402040204020203" pitchFamily="34" charset="0"/>
                        </a:rPr>
                        <a:t>-grid</a:t>
                      </a:r>
                      <a:endParaRPr lang="en-US" sz="2400">
                        <a:solidFill>
                          <a:schemeClr val="bg1"/>
                        </a:solidFill>
                        <a:latin typeface="Consolas" panose="020B0609020204030204" pitchFamily="49" charset="0"/>
                        <a:cs typeface="Segoe UI Semilight" panose="020B0402040204020203" pitchFamily="34" charset="0"/>
                      </a:endParaRPr>
                    </a:p>
                  </a:txBody>
                  <a:tcPr>
                    <a:lnT w="25400" cmpd="sng">
                      <a:noFill/>
                    </a:lnT>
                    <a:solidFill>
                      <a:schemeClr val="bg1"/>
                    </a:solidFill>
                  </a:tcPr>
                </a:tc>
                <a:extLst>
                  <a:ext uri="{0D108BD9-81ED-4DB2-BD59-A6C34878D82A}">
                    <a16:rowId xmlns:a16="http://schemas.microsoft.com/office/drawing/2014/main" val="10001"/>
                  </a:ext>
                </a:extLst>
              </a:tr>
              <a:tr h="370840">
                <a:tc>
                  <a:txBody>
                    <a:bodyPr/>
                    <a:lstStyle/>
                    <a:p>
                      <a:pPr>
                        <a:lnSpc>
                          <a:spcPts val="3200"/>
                        </a:lnSpc>
                      </a:pPr>
                      <a:r>
                        <a:rPr lang="en-US" sz="2400">
                          <a:latin typeface="Consolas" panose="020B0609020204030204" pitchFamily="49" charset="0"/>
                          <a:cs typeface="Segoe UI Semilight" panose="020B0402040204020203" pitchFamily="34" charset="0"/>
                        </a:rPr>
                        <a:t>grid-template-columns</a:t>
                      </a:r>
                      <a:endParaRPr lang="en-US" sz="2400">
                        <a:solidFill>
                          <a:schemeClr val="bg1"/>
                        </a:solidFill>
                        <a:latin typeface="Consolas" panose="020B0609020204030204" pitchFamily="49" charset="0"/>
                        <a:cs typeface="Segoe UI Semilight" panose="020B0402040204020203" pitchFamily="34" charset="0"/>
                      </a:endParaRPr>
                    </a:p>
                  </a:txBody>
                  <a:tcPr>
                    <a:solidFill>
                      <a:schemeClr val="bg1">
                        <a:lumMod val="85000"/>
                      </a:schemeClr>
                    </a:solidFill>
                  </a:tcPr>
                </a:tc>
                <a:tc>
                  <a:txBody>
                    <a:bodyPr/>
                    <a:lstStyle/>
                    <a:p>
                      <a:pPr>
                        <a:lnSpc>
                          <a:spcPts val="3200"/>
                        </a:lnSpc>
                      </a:pPr>
                      <a:r>
                        <a:rPr lang="en-US" sz="2400">
                          <a:latin typeface="Consolas" panose="020B0609020204030204" pitchFamily="49" charset="0"/>
                          <a:cs typeface="Segoe UI Semilight" panose="020B0402040204020203" pitchFamily="34" charset="0"/>
                        </a:rPr>
                        <a:t>-</a:t>
                      </a:r>
                      <a:r>
                        <a:rPr lang="en-US" sz="2400" err="1">
                          <a:latin typeface="Consolas" panose="020B0609020204030204" pitchFamily="49" charset="0"/>
                          <a:cs typeface="Segoe UI Semilight" panose="020B0402040204020203" pitchFamily="34" charset="0"/>
                        </a:rPr>
                        <a:t>ms</a:t>
                      </a:r>
                      <a:r>
                        <a:rPr lang="en-US" sz="2400">
                          <a:latin typeface="Consolas" panose="020B0609020204030204" pitchFamily="49" charset="0"/>
                          <a:cs typeface="Segoe UI Semilight" panose="020B0402040204020203" pitchFamily="34" charset="0"/>
                        </a:rPr>
                        <a:t>-grid-columns</a:t>
                      </a:r>
                      <a:endParaRPr lang="en-US" sz="2400">
                        <a:solidFill>
                          <a:schemeClr val="bg1"/>
                        </a:solidFill>
                        <a:latin typeface="Consolas" panose="020B0609020204030204" pitchFamily="49"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2"/>
                  </a:ext>
                </a:extLst>
              </a:tr>
              <a:tr h="370840">
                <a:tc>
                  <a:txBody>
                    <a:bodyPr/>
                    <a:lstStyle/>
                    <a:p>
                      <a:pPr>
                        <a:lnSpc>
                          <a:spcPts val="3200"/>
                        </a:lnSpc>
                      </a:pPr>
                      <a:r>
                        <a:rPr lang="en-US" sz="2400">
                          <a:latin typeface="Consolas" panose="020B0609020204030204" pitchFamily="49" charset="0"/>
                          <a:cs typeface="Segoe UI Semilight" panose="020B0402040204020203" pitchFamily="34" charset="0"/>
                        </a:rPr>
                        <a:t>grid-template-rows</a:t>
                      </a:r>
                      <a:endParaRPr lang="en-US" sz="2400">
                        <a:solidFill>
                          <a:schemeClr val="bg1"/>
                        </a:solidFill>
                        <a:latin typeface="Consolas" panose="020B0609020204030204" pitchFamily="49" charset="0"/>
                        <a:cs typeface="Segoe UI Semilight" panose="020B0402040204020203" pitchFamily="34" charset="0"/>
                      </a:endParaRPr>
                    </a:p>
                  </a:txBody>
                  <a:tcPr>
                    <a:solidFill>
                      <a:schemeClr val="bg1"/>
                    </a:solidFill>
                  </a:tcPr>
                </a:tc>
                <a:tc>
                  <a:txBody>
                    <a:bodyPr/>
                    <a:lstStyle/>
                    <a:p>
                      <a:pPr>
                        <a:lnSpc>
                          <a:spcPts val="3200"/>
                        </a:lnSpc>
                      </a:pPr>
                      <a:r>
                        <a:rPr lang="en-US" sz="2400">
                          <a:latin typeface="Consolas" panose="020B0609020204030204" pitchFamily="49" charset="0"/>
                          <a:cs typeface="Segoe UI Semilight" panose="020B0402040204020203" pitchFamily="34" charset="0"/>
                        </a:rPr>
                        <a:t>-</a:t>
                      </a:r>
                      <a:r>
                        <a:rPr lang="en-US" sz="2400" err="1">
                          <a:latin typeface="Consolas" panose="020B0609020204030204" pitchFamily="49" charset="0"/>
                          <a:cs typeface="Segoe UI Semilight" panose="020B0402040204020203" pitchFamily="34" charset="0"/>
                        </a:rPr>
                        <a:t>ms</a:t>
                      </a:r>
                      <a:r>
                        <a:rPr lang="en-US" sz="2400">
                          <a:latin typeface="Consolas" panose="020B0609020204030204" pitchFamily="49" charset="0"/>
                          <a:cs typeface="Segoe UI Semilight" panose="020B0402040204020203" pitchFamily="34" charset="0"/>
                        </a:rPr>
                        <a:t>-grid-rows</a:t>
                      </a:r>
                      <a:endParaRPr lang="en-US" sz="2400">
                        <a:solidFill>
                          <a:schemeClr val="bg1"/>
                        </a:solidFill>
                        <a:latin typeface="Consolas" panose="020B0609020204030204" pitchFamily="49"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3"/>
                  </a:ext>
                </a:extLst>
              </a:tr>
              <a:tr h="370840">
                <a:tc>
                  <a:txBody>
                    <a:bodyPr/>
                    <a:lstStyle/>
                    <a:p>
                      <a:pPr>
                        <a:lnSpc>
                          <a:spcPts val="3200"/>
                        </a:lnSpc>
                      </a:pPr>
                      <a:r>
                        <a:rPr lang="en-US" sz="2400">
                          <a:latin typeface="Consolas" panose="020B0609020204030204" pitchFamily="49" charset="0"/>
                          <a:cs typeface="Segoe UI Semilight" panose="020B0402040204020203" pitchFamily="34" charset="0"/>
                        </a:rPr>
                        <a:t>grid-column</a:t>
                      </a:r>
                      <a:endParaRPr lang="en-US" sz="2400">
                        <a:solidFill>
                          <a:schemeClr val="bg1"/>
                        </a:solidFill>
                        <a:latin typeface="Consolas" panose="020B0609020204030204" pitchFamily="49" charset="0"/>
                        <a:cs typeface="Segoe UI Semilight" panose="020B0402040204020203" pitchFamily="34" charset="0"/>
                      </a:endParaRPr>
                    </a:p>
                  </a:txBody>
                  <a:tcPr>
                    <a:solidFill>
                      <a:schemeClr val="bg1">
                        <a:lumMod val="85000"/>
                      </a:schemeClr>
                    </a:solidFill>
                  </a:tcPr>
                </a:tc>
                <a:tc>
                  <a:txBody>
                    <a:bodyPr/>
                    <a:lstStyle/>
                    <a:p>
                      <a:pPr>
                        <a:lnSpc>
                          <a:spcPts val="3200"/>
                        </a:lnSpc>
                      </a:pPr>
                      <a:r>
                        <a:rPr lang="en-US" sz="2400">
                          <a:latin typeface="Consolas" panose="020B0609020204030204" pitchFamily="49" charset="0"/>
                          <a:cs typeface="Segoe UI Semilight" panose="020B0402040204020203" pitchFamily="34" charset="0"/>
                        </a:rPr>
                        <a:t>-</a:t>
                      </a:r>
                      <a:r>
                        <a:rPr lang="en-US" sz="2400" err="1">
                          <a:latin typeface="Consolas" panose="020B0609020204030204" pitchFamily="49" charset="0"/>
                          <a:cs typeface="Segoe UI Semilight" panose="020B0402040204020203" pitchFamily="34" charset="0"/>
                        </a:rPr>
                        <a:t>ms</a:t>
                      </a:r>
                      <a:r>
                        <a:rPr lang="en-US" sz="2400">
                          <a:latin typeface="Consolas" panose="020B0609020204030204" pitchFamily="49" charset="0"/>
                          <a:cs typeface="Segoe UI Semilight" panose="020B0402040204020203" pitchFamily="34" charset="0"/>
                        </a:rPr>
                        <a:t>-grid-column,</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a:latin typeface="Consolas" panose="020B0609020204030204" pitchFamily="49" charset="0"/>
                          <a:cs typeface="Segoe UI Semilight" panose="020B0402040204020203" pitchFamily="34" charset="0"/>
                        </a:rPr>
                        <a:t>-</a:t>
                      </a:r>
                      <a:r>
                        <a:rPr lang="en-US" sz="2400" err="1">
                          <a:latin typeface="Consolas" panose="020B0609020204030204" pitchFamily="49" charset="0"/>
                          <a:cs typeface="Segoe UI Semilight" panose="020B0402040204020203" pitchFamily="34" charset="0"/>
                        </a:rPr>
                        <a:t>ms</a:t>
                      </a:r>
                      <a:r>
                        <a:rPr lang="en-US" sz="2400">
                          <a:latin typeface="Consolas" panose="020B0609020204030204" pitchFamily="49" charset="0"/>
                          <a:cs typeface="Segoe UI Semilight" panose="020B0402040204020203" pitchFamily="34" charset="0"/>
                        </a:rPr>
                        <a:t>-grid-column-span</a:t>
                      </a:r>
                      <a:endParaRPr lang="en-US" sz="2400">
                        <a:solidFill>
                          <a:schemeClr val="bg1"/>
                        </a:solidFill>
                        <a:latin typeface="Consolas" panose="020B0609020204030204" pitchFamily="49"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grid-row</a:t>
                      </a:r>
                      <a:endParaRPr lang="en-US" sz="2400" dirty="0">
                        <a:solidFill>
                          <a:schemeClr val="bg1"/>
                        </a:solidFill>
                        <a:latin typeface="Consolas" panose="020B0609020204030204" pitchFamily="49" charset="0"/>
                        <a:cs typeface="Segoe UI Semilight" panose="020B0402040204020203" pitchFamily="34" charset="0"/>
                      </a:endParaRPr>
                    </a:p>
                  </a:txBody>
                  <a:tcPr>
                    <a:solidFill>
                      <a:schemeClr val="bg1"/>
                    </a:solidFill>
                  </a:tcPr>
                </a:tc>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a:t>
                      </a:r>
                      <a:r>
                        <a:rPr lang="en-US" sz="2400" dirty="0" err="1">
                          <a:latin typeface="Consolas" panose="020B0609020204030204" pitchFamily="49" charset="0"/>
                          <a:cs typeface="Segoe UI Semilight" panose="020B0402040204020203" pitchFamily="34" charset="0"/>
                        </a:rPr>
                        <a:t>ms</a:t>
                      </a:r>
                      <a:r>
                        <a:rPr lang="en-US" sz="2400" dirty="0">
                          <a:latin typeface="Consolas" panose="020B0609020204030204" pitchFamily="49" charset="0"/>
                          <a:cs typeface="Segoe UI Semilight" panose="020B0402040204020203" pitchFamily="34" charset="0"/>
                        </a:rPr>
                        <a:t>-grid-row, </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a:t>
                      </a:r>
                      <a:r>
                        <a:rPr lang="en-US" sz="2400" dirty="0" err="1">
                          <a:latin typeface="Consolas" panose="020B0609020204030204" pitchFamily="49" charset="0"/>
                          <a:cs typeface="Segoe UI Semilight" panose="020B0402040204020203" pitchFamily="34" charset="0"/>
                        </a:rPr>
                        <a:t>ms</a:t>
                      </a:r>
                      <a:r>
                        <a:rPr lang="en-US" sz="2400" dirty="0">
                          <a:latin typeface="Consolas" panose="020B0609020204030204" pitchFamily="49" charset="0"/>
                          <a:cs typeface="Segoe UI Semilight" panose="020B0402040204020203" pitchFamily="34" charset="0"/>
                        </a:rPr>
                        <a:t>-grid-row-span</a:t>
                      </a:r>
                      <a:endParaRPr lang="en-US" sz="2400" dirty="0">
                        <a:solidFill>
                          <a:schemeClr val="bg1"/>
                        </a:solidFill>
                        <a:latin typeface="Consolas" panose="020B0609020204030204" pitchFamily="49"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justify-content</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000" i="1" dirty="0">
                          <a:latin typeface="Segoe UI Semilight" panose="020B0402040204020203" pitchFamily="34" charset="0"/>
                          <a:cs typeface="Segoe UI Semilight" panose="020B0402040204020203" pitchFamily="34" charset="0"/>
                        </a:rPr>
                        <a:t>(assuming horizontal writing mode)</a:t>
                      </a:r>
                      <a:endParaRPr lang="en-US" sz="2000" i="1" dirty="0">
                        <a:solidFill>
                          <a:schemeClr val="bg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tc>
                  <a:txBody>
                    <a:bodyPr/>
                    <a:lstStyle/>
                    <a:p>
                      <a:pPr>
                        <a:lnSpc>
                          <a:spcPts val="3200"/>
                        </a:lnSpc>
                      </a:pPr>
                      <a:r>
                        <a:rPr lang="en-US" sz="2400" dirty="0">
                          <a:latin typeface="Consolas" panose="020B0609020204030204" pitchFamily="49" charset="0"/>
                          <a:cs typeface="Segoe UI Semilight" panose="020B0402040204020203" pitchFamily="34" charset="0"/>
                        </a:rPr>
                        <a:t>-</a:t>
                      </a:r>
                      <a:r>
                        <a:rPr lang="en-US" sz="2400" dirty="0" err="1">
                          <a:latin typeface="Consolas" panose="020B0609020204030204" pitchFamily="49" charset="0"/>
                          <a:cs typeface="Segoe UI Semilight" panose="020B0402040204020203" pitchFamily="34" charset="0"/>
                        </a:rPr>
                        <a:t>ms</a:t>
                      </a:r>
                      <a:r>
                        <a:rPr lang="en-US" sz="2400" dirty="0">
                          <a:latin typeface="Consolas" panose="020B0609020204030204" pitchFamily="49" charset="0"/>
                          <a:cs typeface="Segoe UI Semilight" panose="020B0402040204020203" pitchFamily="34" charset="0"/>
                        </a:rPr>
                        <a:t>-grid-column-align</a:t>
                      </a:r>
                      <a:endParaRPr lang="en-US" sz="2400" dirty="0">
                        <a:solidFill>
                          <a:schemeClr val="bg1"/>
                        </a:solidFill>
                        <a:latin typeface="Consolas" panose="020B0609020204030204" pitchFamily="49"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8"/>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align-content</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000" i="1" dirty="0">
                          <a:latin typeface="Segoe UI Semilight" panose="020B0402040204020203" pitchFamily="34" charset="0"/>
                          <a:cs typeface="Segoe UI Semilight" panose="020B0402040204020203" pitchFamily="34" charset="0"/>
                        </a:rPr>
                        <a:t>(assuming horizontal writing mode)</a:t>
                      </a:r>
                      <a:endParaRPr lang="en-US" sz="2000" i="1" dirty="0">
                        <a:solidFill>
                          <a:schemeClr val="bg1"/>
                        </a:solidFill>
                        <a:latin typeface="Segoe UI Semilight" panose="020B0402040204020203" pitchFamily="34" charset="0"/>
                        <a:cs typeface="Segoe UI Semilight" panose="020B0402040204020203" pitchFamily="34" charset="0"/>
                      </a:endParaRPr>
                    </a:p>
                  </a:txBody>
                  <a:tcPr>
                    <a:solidFill>
                      <a:schemeClr val="bg1"/>
                    </a:solidFill>
                  </a:tcPr>
                </a:tc>
                <a:tc>
                  <a:txBody>
                    <a:bodyPr/>
                    <a:lstStyle/>
                    <a:p>
                      <a:pPr>
                        <a:lnSpc>
                          <a:spcPts val="3200"/>
                        </a:lnSpc>
                      </a:pPr>
                      <a:r>
                        <a:rPr lang="en-US" sz="2400" dirty="0">
                          <a:latin typeface="Consolas" panose="020B0609020204030204" pitchFamily="49" charset="0"/>
                          <a:cs typeface="Segoe UI Semilight" panose="020B0402040204020203" pitchFamily="34" charset="0"/>
                        </a:rPr>
                        <a:t>-</a:t>
                      </a:r>
                      <a:r>
                        <a:rPr lang="en-US" sz="2400" dirty="0" err="1">
                          <a:latin typeface="Consolas" panose="020B0609020204030204" pitchFamily="49" charset="0"/>
                          <a:cs typeface="Segoe UI Semilight" panose="020B0402040204020203" pitchFamily="34" charset="0"/>
                        </a:rPr>
                        <a:t>ms</a:t>
                      </a:r>
                      <a:r>
                        <a:rPr lang="en-US" sz="2400" dirty="0">
                          <a:latin typeface="Consolas" panose="020B0609020204030204" pitchFamily="49" charset="0"/>
                          <a:cs typeface="Segoe UI Semilight" panose="020B0402040204020203" pitchFamily="34" charset="0"/>
                        </a:rPr>
                        <a:t>-grid-row-align</a:t>
                      </a:r>
                      <a:endParaRPr lang="en-US" sz="2400" dirty="0">
                        <a:solidFill>
                          <a:schemeClr val="bg1"/>
                        </a:solidFill>
                        <a:latin typeface="Consolas" panose="020B0609020204030204" pitchFamily="49"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271525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339682450"/>
              </p:ext>
            </p:extLst>
          </p:nvPr>
        </p:nvGraphicFramePr>
        <p:xfrm>
          <a:off x="715818" y="731211"/>
          <a:ext cx="8462818" cy="4846320"/>
        </p:xfrm>
        <a:graphic>
          <a:graphicData uri="http://schemas.openxmlformats.org/drawingml/2006/table">
            <a:tbl>
              <a:tblPr firstRow="1" bandRow="1">
                <a:tableStyleId>{EB344D84-9AFB-497E-A393-DC336BA19D2E}</a:tableStyleId>
              </a:tblPr>
              <a:tblGrid>
                <a:gridCol w="5779169">
                  <a:extLst>
                    <a:ext uri="{9D8B030D-6E8A-4147-A177-3AD203B41FA5}">
                      <a16:colId xmlns:a16="http://schemas.microsoft.com/office/drawing/2014/main" val="20000"/>
                    </a:ext>
                  </a:extLst>
                </a:gridCol>
                <a:gridCol w="2683649">
                  <a:extLst>
                    <a:ext uri="{9D8B030D-6E8A-4147-A177-3AD203B41FA5}">
                      <a16:colId xmlns:a16="http://schemas.microsoft.com/office/drawing/2014/main" val="20001"/>
                    </a:ext>
                  </a:extLst>
                </a:gridCol>
              </a:tblGrid>
              <a:tr h="370840">
                <a:tc>
                  <a:txBody>
                    <a:bodyPr/>
                    <a:lstStyle/>
                    <a:p>
                      <a:r>
                        <a:rPr lang="en-US" sz="2400">
                          <a:solidFill>
                            <a:schemeClr val="tx1"/>
                          </a:solidFill>
                          <a:latin typeface="Segoe UI Semibold" panose="020B0702040204020203" pitchFamily="34" charset="0"/>
                          <a:cs typeface="Segoe UI Semibold" panose="020B0702040204020203" pitchFamily="34" charset="0"/>
                        </a:rPr>
                        <a:t>NEW</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a:solidFill>
                            <a:schemeClr val="tx1"/>
                          </a:solidFill>
                          <a:latin typeface="Segoe UI Semibold" panose="020B0702040204020203" pitchFamily="34" charset="0"/>
                          <a:cs typeface="Segoe UI Semibold" panose="020B0702040204020203" pitchFamily="34" charset="0"/>
                        </a:rPr>
                        <a:t>ORIGINAL</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extLst>
                  <a:ext uri="{0D108BD9-81ED-4DB2-BD59-A6C34878D82A}">
                    <a16:rowId xmlns:a16="http://schemas.microsoft.com/office/drawing/2014/main" val="10000"/>
                  </a:ext>
                </a:extLst>
              </a:tr>
              <a:tr h="370840">
                <a:tc>
                  <a:txBody>
                    <a:bodyPr/>
                    <a:lstStyle/>
                    <a:p>
                      <a:pPr>
                        <a:lnSpc>
                          <a:spcPts val="3200"/>
                        </a:lnSpc>
                      </a:pPr>
                      <a:r>
                        <a:rPr lang="en-US" sz="2400" dirty="0">
                          <a:solidFill>
                            <a:schemeClr val="tx1"/>
                          </a:solidFill>
                          <a:latin typeface="Consolas" panose="020B0609020204030204" pitchFamily="49" charset="0"/>
                          <a:cs typeface="Segoe UI Semilight" panose="020B0402040204020203" pitchFamily="34" charset="0"/>
                        </a:rPr>
                        <a:t>order</a:t>
                      </a:r>
                    </a:p>
                  </a:txBody>
                  <a:tcPr>
                    <a:lnT w="25400" cmpd="sng">
                      <a:noFill/>
                    </a:lnT>
                    <a:solidFill>
                      <a:schemeClr val="bg1"/>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lnT w="25400" cmpd="sng">
                      <a:noFill/>
                    </a:lnT>
                    <a:solidFill>
                      <a:schemeClr val="bg1"/>
                    </a:solidFill>
                  </a:tcPr>
                </a:tc>
                <a:extLst>
                  <a:ext uri="{0D108BD9-81ED-4DB2-BD59-A6C34878D82A}">
                    <a16:rowId xmlns:a16="http://schemas.microsoft.com/office/drawing/2014/main" val="10001"/>
                  </a:ext>
                </a:extLst>
              </a:tr>
              <a:tr h="370840">
                <a:tc>
                  <a:txBody>
                    <a:bodyPr/>
                    <a:lstStyle/>
                    <a:p>
                      <a:pPr>
                        <a:lnSpc>
                          <a:spcPts val="3200"/>
                        </a:lnSpc>
                      </a:pPr>
                      <a:r>
                        <a:rPr lang="en-US" sz="2400" dirty="0">
                          <a:solidFill>
                            <a:schemeClr val="tx1"/>
                          </a:solidFill>
                          <a:latin typeface="Segoe UI Semilight" panose="020B0402040204020203" pitchFamily="34" charset="0"/>
                          <a:cs typeface="Segoe UI Semilight" panose="020B0402040204020203" pitchFamily="34" charset="0"/>
                        </a:rPr>
                        <a:t>Named grid lines</a:t>
                      </a:r>
                    </a:p>
                  </a:txBody>
                  <a:tcPr>
                    <a:solidFill>
                      <a:schemeClr val="bg1">
                        <a:lumMod val="85000"/>
                      </a:schemeClr>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2"/>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solidFill>
                            <a:schemeClr val="tx1"/>
                          </a:solidFill>
                          <a:latin typeface="Consolas" panose="020B0609020204030204" pitchFamily="49" charset="0"/>
                          <a:cs typeface="Segoe UI Semilight" panose="020B0402040204020203" pitchFamily="34" charset="0"/>
                        </a:rPr>
                        <a:t>repeat() </a:t>
                      </a:r>
                      <a:r>
                        <a:rPr lang="en-US" sz="2400" dirty="0">
                          <a:solidFill>
                            <a:schemeClr val="tx1"/>
                          </a:solidFill>
                          <a:latin typeface="Segoe UI Semilight" panose="020B0402040204020203" pitchFamily="34" charset="0"/>
                          <a:cs typeface="Segoe UI Semilight" panose="020B0402040204020203" pitchFamily="34" charset="0"/>
                        </a:rPr>
                        <a:t>value with </a:t>
                      </a:r>
                      <a:r>
                        <a:rPr lang="en-US" sz="2400" dirty="0">
                          <a:solidFill>
                            <a:schemeClr val="tx1"/>
                          </a:solidFill>
                          <a:latin typeface="Consolas" panose="020B0609020204030204" pitchFamily="49" charset="0"/>
                          <a:cs typeface="Segoe UI Semilight" panose="020B0402040204020203" pitchFamily="34" charset="0"/>
                        </a:rPr>
                        <a:t>auto-fill</a:t>
                      </a:r>
                      <a:r>
                        <a:rPr lang="en-US" sz="2400" dirty="0">
                          <a:solidFill>
                            <a:schemeClr val="tx1"/>
                          </a:solidFill>
                          <a:latin typeface="Segoe UI Semilight" panose="020B0402040204020203" pitchFamily="34" charset="0"/>
                          <a:cs typeface="Segoe UI Semilight" panose="020B0402040204020203" pitchFamily="34" charset="0"/>
                        </a:rPr>
                        <a:t> and</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solidFill>
                            <a:schemeClr val="tx1"/>
                          </a:solidFill>
                          <a:latin typeface="Consolas" panose="020B0609020204030204" pitchFamily="49" charset="0"/>
                          <a:cs typeface="Segoe UI Semilight" panose="020B0402040204020203" pitchFamily="34" charset="0"/>
                        </a:rPr>
                        <a:t>auto-fit</a:t>
                      </a:r>
                      <a:r>
                        <a:rPr lang="en-US" sz="2400" dirty="0">
                          <a:solidFill>
                            <a:schemeClr val="tx1"/>
                          </a:solidFill>
                          <a:latin typeface="Segoe UI Semilight" panose="020B0402040204020203" pitchFamily="34" charset="0"/>
                          <a:cs typeface="Segoe UI Semilight" panose="020B0402040204020203" pitchFamily="34" charset="0"/>
                        </a:rPr>
                        <a:t> keywords</a:t>
                      </a:r>
                    </a:p>
                  </a:txBody>
                  <a:tcPr>
                    <a:solidFill>
                      <a:schemeClr val="bg1"/>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3"/>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solidFill>
                            <a:schemeClr val="tx1"/>
                          </a:solidFill>
                          <a:latin typeface="Consolas" panose="020B0609020204030204" pitchFamily="49" charset="0"/>
                          <a:cs typeface="Segoe UI Semilight" panose="020B0402040204020203" pitchFamily="34" charset="0"/>
                        </a:rPr>
                        <a:t>grid-auto-rows</a:t>
                      </a:r>
                      <a:r>
                        <a:rPr lang="en-US" sz="2400" dirty="0">
                          <a:solidFill>
                            <a:schemeClr val="tx1"/>
                          </a:solidFill>
                          <a:latin typeface="Segoe UI Semilight" panose="020B0402040204020203" pitchFamily="34" charset="0"/>
                          <a:cs typeface="Segoe UI Semilight" panose="020B0402040204020203" pitchFamily="34" charset="0"/>
                        </a:rPr>
                        <a:t>, </a:t>
                      </a:r>
                      <a:r>
                        <a:rPr lang="en-US" sz="2400" dirty="0">
                          <a:solidFill>
                            <a:schemeClr val="tx1"/>
                          </a:solidFill>
                          <a:latin typeface="Consolas" panose="020B0609020204030204" pitchFamily="49" charset="0"/>
                          <a:cs typeface="Segoe UI Semilight" panose="020B0402040204020203" pitchFamily="34" charset="0"/>
                        </a:rPr>
                        <a:t>grid-auto-columns</a:t>
                      </a:r>
                    </a:p>
                  </a:txBody>
                  <a:tcPr>
                    <a:solidFill>
                      <a:schemeClr val="bg1">
                        <a:lumMod val="85000"/>
                      </a:schemeClr>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ts val="3200"/>
                        </a:lnSpc>
                        <a:spcBef>
                          <a:spcPts val="0"/>
                        </a:spcBef>
                        <a:spcAft>
                          <a:spcPts val="0"/>
                        </a:spcAft>
                        <a:buClrTx/>
                        <a:buSzTx/>
                        <a:buFontTx/>
                        <a:buNone/>
                        <a:tabLst/>
                        <a:defRPr/>
                      </a:pPr>
                      <a:r>
                        <a:rPr lang="en-US" sz="2400" dirty="0">
                          <a:solidFill>
                            <a:schemeClr val="tx1"/>
                          </a:solidFill>
                          <a:latin typeface="Consolas" panose="020B0609020204030204" pitchFamily="49" charset="0"/>
                          <a:cs typeface="Segoe UI Semilight" panose="020B0402040204020203" pitchFamily="34" charset="0"/>
                        </a:rPr>
                        <a:t>grid-auto-flow</a:t>
                      </a:r>
                    </a:p>
                  </a:txBody>
                  <a:tcPr>
                    <a:solidFill>
                      <a:schemeClr val="bg1"/>
                    </a:solidFill>
                  </a:tcPr>
                </a:tc>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6"/>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solidFill>
                            <a:schemeClr val="tx1"/>
                          </a:solidFill>
                          <a:latin typeface="Consolas" panose="020B0609020204030204" pitchFamily="49" charset="0"/>
                          <a:cs typeface="Segoe UI Semilight" panose="020B0402040204020203" pitchFamily="34" charset="0"/>
                        </a:rPr>
                        <a:t>grid-gap</a:t>
                      </a:r>
                      <a:r>
                        <a:rPr lang="en-US" sz="2400" dirty="0">
                          <a:solidFill>
                            <a:schemeClr val="tx1"/>
                          </a:solidFill>
                          <a:latin typeface="Segoe UI Semilight" panose="020B0402040204020203" pitchFamily="34" charset="0"/>
                          <a:cs typeface="Segoe UI Semilight" panose="020B0402040204020203" pitchFamily="34" charset="0"/>
                        </a:rPr>
                        <a:t>, etc.</a:t>
                      </a:r>
                    </a:p>
                  </a:txBody>
                  <a:tcPr>
                    <a:solidFill>
                      <a:schemeClr val="bg1">
                        <a:lumMod val="85000"/>
                      </a:schemeClr>
                    </a:solidFill>
                  </a:tcPr>
                </a:tc>
                <a:tc>
                  <a:txBody>
                    <a:bodyPr/>
                    <a:lstStyle/>
                    <a:p>
                      <a:pPr>
                        <a:lnSpc>
                          <a:spcPts val="3200"/>
                        </a:lnSpc>
                      </a:pPr>
                      <a:endParaRPr lang="en-US" sz="2400" dirty="0">
                        <a:solidFill>
                          <a:schemeClr val="tx1"/>
                        </a:solidFill>
                        <a:latin typeface="Segoe UI Semilight" panose="020B0402040204020203" pitchFamily="34" charset="0"/>
                        <a:cs typeface="Segoe UI Semilight" panose="020B0402040204020203" pitchFamily="34" charset="0"/>
                      </a:endParaRPr>
                    </a:p>
                  </a:txBody>
                  <a:tcPr>
                    <a:solidFill>
                      <a:schemeClr val="bg1">
                        <a:lumMod val="85000"/>
                      </a:schemeClr>
                    </a:solidFill>
                  </a:tcPr>
                </a:tc>
                <a:extLst>
                  <a:ext uri="{0D108BD9-81ED-4DB2-BD59-A6C34878D82A}">
                    <a16:rowId xmlns:a16="http://schemas.microsoft.com/office/drawing/2014/main" val="10008"/>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i="0" dirty="0">
                          <a:solidFill>
                            <a:schemeClr val="tx1"/>
                          </a:solidFill>
                          <a:latin typeface="Consolas" panose="020B0609020204030204" pitchFamily="49" charset="0"/>
                          <a:cs typeface="Segoe UI Semilight" panose="020B0402040204020203" pitchFamily="34" charset="0"/>
                        </a:rPr>
                        <a:t>justify-items</a:t>
                      </a:r>
                    </a:p>
                  </a:txBody>
                  <a:tcPr>
                    <a:solidFill>
                      <a:schemeClr val="bg1"/>
                    </a:solidFill>
                  </a:tcPr>
                </a:tc>
                <a:tc>
                  <a:txBody>
                    <a:bodyPr/>
                    <a:lstStyle/>
                    <a:p>
                      <a:pPr>
                        <a:lnSpc>
                          <a:spcPts val="3200"/>
                        </a:lnSpc>
                      </a:pPr>
                      <a:endParaRPr lang="en-US" sz="2400">
                        <a:solidFill>
                          <a:schemeClr val="tx1"/>
                        </a:solidFill>
                        <a:latin typeface="Segoe UI Semilight" panose="020B0402040204020203" pitchFamily="34" charset="0"/>
                        <a:cs typeface="Segoe UI Semilight" panose="020B0402040204020203" pitchFamily="34" charset="0"/>
                      </a:endParaRPr>
                    </a:p>
                  </a:txBody>
                  <a:tcPr>
                    <a:solidFill>
                      <a:schemeClr val="bg1"/>
                    </a:solidFill>
                  </a:tcPr>
                </a:tc>
                <a:extLst>
                  <a:ext uri="{0D108BD9-81ED-4DB2-BD59-A6C34878D82A}">
                    <a16:rowId xmlns:a16="http://schemas.microsoft.com/office/drawing/2014/main" val="10009"/>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i="0" dirty="0">
                          <a:solidFill>
                            <a:schemeClr val="tx1"/>
                          </a:solidFill>
                          <a:latin typeface="Consolas" panose="020B0609020204030204" pitchFamily="49" charset="0"/>
                          <a:cs typeface="Segoe UI Semilight" panose="020B0402040204020203" pitchFamily="34" charset="0"/>
                        </a:rPr>
                        <a:t>align-items</a:t>
                      </a:r>
                    </a:p>
                  </a:txBody>
                  <a:tcPr>
                    <a:solidFill>
                      <a:schemeClr val="bg1">
                        <a:lumMod val="75000"/>
                      </a:schemeClr>
                    </a:solidFill>
                  </a:tcPr>
                </a:tc>
                <a:tc>
                  <a:txBody>
                    <a:bodyPr/>
                    <a:lstStyle/>
                    <a:p>
                      <a:pPr>
                        <a:lnSpc>
                          <a:spcPts val="3200"/>
                        </a:lnSpc>
                      </a:pPr>
                      <a:endParaRPr lang="en-US" sz="2400" dirty="0">
                        <a:solidFill>
                          <a:schemeClr val="tx1"/>
                        </a:solidFill>
                        <a:latin typeface="Segoe UI Semilight" panose="020B0402040204020203" pitchFamily="34" charset="0"/>
                        <a:cs typeface="Segoe UI Semilight" panose="020B0402040204020203" pitchFamily="34" charset="0"/>
                      </a:endParaRPr>
                    </a:p>
                  </a:txBody>
                  <a:tcPr>
                    <a:solidFill>
                      <a:schemeClr val="bg1">
                        <a:lumMod val="75000"/>
                      </a:schemeClr>
                    </a:solidFill>
                  </a:tcPr>
                </a:tc>
                <a:extLst>
                  <a:ext uri="{0D108BD9-81ED-4DB2-BD59-A6C34878D82A}">
                    <a16:rowId xmlns:a16="http://schemas.microsoft.com/office/drawing/2014/main" val="1718856089"/>
                  </a:ext>
                </a:extLst>
              </a:tr>
            </a:tbl>
          </a:graphicData>
        </a:graphic>
      </p:graphicFrame>
    </p:spTree>
    <p:extLst>
      <p:ext uri="{BB962C8B-B14F-4D97-AF65-F5344CB8AC3E}">
        <p14:creationId xmlns:p14="http://schemas.microsoft.com/office/powerpoint/2010/main" val="74153570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FFECDC"/>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FLEXBOX VS. GRID?</a:t>
            </a:r>
          </a:p>
        </p:txBody>
      </p:sp>
    </p:spTree>
    <p:extLst>
      <p:ext uri="{BB962C8B-B14F-4D97-AF65-F5344CB8AC3E}">
        <p14:creationId xmlns:p14="http://schemas.microsoft.com/office/powerpoint/2010/main" val="3090362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49CF59-3952-4352-AAD7-3342887437C0}"/>
              </a:ext>
            </a:extLst>
          </p:cNvPr>
          <p:cNvSpPr txBox="1"/>
          <p:nvPr/>
        </p:nvSpPr>
        <p:spPr>
          <a:xfrm>
            <a:off x="664065" y="712602"/>
            <a:ext cx="8184660" cy="646331"/>
          </a:xfrm>
          <a:prstGeom prst="rect">
            <a:avLst/>
          </a:prstGeom>
          <a:noFill/>
        </p:spPr>
        <p:txBody>
          <a:bodyPr wrap="square" rtlCol="0">
            <a:spAutoFit/>
          </a:bodyPr>
          <a:lstStyle/>
          <a:p>
            <a:r>
              <a:rPr lang="en-US" sz="3600" dirty="0">
                <a:solidFill>
                  <a:srgbClr val="FFECDC"/>
                </a:solidFill>
                <a:latin typeface="Segoe UI Light" panose="020B0502040204020203" pitchFamily="34" charset="0"/>
                <a:cs typeface="Segoe UI Light" panose="020B0502040204020203" pitchFamily="34" charset="0"/>
              </a:rPr>
              <a:t>FLEXBOX:</a:t>
            </a:r>
          </a:p>
        </p:txBody>
      </p:sp>
      <p:sp>
        <p:nvSpPr>
          <p:cNvPr id="5" name="TextBox 4">
            <a:extLst>
              <a:ext uri="{FF2B5EF4-FFF2-40B4-BE49-F238E27FC236}">
                <a16:creationId xmlns:a16="http://schemas.microsoft.com/office/drawing/2014/main" id="{7C49CF59-3952-4352-AAD7-3342887437C0}"/>
              </a:ext>
            </a:extLst>
          </p:cNvPr>
          <p:cNvSpPr txBox="1"/>
          <p:nvPr/>
        </p:nvSpPr>
        <p:spPr>
          <a:xfrm>
            <a:off x="664064" y="1428119"/>
            <a:ext cx="8453003" cy="2308324"/>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Precise alignment and sizing in one axis, simpler distribution in perpendicular axis (if applicable)</a:t>
            </a:r>
          </a:p>
        </p:txBody>
      </p:sp>
    </p:spTree>
    <p:extLst>
      <p:ext uri="{BB962C8B-B14F-4D97-AF65-F5344CB8AC3E}">
        <p14:creationId xmlns:p14="http://schemas.microsoft.com/office/powerpoint/2010/main" val="75744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9DEF2BF-BA6C-4060-A323-4D42D57A67C0}"/>
              </a:ext>
            </a:extLst>
          </p:cNvPr>
          <p:cNvSpPr/>
          <p:nvPr/>
        </p:nvSpPr>
        <p:spPr>
          <a:xfrm>
            <a:off x="923645" y="923635"/>
            <a:ext cx="4999173" cy="2586183"/>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9DEE30-C4B5-48E5-8E39-82C124393026}"/>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C4BCB22-9CA9-485F-9DD1-E4AC4D57994B}"/>
              </a:ext>
            </a:extLst>
          </p:cNvPr>
          <p:cNvSpPr txBox="1"/>
          <p:nvPr/>
        </p:nvSpPr>
        <p:spPr>
          <a:xfrm>
            <a:off x="796406" y="3648163"/>
            <a:ext cx="2280703" cy="584775"/>
          </a:xfrm>
          <a:prstGeom prst="rect">
            <a:avLst/>
          </a:prstGeom>
          <a:noFill/>
        </p:spPr>
        <p:txBody>
          <a:bodyPr wrap="square" rtlCol="0">
            <a:spAutoFit/>
          </a:bodyPr>
          <a:lstStyle/>
          <a:p>
            <a:r>
              <a:rPr lang="en-US" sz="3200">
                <a:solidFill>
                  <a:srgbClr val="EE9889"/>
                </a:solidFill>
                <a:latin typeface="Segoe UI Light" panose="020B0502040204020203" pitchFamily="34" charset="0"/>
                <a:cs typeface="Segoe UI Light" panose="020B0502040204020203" pitchFamily="34" charset="0"/>
              </a:rPr>
              <a:t>CROSS AXIS</a:t>
            </a:r>
          </a:p>
        </p:txBody>
      </p:sp>
      <p:cxnSp>
        <p:nvCxnSpPr>
          <p:cNvPr id="15" name="Straight Arrow Connector 14">
            <a:extLst>
              <a:ext uri="{FF2B5EF4-FFF2-40B4-BE49-F238E27FC236}">
                <a16:creationId xmlns:a16="http://schemas.microsoft.com/office/drawing/2014/main" id="{62108A17-2F27-458C-AAE5-FAB2BDD2A63B}"/>
              </a:ext>
            </a:extLst>
          </p:cNvPr>
          <p:cNvCxnSpPr>
            <a:cxnSpLocks/>
          </p:cNvCxnSpPr>
          <p:nvPr/>
        </p:nvCxnSpPr>
        <p:spPr>
          <a:xfrm>
            <a:off x="828943" y="4376791"/>
            <a:ext cx="0" cy="1663863"/>
          </a:xfrm>
          <a:prstGeom prst="straightConnector1">
            <a:avLst/>
          </a:prstGeom>
          <a:ln>
            <a:solidFill>
              <a:srgbClr val="EE9889"/>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4D63F7B-1EB4-4B56-990E-DCF3CFA48CC4}"/>
              </a:ext>
            </a:extLst>
          </p:cNvPr>
          <p:cNvCxnSpPr>
            <a:cxnSpLocks/>
          </p:cNvCxnSpPr>
          <p:nvPr/>
        </p:nvCxnSpPr>
        <p:spPr>
          <a:xfrm flipV="1">
            <a:off x="828943" y="923637"/>
            <a:ext cx="0" cy="2586181"/>
          </a:xfrm>
          <a:prstGeom prst="straightConnector1">
            <a:avLst/>
          </a:prstGeom>
          <a:ln>
            <a:solidFill>
              <a:srgbClr val="EE9889"/>
            </a:solidFill>
            <a:tailEnd type="triangle"/>
          </a:ln>
        </p:spPr>
        <p:style>
          <a:lnRef idx="1">
            <a:schemeClr val="accent1"/>
          </a:lnRef>
          <a:fillRef idx="0">
            <a:schemeClr val="accent1"/>
          </a:fillRef>
          <a:effectRef idx="0">
            <a:schemeClr val="accent1"/>
          </a:effectRef>
          <a:fontRef idx="minor">
            <a:schemeClr val="tx1"/>
          </a:fontRef>
        </p:style>
      </p:cxnSp>
      <p:pic>
        <p:nvPicPr>
          <p:cNvPr id="16" name="Picture 15" descr="dog-654719_1920.jpg">
            <a:extLst>
              <a:ext uri="{FF2B5EF4-FFF2-40B4-BE49-F238E27FC236}">
                <a16:creationId xmlns:a16="http://schemas.microsoft.com/office/drawing/2014/main" id="{7B23221E-D069-4BAF-B501-6ADE888C9F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052" y="925085"/>
            <a:ext cx="3193493" cy="2584733"/>
          </a:xfrm>
          <a:prstGeom prst="rect">
            <a:avLst/>
          </a:prstGeom>
        </p:spPr>
      </p:pic>
      <p:sp>
        <p:nvSpPr>
          <p:cNvPr id="19" name="TextBox 18">
            <a:extLst>
              <a:ext uri="{FF2B5EF4-FFF2-40B4-BE49-F238E27FC236}">
                <a16:creationId xmlns:a16="http://schemas.microsoft.com/office/drawing/2014/main" id="{AF4AC138-5700-4631-A70F-ED69553063BF}"/>
              </a:ext>
            </a:extLst>
          </p:cNvPr>
          <p:cNvSpPr txBox="1"/>
          <p:nvPr/>
        </p:nvSpPr>
        <p:spPr>
          <a:xfrm>
            <a:off x="1944264" y="1833031"/>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94667709"/>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49CF59-3952-4352-AAD7-3342887437C0}"/>
              </a:ext>
            </a:extLst>
          </p:cNvPr>
          <p:cNvSpPr txBox="1"/>
          <p:nvPr/>
        </p:nvSpPr>
        <p:spPr>
          <a:xfrm>
            <a:off x="664065" y="712602"/>
            <a:ext cx="8184660" cy="646331"/>
          </a:xfrm>
          <a:prstGeom prst="rect">
            <a:avLst/>
          </a:prstGeom>
          <a:noFill/>
        </p:spPr>
        <p:txBody>
          <a:bodyPr wrap="square" rtlCol="0">
            <a:spAutoFit/>
          </a:bodyPr>
          <a:lstStyle/>
          <a:p>
            <a:r>
              <a:rPr lang="en-US" sz="3600" dirty="0">
                <a:solidFill>
                  <a:srgbClr val="FFECDC"/>
                </a:solidFill>
                <a:latin typeface="Segoe UI Light" panose="020B0502040204020203" pitchFamily="34" charset="0"/>
                <a:cs typeface="Segoe UI Light" panose="020B0502040204020203" pitchFamily="34" charset="0"/>
              </a:rPr>
              <a:t>GRID:</a:t>
            </a:r>
          </a:p>
        </p:txBody>
      </p:sp>
      <p:sp>
        <p:nvSpPr>
          <p:cNvPr id="5" name="TextBox 4">
            <a:extLst>
              <a:ext uri="{FF2B5EF4-FFF2-40B4-BE49-F238E27FC236}">
                <a16:creationId xmlns:a16="http://schemas.microsoft.com/office/drawing/2014/main" id="{7C49CF59-3952-4352-AAD7-3342887437C0}"/>
              </a:ext>
            </a:extLst>
          </p:cNvPr>
          <p:cNvSpPr txBox="1"/>
          <p:nvPr/>
        </p:nvSpPr>
        <p:spPr>
          <a:xfrm>
            <a:off x="664065" y="1428119"/>
            <a:ext cx="8184660" cy="1569660"/>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Precision and/or symmetry in both inline and block axes</a:t>
            </a:r>
          </a:p>
        </p:txBody>
      </p:sp>
    </p:spTree>
    <p:extLst>
      <p:ext uri="{BB962C8B-B14F-4D97-AF65-F5344CB8AC3E}">
        <p14:creationId xmlns:p14="http://schemas.microsoft.com/office/powerpoint/2010/main" val="319097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49CF59-3952-4352-AAD7-3342887437C0}"/>
              </a:ext>
            </a:extLst>
          </p:cNvPr>
          <p:cNvSpPr txBox="1"/>
          <p:nvPr/>
        </p:nvSpPr>
        <p:spPr>
          <a:xfrm>
            <a:off x="664065" y="712602"/>
            <a:ext cx="8184660" cy="646331"/>
          </a:xfrm>
          <a:prstGeom prst="rect">
            <a:avLst/>
          </a:prstGeom>
          <a:noFill/>
        </p:spPr>
        <p:txBody>
          <a:bodyPr wrap="square" rtlCol="0">
            <a:spAutoFit/>
          </a:bodyPr>
          <a:lstStyle/>
          <a:p>
            <a:r>
              <a:rPr lang="en-US" sz="3600" dirty="0">
                <a:solidFill>
                  <a:srgbClr val="FFECDC"/>
                </a:solidFill>
                <a:latin typeface="Segoe UI Light" panose="020B0502040204020203" pitchFamily="34" charset="0"/>
                <a:cs typeface="Segoe UI Light" panose="020B0502040204020203" pitchFamily="34" charset="0"/>
              </a:rPr>
              <a:t>GRID:</a:t>
            </a:r>
          </a:p>
        </p:txBody>
      </p:sp>
      <p:sp>
        <p:nvSpPr>
          <p:cNvPr id="5" name="TextBox 4">
            <a:extLst>
              <a:ext uri="{FF2B5EF4-FFF2-40B4-BE49-F238E27FC236}">
                <a16:creationId xmlns:a16="http://schemas.microsoft.com/office/drawing/2014/main" id="{7C49CF59-3952-4352-AAD7-3342887437C0}"/>
              </a:ext>
            </a:extLst>
          </p:cNvPr>
          <p:cNvSpPr txBox="1"/>
          <p:nvPr/>
        </p:nvSpPr>
        <p:spPr>
          <a:xfrm>
            <a:off x="664065" y="1428119"/>
            <a:ext cx="8184660" cy="2308324"/>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When you want the layout to be consistent, even if there are “holes” in the content</a:t>
            </a:r>
          </a:p>
        </p:txBody>
      </p:sp>
    </p:spTree>
    <p:extLst>
      <p:ext uri="{BB962C8B-B14F-4D97-AF65-F5344CB8AC3E}">
        <p14:creationId xmlns:p14="http://schemas.microsoft.com/office/powerpoint/2010/main" val="2037761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8F349C8-BA7F-492F-8B6A-C6282B5789F6}"/>
              </a:ext>
            </a:extLst>
          </p:cNvPr>
          <p:cNvSpPr/>
          <p:nvPr/>
        </p:nvSpPr>
        <p:spPr>
          <a:xfrm>
            <a:off x="581140" y="495673"/>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F349C8-BA7F-492F-8B6A-C6282B5789F6}"/>
              </a:ext>
            </a:extLst>
          </p:cNvPr>
          <p:cNvSpPr/>
          <p:nvPr/>
        </p:nvSpPr>
        <p:spPr>
          <a:xfrm>
            <a:off x="2785290" y="495673"/>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8F349C8-BA7F-492F-8B6A-C6282B5789F6}"/>
              </a:ext>
            </a:extLst>
          </p:cNvPr>
          <p:cNvSpPr/>
          <p:nvPr/>
        </p:nvSpPr>
        <p:spPr>
          <a:xfrm>
            <a:off x="4989440" y="495673"/>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cxnSp>
        <p:nvCxnSpPr>
          <p:cNvPr id="28" name="Straight Connector 27"/>
          <p:cNvCxnSpPr/>
          <p:nvPr/>
        </p:nvCxnSpPr>
        <p:spPr>
          <a:xfrm>
            <a:off x="574542" y="1632767"/>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8F349C8-BA7F-492F-8B6A-C6282B5789F6}"/>
              </a:ext>
            </a:extLst>
          </p:cNvPr>
          <p:cNvSpPr/>
          <p:nvPr/>
        </p:nvSpPr>
        <p:spPr>
          <a:xfrm>
            <a:off x="581140" y="2052849"/>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8F349C8-BA7F-492F-8B6A-C6282B5789F6}"/>
              </a:ext>
            </a:extLst>
          </p:cNvPr>
          <p:cNvSpPr/>
          <p:nvPr/>
        </p:nvSpPr>
        <p:spPr>
          <a:xfrm>
            <a:off x="2785290" y="2052849"/>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574542" y="3189943"/>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38F349C8-BA7F-492F-8B6A-C6282B5789F6}"/>
              </a:ext>
            </a:extLst>
          </p:cNvPr>
          <p:cNvSpPr/>
          <p:nvPr/>
        </p:nvSpPr>
        <p:spPr>
          <a:xfrm>
            <a:off x="581140" y="3610025"/>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F349C8-BA7F-492F-8B6A-C6282B5789F6}"/>
              </a:ext>
            </a:extLst>
          </p:cNvPr>
          <p:cNvSpPr/>
          <p:nvPr/>
        </p:nvSpPr>
        <p:spPr>
          <a:xfrm>
            <a:off x="2785290" y="3610025"/>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574542" y="4747119"/>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38F349C8-BA7F-492F-8B6A-C6282B5789F6}"/>
              </a:ext>
            </a:extLst>
          </p:cNvPr>
          <p:cNvSpPr/>
          <p:nvPr/>
        </p:nvSpPr>
        <p:spPr>
          <a:xfrm>
            <a:off x="581140" y="5167201"/>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F349C8-BA7F-492F-8B6A-C6282B5789F6}"/>
              </a:ext>
            </a:extLst>
          </p:cNvPr>
          <p:cNvSpPr/>
          <p:nvPr/>
        </p:nvSpPr>
        <p:spPr>
          <a:xfrm>
            <a:off x="2785290" y="5167201"/>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38F349C8-BA7F-492F-8B6A-C6282B5789F6}"/>
              </a:ext>
            </a:extLst>
          </p:cNvPr>
          <p:cNvSpPr/>
          <p:nvPr/>
        </p:nvSpPr>
        <p:spPr>
          <a:xfrm>
            <a:off x="4989440" y="2052849"/>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
        <p:nvSpPr>
          <p:cNvPr id="42" name="Rectangle 41">
            <a:extLst>
              <a:ext uri="{FF2B5EF4-FFF2-40B4-BE49-F238E27FC236}">
                <a16:creationId xmlns:a16="http://schemas.microsoft.com/office/drawing/2014/main" id="{38F349C8-BA7F-492F-8B6A-C6282B5789F6}"/>
              </a:ext>
            </a:extLst>
          </p:cNvPr>
          <p:cNvSpPr/>
          <p:nvPr/>
        </p:nvSpPr>
        <p:spPr>
          <a:xfrm>
            <a:off x="4989440" y="3610025"/>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
        <p:nvSpPr>
          <p:cNvPr id="43" name="Rectangle 42">
            <a:extLst>
              <a:ext uri="{FF2B5EF4-FFF2-40B4-BE49-F238E27FC236}">
                <a16:creationId xmlns:a16="http://schemas.microsoft.com/office/drawing/2014/main" id="{38F349C8-BA7F-492F-8B6A-C6282B5789F6}"/>
              </a:ext>
            </a:extLst>
          </p:cNvPr>
          <p:cNvSpPr/>
          <p:nvPr/>
        </p:nvSpPr>
        <p:spPr>
          <a:xfrm>
            <a:off x="4989440" y="5167201"/>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Tree>
    <p:extLst>
      <p:ext uri="{BB962C8B-B14F-4D97-AF65-F5344CB8AC3E}">
        <p14:creationId xmlns:p14="http://schemas.microsoft.com/office/powerpoint/2010/main" val="1272486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8F349C8-BA7F-492F-8B6A-C6282B5789F6}"/>
              </a:ext>
            </a:extLst>
          </p:cNvPr>
          <p:cNvSpPr/>
          <p:nvPr/>
        </p:nvSpPr>
        <p:spPr>
          <a:xfrm>
            <a:off x="581140" y="495673"/>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F349C8-BA7F-492F-8B6A-C6282B5789F6}"/>
              </a:ext>
            </a:extLst>
          </p:cNvPr>
          <p:cNvSpPr/>
          <p:nvPr/>
        </p:nvSpPr>
        <p:spPr>
          <a:xfrm>
            <a:off x="2785290" y="495673"/>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74542" y="1632767"/>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8F349C8-BA7F-492F-8B6A-C6282B5789F6}"/>
              </a:ext>
            </a:extLst>
          </p:cNvPr>
          <p:cNvSpPr/>
          <p:nvPr/>
        </p:nvSpPr>
        <p:spPr>
          <a:xfrm>
            <a:off x="581140" y="2052849"/>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574542" y="3189943"/>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38F349C8-BA7F-492F-8B6A-C6282B5789F6}"/>
              </a:ext>
            </a:extLst>
          </p:cNvPr>
          <p:cNvSpPr/>
          <p:nvPr/>
        </p:nvSpPr>
        <p:spPr>
          <a:xfrm>
            <a:off x="581140" y="3610025"/>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F349C8-BA7F-492F-8B6A-C6282B5789F6}"/>
              </a:ext>
            </a:extLst>
          </p:cNvPr>
          <p:cNvSpPr/>
          <p:nvPr/>
        </p:nvSpPr>
        <p:spPr>
          <a:xfrm>
            <a:off x="2785290" y="3610025"/>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574542" y="4747119"/>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38F349C8-BA7F-492F-8B6A-C6282B5789F6}"/>
              </a:ext>
            </a:extLst>
          </p:cNvPr>
          <p:cNvSpPr/>
          <p:nvPr/>
        </p:nvSpPr>
        <p:spPr>
          <a:xfrm>
            <a:off x="581140" y="5167201"/>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F349C8-BA7F-492F-8B6A-C6282B5789F6}"/>
              </a:ext>
            </a:extLst>
          </p:cNvPr>
          <p:cNvSpPr/>
          <p:nvPr/>
        </p:nvSpPr>
        <p:spPr>
          <a:xfrm>
            <a:off x="2785290" y="5167201"/>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F349C8-BA7F-492F-8B6A-C6282B5789F6}"/>
              </a:ext>
            </a:extLst>
          </p:cNvPr>
          <p:cNvSpPr/>
          <p:nvPr/>
        </p:nvSpPr>
        <p:spPr>
          <a:xfrm>
            <a:off x="4989440" y="495673"/>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
        <p:nvSpPr>
          <p:cNvPr id="18" name="Rectangle 17">
            <a:extLst>
              <a:ext uri="{FF2B5EF4-FFF2-40B4-BE49-F238E27FC236}">
                <a16:creationId xmlns:a16="http://schemas.microsoft.com/office/drawing/2014/main" id="{38F349C8-BA7F-492F-8B6A-C6282B5789F6}"/>
              </a:ext>
            </a:extLst>
          </p:cNvPr>
          <p:cNvSpPr/>
          <p:nvPr/>
        </p:nvSpPr>
        <p:spPr>
          <a:xfrm>
            <a:off x="4989440" y="2052849"/>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
        <p:nvSpPr>
          <p:cNvPr id="19" name="Rectangle 18">
            <a:extLst>
              <a:ext uri="{FF2B5EF4-FFF2-40B4-BE49-F238E27FC236}">
                <a16:creationId xmlns:a16="http://schemas.microsoft.com/office/drawing/2014/main" id="{38F349C8-BA7F-492F-8B6A-C6282B5789F6}"/>
              </a:ext>
            </a:extLst>
          </p:cNvPr>
          <p:cNvSpPr/>
          <p:nvPr/>
        </p:nvSpPr>
        <p:spPr>
          <a:xfrm>
            <a:off x="4989440" y="3610025"/>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
        <p:nvSpPr>
          <p:cNvPr id="20" name="Rectangle 19">
            <a:extLst>
              <a:ext uri="{FF2B5EF4-FFF2-40B4-BE49-F238E27FC236}">
                <a16:creationId xmlns:a16="http://schemas.microsoft.com/office/drawing/2014/main" id="{38F349C8-BA7F-492F-8B6A-C6282B5789F6}"/>
              </a:ext>
            </a:extLst>
          </p:cNvPr>
          <p:cNvSpPr/>
          <p:nvPr/>
        </p:nvSpPr>
        <p:spPr>
          <a:xfrm>
            <a:off x="4989440" y="5167201"/>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Tree>
    <p:extLst>
      <p:ext uri="{BB962C8B-B14F-4D97-AF65-F5344CB8AC3E}">
        <p14:creationId xmlns:p14="http://schemas.microsoft.com/office/powerpoint/2010/main" val="2637585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8F349C8-BA7F-492F-8B6A-C6282B5789F6}"/>
              </a:ext>
            </a:extLst>
          </p:cNvPr>
          <p:cNvSpPr/>
          <p:nvPr/>
        </p:nvSpPr>
        <p:spPr>
          <a:xfrm>
            <a:off x="581140" y="495673"/>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F349C8-BA7F-492F-8B6A-C6282B5789F6}"/>
              </a:ext>
            </a:extLst>
          </p:cNvPr>
          <p:cNvSpPr/>
          <p:nvPr/>
        </p:nvSpPr>
        <p:spPr>
          <a:xfrm>
            <a:off x="2785290" y="495673"/>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74542" y="1632767"/>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8F349C8-BA7F-492F-8B6A-C6282B5789F6}"/>
              </a:ext>
            </a:extLst>
          </p:cNvPr>
          <p:cNvSpPr/>
          <p:nvPr/>
        </p:nvSpPr>
        <p:spPr>
          <a:xfrm>
            <a:off x="581140" y="2052849"/>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574542" y="3189943"/>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38F349C8-BA7F-492F-8B6A-C6282B5789F6}"/>
              </a:ext>
            </a:extLst>
          </p:cNvPr>
          <p:cNvSpPr/>
          <p:nvPr/>
        </p:nvSpPr>
        <p:spPr>
          <a:xfrm>
            <a:off x="581140" y="3610025"/>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F349C8-BA7F-492F-8B6A-C6282B5789F6}"/>
              </a:ext>
            </a:extLst>
          </p:cNvPr>
          <p:cNvSpPr/>
          <p:nvPr/>
        </p:nvSpPr>
        <p:spPr>
          <a:xfrm>
            <a:off x="2785290" y="3610025"/>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574542" y="4747119"/>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38F349C8-BA7F-492F-8B6A-C6282B5789F6}"/>
              </a:ext>
            </a:extLst>
          </p:cNvPr>
          <p:cNvSpPr/>
          <p:nvPr/>
        </p:nvSpPr>
        <p:spPr>
          <a:xfrm>
            <a:off x="581140" y="5167201"/>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F349C8-BA7F-492F-8B6A-C6282B5789F6}"/>
              </a:ext>
            </a:extLst>
          </p:cNvPr>
          <p:cNvSpPr/>
          <p:nvPr/>
        </p:nvSpPr>
        <p:spPr>
          <a:xfrm>
            <a:off x="2785290" y="5167201"/>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F349C8-BA7F-492F-8B6A-C6282B5789F6}"/>
              </a:ext>
            </a:extLst>
          </p:cNvPr>
          <p:cNvSpPr/>
          <p:nvPr/>
        </p:nvSpPr>
        <p:spPr>
          <a:xfrm>
            <a:off x="4989440" y="495673"/>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
        <p:nvSpPr>
          <p:cNvPr id="18" name="Rectangle 17">
            <a:extLst>
              <a:ext uri="{FF2B5EF4-FFF2-40B4-BE49-F238E27FC236}">
                <a16:creationId xmlns:a16="http://schemas.microsoft.com/office/drawing/2014/main" id="{38F349C8-BA7F-492F-8B6A-C6282B5789F6}"/>
              </a:ext>
            </a:extLst>
          </p:cNvPr>
          <p:cNvSpPr/>
          <p:nvPr/>
        </p:nvSpPr>
        <p:spPr>
          <a:xfrm>
            <a:off x="2781991" y="2052849"/>
            <a:ext cx="8805501"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
        <p:nvSpPr>
          <p:cNvPr id="19" name="Rectangle 18">
            <a:extLst>
              <a:ext uri="{FF2B5EF4-FFF2-40B4-BE49-F238E27FC236}">
                <a16:creationId xmlns:a16="http://schemas.microsoft.com/office/drawing/2014/main" id="{38F349C8-BA7F-492F-8B6A-C6282B5789F6}"/>
              </a:ext>
            </a:extLst>
          </p:cNvPr>
          <p:cNvSpPr/>
          <p:nvPr/>
        </p:nvSpPr>
        <p:spPr>
          <a:xfrm>
            <a:off x="4989440" y="3610025"/>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
        <p:nvSpPr>
          <p:cNvPr id="20" name="Rectangle 19">
            <a:extLst>
              <a:ext uri="{FF2B5EF4-FFF2-40B4-BE49-F238E27FC236}">
                <a16:creationId xmlns:a16="http://schemas.microsoft.com/office/drawing/2014/main" id="{38F349C8-BA7F-492F-8B6A-C6282B5789F6}"/>
              </a:ext>
            </a:extLst>
          </p:cNvPr>
          <p:cNvSpPr/>
          <p:nvPr/>
        </p:nvSpPr>
        <p:spPr>
          <a:xfrm>
            <a:off x="4989440" y="5167201"/>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Tree>
    <p:extLst>
      <p:ext uri="{BB962C8B-B14F-4D97-AF65-F5344CB8AC3E}">
        <p14:creationId xmlns:p14="http://schemas.microsoft.com/office/powerpoint/2010/main" val="191906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8F349C8-BA7F-492F-8B6A-C6282B5789F6}"/>
              </a:ext>
            </a:extLst>
          </p:cNvPr>
          <p:cNvSpPr/>
          <p:nvPr/>
        </p:nvSpPr>
        <p:spPr>
          <a:xfrm>
            <a:off x="581140" y="495673"/>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8F349C8-BA7F-492F-8B6A-C6282B5789F6}"/>
              </a:ext>
            </a:extLst>
          </p:cNvPr>
          <p:cNvSpPr/>
          <p:nvPr/>
        </p:nvSpPr>
        <p:spPr>
          <a:xfrm>
            <a:off x="2785290" y="495673"/>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574542" y="1632767"/>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0" name="Rectangle 29">
            <a:extLst>
              <a:ext uri="{FF2B5EF4-FFF2-40B4-BE49-F238E27FC236}">
                <a16:creationId xmlns:a16="http://schemas.microsoft.com/office/drawing/2014/main" id="{38F349C8-BA7F-492F-8B6A-C6282B5789F6}"/>
              </a:ext>
            </a:extLst>
          </p:cNvPr>
          <p:cNvSpPr/>
          <p:nvPr/>
        </p:nvSpPr>
        <p:spPr>
          <a:xfrm>
            <a:off x="581140" y="2052849"/>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574542" y="3189943"/>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id="{38F349C8-BA7F-492F-8B6A-C6282B5789F6}"/>
              </a:ext>
            </a:extLst>
          </p:cNvPr>
          <p:cNvSpPr/>
          <p:nvPr/>
        </p:nvSpPr>
        <p:spPr>
          <a:xfrm>
            <a:off x="581140" y="3610025"/>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8F349C8-BA7F-492F-8B6A-C6282B5789F6}"/>
              </a:ext>
            </a:extLst>
          </p:cNvPr>
          <p:cNvSpPr/>
          <p:nvPr/>
        </p:nvSpPr>
        <p:spPr>
          <a:xfrm>
            <a:off x="2785290" y="3610025"/>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574542" y="4747119"/>
            <a:ext cx="11037247" cy="0"/>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sp>
        <p:nvSpPr>
          <p:cNvPr id="38" name="Rectangle 37">
            <a:extLst>
              <a:ext uri="{FF2B5EF4-FFF2-40B4-BE49-F238E27FC236}">
                <a16:creationId xmlns:a16="http://schemas.microsoft.com/office/drawing/2014/main" id="{38F349C8-BA7F-492F-8B6A-C6282B5789F6}"/>
              </a:ext>
            </a:extLst>
          </p:cNvPr>
          <p:cNvSpPr/>
          <p:nvPr/>
        </p:nvSpPr>
        <p:spPr>
          <a:xfrm>
            <a:off x="581140" y="5167201"/>
            <a:ext cx="1828800" cy="6858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8F349C8-BA7F-492F-8B6A-C6282B5789F6}"/>
              </a:ext>
            </a:extLst>
          </p:cNvPr>
          <p:cNvSpPr/>
          <p:nvPr/>
        </p:nvSpPr>
        <p:spPr>
          <a:xfrm>
            <a:off x="2785290" y="5167201"/>
            <a:ext cx="1828800" cy="6858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8F349C8-BA7F-492F-8B6A-C6282B5789F6}"/>
              </a:ext>
            </a:extLst>
          </p:cNvPr>
          <p:cNvSpPr/>
          <p:nvPr/>
        </p:nvSpPr>
        <p:spPr>
          <a:xfrm>
            <a:off x="4989440" y="495673"/>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
        <p:nvSpPr>
          <p:cNvPr id="18" name="Rectangle 17">
            <a:extLst>
              <a:ext uri="{FF2B5EF4-FFF2-40B4-BE49-F238E27FC236}">
                <a16:creationId xmlns:a16="http://schemas.microsoft.com/office/drawing/2014/main" id="{38F349C8-BA7F-492F-8B6A-C6282B5789F6}"/>
              </a:ext>
            </a:extLst>
          </p:cNvPr>
          <p:cNvSpPr/>
          <p:nvPr/>
        </p:nvSpPr>
        <p:spPr>
          <a:xfrm>
            <a:off x="4989440" y="2052849"/>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
        <p:nvSpPr>
          <p:cNvPr id="19" name="Rectangle 18">
            <a:extLst>
              <a:ext uri="{FF2B5EF4-FFF2-40B4-BE49-F238E27FC236}">
                <a16:creationId xmlns:a16="http://schemas.microsoft.com/office/drawing/2014/main" id="{38F349C8-BA7F-492F-8B6A-C6282B5789F6}"/>
              </a:ext>
            </a:extLst>
          </p:cNvPr>
          <p:cNvSpPr/>
          <p:nvPr/>
        </p:nvSpPr>
        <p:spPr>
          <a:xfrm>
            <a:off x="4989440" y="3610025"/>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sp>
        <p:nvSpPr>
          <p:cNvPr id="20" name="Rectangle 19">
            <a:extLst>
              <a:ext uri="{FF2B5EF4-FFF2-40B4-BE49-F238E27FC236}">
                <a16:creationId xmlns:a16="http://schemas.microsoft.com/office/drawing/2014/main" id="{38F349C8-BA7F-492F-8B6A-C6282B5789F6}"/>
              </a:ext>
            </a:extLst>
          </p:cNvPr>
          <p:cNvSpPr/>
          <p:nvPr/>
        </p:nvSpPr>
        <p:spPr>
          <a:xfrm>
            <a:off x="4989440" y="5167201"/>
            <a:ext cx="6598052" cy="6858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rgbClr val="000000"/>
                </a:solidFill>
              </a:rPr>
              <a:t>This is the main text of this section</a:t>
            </a:r>
          </a:p>
        </p:txBody>
      </p:sp>
      <p:cxnSp>
        <p:nvCxnSpPr>
          <p:cNvPr id="16" name="Straight Connector 15">
            <a:extLst>
              <a:ext uri="{FF2B5EF4-FFF2-40B4-BE49-F238E27FC236}">
                <a16:creationId xmlns:a16="http://schemas.microsoft.com/office/drawing/2014/main" id="{504C90ED-880B-45EC-B0A9-7655E7E5E1ED}"/>
              </a:ext>
            </a:extLst>
          </p:cNvPr>
          <p:cNvCxnSpPr>
            <a:cxnSpLocks/>
          </p:cNvCxnSpPr>
          <p:nvPr/>
        </p:nvCxnSpPr>
        <p:spPr>
          <a:xfrm>
            <a:off x="593277" y="411326"/>
            <a:ext cx="0" cy="562084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504C90ED-880B-45EC-B0A9-7655E7E5E1ED}"/>
              </a:ext>
            </a:extLst>
          </p:cNvPr>
          <p:cNvCxnSpPr>
            <a:cxnSpLocks/>
          </p:cNvCxnSpPr>
          <p:nvPr/>
        </p:nvCxnSpPr>
        <p:spPr>
          <a:xfrm>
            <a:off x="2407618" y="411326"/>
            <a:ext cx="0" cy="562084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04C90ED-880B-45EC-B0A9-7655E7E5E1ED}"/>
              </a:ext>
            </a:extLst>
          </p:cNvPr>
          <p:cNvCxnSpPr>
            <a:cxnSpLocks/>
          </p:cNvCxnSpPr>
          <p:nvPr/>
        </p:nvCxnSpPr>
        <p:spPr>
          <a:xfrm>
            <a:off x="2785606" y="411326"/>
            <a:ext cx="0" cy="562084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504C90ED-880B-45EC-B0A9-7655E7E5E1ED}"/>
              </a:ext>
            </a:extLst>
          </p:cNvPr>
          <p:cNvCxnSpPr>
            <a:cxnSpLocks/>
          </p:cNvCxnSpPr>
          <p:nvPr/>
        </p:nvCxnSpPr>
        <p:spPr>
          <a:xfrm>
            <a:off x="4615067" y="411326"/>
            <a:ext cx="0" cy="562084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04C90ED-880B-45EC-B0A9-7655E7E5E1ED}"/>
              </a:ext>
            </a:extLst>
          </p:cNvPr>
          <p:cNvCxnSpPr>
            <a:cxnSpLocks/>
          </p:cNvCxnSpPr>
          <p:nvPr/>
        </p:nvCxnSpPr>
        <p:spPr>
          <a:xfrm>
            <a:off x="4993055" y="411326"/>
            <a:ext cx="0" cy="562084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04C90ED-880B-45EC-B0A9-7655E7E5E1ED}"/>
              </a:ext>
            </a:extLst>
          </p:cNvPr>
          <p:cNvCxnSpPr>
            <a:cxnSpLocks/>
          </p:cNvCxnSpPr>
          <p:nvPr/>
        </p:nvCxnSpPr>
        <p:spPr>
          <a:xfrm>
            <a:off x="11585165" y="411326"/>
            <a:ext cx="0" cy="562084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5870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FFECDC"/>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POLYFILS AND FALLBACKS?</a:t>
            </a:r>
          </a:p>
        </p:txBody>
      </p:sp>
    </p:spTree>
    <p:extLst>
      <p:ext uri="{BB962C8B-B14F-4D97-AF65-F5344CB8AC3E}">
        <p14:creationId xmlns:p14="http://schemas.microsoft.com/office/powerpoint/2010/main" val="29387343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E6013-E7B4-4ABE-84EC-93951C212E9A}"/>
              </a:ext>
            </a:extLst>
          </p:cNvPr>
          <p:cNvSpPr/>
          <p:nvPr/>
        </p:nvSpPr>
        <p:spPr>
          <a:xfrm>
            <a:off x="0" y="11289"/>
            <a:ext cx="12192000" cy="6858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AAC62C-7DF8-4413-85FB-B004E9C5653A}"/>
              </a:ext>
            </a:extLst>
          </p:cNvPr>
          <p:cNvSpPr txBox="1"/>
          <p:nvPr/>
        </p:nvSpPr>
        <p:spPr>
          <a:xfrm>
            <a:off x="664065" y="5807186"/>
            <a:ext cx="2730106" cy="400110"/>
          </a:xfrm>
          <a:prstGeom prst="rect">
            <a:avLst/>
          </a:prstGeom>
          <a:noFill/>
        </p:spPr>
        <p:txBody>
          <a:bodyPr wrap="none" rtlCol="0">
            <a:spAutoFit/>
          </a:bodyPr>
          <a:lstStyle/>
          <a:p>
            <a:pPr>
              <a:lnSpc>
                <a:spcPts val="2400"/>
              </a:lnSpc>
            </a:pPr>
            <a:r>
              <a:rPr lang="en-US" sz="1600" dirty="0">
                <a:solidFill>
                  <a:schemeClr val="bg1"/>
                </a:solidFill>
                <a:latin typeface="Segoe UI Semilight" panose="020B0402040204020203" pitchFamily="34" charset="0"/>
                <a:cs typeface="Segoe UI Semilight" panose="020B0402040204020203" pitchFamily="34" charset="0"/>
              </a:rPr>
              <a:t>Photo by Wortley on </a:t>
            </a:r>
            <a:r>
              <a:rPr lang="en-US" sz="1600" dirty="0" err="1">
                <a:solidFill>
                  <a:schemeClr val="bg1"/>
                </a:solidFill>
                <a:latin typeface="Segoe UI Semilight" panose="020B0402040204020203" pitchFamily="34" charset="0"/>
                <a:cs typeface="Segoe UI Semilight" panose="020B0402040204020203" pitchFamily="34" charset="0"/>
              </a:rPr>
              <a:t>Pixabay</a:t>
            </a:r>
            <a:endParaRPr lang="en-US" sz="1600" dirty="0">
              <a:solidFill>
                <a:schemeClr val="bg1"/>
              </a:solidFill>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0725156C-A29F-4898-A6CA-9F1C551EC8D7}"/>
              </a:ext>
            </a:extLst>
          </p:cNvPr>
          <p:cNvSpPr txBox="1"/>
          <p:nvPr/>
        </p:nvSpPr>
        <p:spPr>
          <a:xfrm>
            <a:off x="664065" y="709257"/>
            <a:ext cx="8184660" cy="1200329"/>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GO FORTH AND</a:t>
            </a:r>
          </a:p>
          <a:p>
            <a:r>
              <a:rPr lang="en-US" sz="3600">
                <a:solidFill>
                  <a:srgbClr val="FFECDC"/>
                </a:solidFill>
                <a:latin typeface="Segoe UI Light" panose="020B0502040204020203" pitchFamily="34" charset="0"/>
                <a:cs typeface="Segoe UI Light" panose="020B0502040204020203" pitchFamily="34" charset="0"/>
              </a:rPr>
              <a:t>PROGRESSIVELY ENHANCE</a:t>
            </a:r>
          </a:p>
        </p:txBody>
      </p:sp>
    </p:spTree>
    <p:extLst>
      <p:ext uri="{BB962C8B-B14F-4D97-AF65-F5344CB8AC3E}">
        <p14:creationId xmlns:p14="http://schemas.microsoft.com/office/powerpoint/2010/main" val="345693783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3859C7C-6F72-4C9F-98DE-16B310E54811}"/>
              </a:ext>
            </a:extLst>
          </p:cNvPr>
          <p:cNvSpPr/>
          <p:nvPr/>
        </p:nvSpPr>
        <p:spPr>
          <a:xfrm>
            <a:off x="768015" y="758952"/>
            <a:ext cx="7315200" cy="1600200"/>
          </a:xfrm>
          <a:prstGeom prst="rect">
            <a:avLst/>
          </a:prstGeom>
          <a:solidFill>
            <a:srgbClr val="C2F2E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C49CF59-3952-4352-AAD7-3342887437C0}"/>
              </a:ext>
            </a:extLst>
          </p:cNvPr>
          <p:cNvSpPr txBox="1"/>
          <p:nvPr/>
        </p:nvSpPr>
        <p:spPr>
          <a:xfrm>
            <a:off x="2058113" y="1235887"/>
            <a:ext cx="4735005" cy="646331"/>
          </a:xfrm>
          <a:prstGeom prst="rect">
            <a:avLst/>
          </a:prstGeom>
          <a:noFill/>
        </p:spPr>
        <p:txBody>
          <a:bodyPr wrap="square" rtlCol="0">
            <a:spAutoFit/>
          </a:bodyPr>
          <a:lstStyle/>
          <a:p>
            <a:pPr algn="ctr"/>
            <a:r>
              <a:rPr lang="en-US" sz="3600" dirty="0">
                <a:latin typeface="Segoe UI Light" panose="020B0502040204020203" pitchFamily="34" charset="0"/>
                <a:cs typeface="Segoe UI Light" panose="020B0502040204020203" pitchFamily="34" charset="0"/>
              </a:rPr>
              <a:t>SHINY NEW LAYOUT</a:t>
            </a:r>
          </a:p>
        </p:txBody>
      </p:sp>
      <p:sp>
        <p:nvSpPr>
          <p:cNvPr id="11" name="Rectangle 10">
            <a:extLst>
              <a:ext uri="{FF2B5EF4-FFF2-40B4-BE49-F238E27FC236}">
                <a16:creationId xmlns:a16="http://schemas.microsoft.com/office/drawing/2014/main" id="{9D90C9BB-1CAD-4CD2-8B12-DE9729DC4875}"/>
              </a:ext>
            </a:extLst>
          </p:cNvPr>
          <p:cNvSpPr/>
          <p:nvPr/>
        </p:nvSpPr>
        <p:spPr>
          <a:xfrm>
            <a:off x="768015" y="2359152"/>
            <a:ext cx="7315200" cy="1600200"/>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54C9FC9-7973-4FE7-8987-51429968190C}"/>
              </a:ext>
            </a:extLst>
          </p:cNvPr>
          <p:cNvSpPr txBox="1"/>
          <p:nvPr/>
        </p:nvSpPr>
        <p:spPr>
          <a:xfrm>
            <a:off x="2058113" y="2836087"/>
            <a:ext cx="4735005" cy="646331"/>
          </a:xfrm>
          <a:prstGeom prst="rect">
            <a:avLst/>
          </a:prstGeom>
          <a:noFill/>
        </p:spPr>
        <p:txBody>
          <a:bodyPr wrap="square" rtlCol="0">
            <a:spAutoFit/>
          </a:bodyPr>
          <a:lstStyle/>
          <a:p>
            <a:pPr algn="ctr"/>
            <a:r>
              <a:rPr lang="en-US" sz="3600" dirty="0">
                <a:latin typeface="Segoe UI Light" panose="020B0502040204020203" pitchFamily="34" charset="0"/>
                <a:cs typeface="Segoe UI Light" panose="020B0502040204020203" pitchFamily="34" charset="0"/>
              </a:rPr>
              <a:t>SIMPLE LAYOUT</a:t>
            </a:r>
          </a:p>
        </p:txBody>
      </p:sp>
      <p:sp>
        <p:nvSpPr>
          <p:cNvPr id="14" name="Rectangle 13">
            <a:extLst>
              <a:ext uri="{FF2B5EF4-FFF2-40B4-BE49-F238E27FC236}">
                <a16:creationId xmlns:a16="http://schemas.microsoft.com/office/drawing/2014/main" id="{F9F1C06A-5776-401D-AC19-DF0C3E6FD66A}"/>
              </a:ext>
            </a:extLst>
          </p:cNvPr>
          <p:cNvSpPr/>
          <p:nvPr/>
        </p:nvSpPr>
        <p:spPr>
          <a:xfrm>
            <a:off x="768015" y="3959352"/>
            <a:ext cx="7315200" cy="16002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94C4E55-FEE8-4CF7-8996-8E4CF4E5DA39}"/>
              </a:ext>
            </a:extLst>
          </p:cNvPr>
          <p:cNvSpPr txBox="1"/>
          <p:nvPr/>
        </p:nvSpPr>
        <p:spPr>
          <a:xfrm>
            <a:off x="2058113" y="4436287"/>
            <a:ext cx="4735005" cy="646331"/>
          </a:xfrm>
          <a:prstGeom prst="rect">
            <a:avLst/>
          </a:prstGeom>
          <a:noFill/>
        </p:spPr>
        <p:txBody>
          <a:bodyPr wrap="square" rtlCol="0">
            <a:spAutoFit/>
          </a:bodyPr>
          <a:lstStyle/>
          <a:p>
            <a:pPr algn="ctr"/>
            <a:r>
              <a:rPr lang="en-US" sz="3600" dirty="0">
                <a:latin typeface="Segoe UI Light" panose="020B0502040204020203" pitchFamily="34" charset="0"/>
                <a:cs typeface="Segoe UI Light" panose="020B0502040204020203" pitchFamily="34" charset="0"/>
              </a:rPr>
              <a:t>TUBE OF CONTENT</a:t>
            </a:r>
          </a:p>
        </p:txBody>
      </p:sp>
    </p:spTree>
    <p:extLst>
      <p:ext uri="{BB962C8B-B14F-4D97-AF65-F5344CB8AC3E}">
        <p14:creationId xmlns:p14="http://schemas.microsoft.com/office/powerpoint/2010/main" val="443747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F5AFC3-AC1A-46C1-890B-82A734B5EA3E}"/>
              </a:ext>
            </a:extLst>
          </p:cNvPr>
          <p:cNvSpPr txBox="1"/>
          <p:nvPr/>
        </p:nvSpPr>
        <p:spPr>
          <a:xfrm>
            <a:off x="664065" y="718782"/>
            <a:ext cx="9213360" cy="3569353"/>
          </a:xfrm>
          <a:prstGeom prst="rect">
            <a:avLst/>
          </a:prstGeom>
          <a:noFill/>
        </p:spPr>
        <p:txBody>
          <a:bodyPr wrap="square" rtlCol="0">
            <a:spAutoFit/>
          </a:bodyPr>
          <a:lstStyle/>
          <a:p>
            <a:pPr>
              <a:lnSpc>
                <a:spcPts val="3400"/>
              </a:lnSpc>
            </a:pPr>
            <a:r>
              <a:rPr lang="en-US" sz="2400">
                <a:solidFill>
                  <a:schemeClr val="bg1"/>
                </a:solidFill>
                <a:latin typeface="Consolas" panose="020B0609020204030204" pitchFamily="49" charset="0"/>
                <a:cs typeface="Segoe UI Semilight" panose="020B0402040204020203" pitchFamily="34" charset="0"/>
              </a:rPr>
              <a:t>@supports (display: grid) {</a:t>
            </a:r>
          </a:p>
          <a:p>
            <a:pPr>
              <a:lnSpc>
                <a:spcPts val="34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chemeClr val="bg1">
                    <a:alpha val="67000"/>
                  </a:schemeClr>
                </a:solidFill>
                <a:latin typeface="Consolas" panose="020B0609020204030204" pitchFamily="49" charset="0"/>
                <a:cs typeface="Segoe UI Semilight" panose="020B0402040204020203" pitchFamily="34" charset="0"/>
              </a:rPr>
              <a:t>/* Styles to render only for new syntax */</a:t>
            </a:r>
          </a:p>
          <a:p>
            <a:pPr>
              <a:lnSpc>
                <a:spcPts val="3400"/>
              </a:lnSpc>
            </a:pPr>
            <a:r>
              <a:rPr lang="en-US" sz="2400">
                <a:solidFill>
                  <a:schemeClr val="bg1"/>
                </a:solidFill>
                <a:latin typeface="Consolas" panose="020B0609020204030204" pitchFamily="49" charset="0"/>
                <a:cs typeface="Segoe UI Semilight" panose="020B0402040204020203" pitchFamily="34" charset="0"/>
              </a:rPr>
              <a:t>}</a:t>
            </a:r>
          </a:p>
          <a:p>
            <a:pPr>
              <a:lnSpc>
                <a:spcPts val="3400"/>
              </a:lnSpc>
            </a:pPr>
            <a:endParaRPr lang="en-US" sz="2400">
              <a:solidFill>
                <a:schemeClr val="bg1"/>
              </a:solidFill>
              <a:latin typeface="Consolas" panose="020B0609020204030204" pitchFamily="49" charset="0"/>
              <a:cs typeface="Segoe UI Semilight" panose="020B0402040204020203" pitchFamily="34" charset="0"/>
            </a:endParaRPr>
          </a:p>
          <a:p>
            <a:pPr>
              <a:lnSpc>
                <a:spcPts val="3400"/>
              </a:lnSpc>
            </a:pPr>
            <a:r>
              <a:rPr lang="en-US" sz="2400">
                <a:solidFill>
                  <a:schemeClr val="bg1"/>
                </a:solidFill>
                <a:latin typeface="Consolas" panose="020B0609020204030204" pitchFamily="49" charset="0"/>
                <a:cs typeface="Segoe UI Semilight" panose="020B0402040204020203" pitchFamily="34" charset="0"/>
              </a:rPr>
              <a:t>@supports (display: grid) or (display: -</a:t>
            </a:r>
            <a:r>
              <a:rPr lang="en-US" sz="2400" err="1">
                <a:solidFill>
                  <a:schemeClr val="bg1"/>
                </a:solidFill>
                <a:latin typeface="Consolas" panose="020B0609020204030204" pitchFamily="49" charset="0"/>
                <a:cs typeface="Segoe UI Semilight" panose="020B0402040204020203" pitchFamily="34" charset="0"/>
              </a:rPr>
              <a:t>ms</a:t>
            </a:r>
            <a:r>
              <a:rPr lang="en-US" sz="2400">
                <a:solidFill>
                  <a:schemeClr val="bg1"/>
                </a:solidFill>
                <a:latin typeface="Consolas" panose="020B0609020204030204" pitchFamily="49" charset="0"/>
                <a:cs typeface="Segoe UI Semilight" panose="020B0402040204020203" pitchFamily="34" charset="0"/>
              </a:rPr>
              <a:t>-grid) {</a:t>
            </a:r>
          </a:p>
          <a:p>
            <a:pPr>
              <a:lnSpc>
                <a:spcPts val="34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chemeClr val="bg1">
                    <a:alpha val="67000"/>
                  </a:schemeClr>
                </a:solidFill>
                <a:latin typeface="Consolas" panose="020B0609020204030204" pitchFamily="49" charset="0"/>
                <a:cs typeface="Segoe UI Semilight" panose="020B0402040204020203" pitchFamily="34" charset="0"/>
              </a:rPr>
              <a:t>/* Styles to render for new and </a:t>
            </a:r>
          </a:p>
          <a:p>
            <a:pPr>
              <a:lnSpc>
                <a:spcPts val="3400"/>
              </a:lnSpc>
            </a:pPr>
            <a:r>
              <a:rPr lang="en-US" sz="2400">
                <a:solidFill>
                  <a:schemeClr val="bg1">
                    <a:alpha val="67000"/>
                  </a:schemeClr>
                </a:solidFill>
                <a:latin typeface="Consolas" panose="020B0609020204030204" pitchFamily="49" charset="0"/>
                <a:cs typeface="Segoe UI Semilight" panose="020B0402040204020203" pitchFamily="34" charset="0"/>
              </a:rPr>
              <a:t>     prefixed (only Microsoft Edge) */</a:t>
            </a:r>
          </a:p>
          <a:p>
            <a:pPr>
              <a:lnSpc>
                <a:spcPts val="3400"/>
              </a:lnSpc>
            </a:pPr>
            <a:r>
              <a:rPr lang="en-US" sz="2400">
                <a:solidFill>
                  <a:schemeClr val="bg1"/>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25075952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4" name="Picture 13" descr="dog-654719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052" y="2154190"/>
            <a:ext cx="3193493" cy="2584733"/>
          </a:xfrm>
          <a:prstGeom prst="rect">
            <a:avLst/>
          </a:prstGeom>
        </p:spPr>
      </p:pic>
      <p:sp>
        <p:nvSpPr>
          <p:cNvPr id="8" name="Rectangle 7">
            <a:extLst>
              <a:ext uri="{FF2B5EF4-FFF2-40B4-BE49-F238E27FC236}">
                <a16:creationId xmlns:a16="http://schemas.microsoft.com/office/drawing/2014/main" id="{0C4FA1E8-B934-4504-9B6E-15CC41AA3605}"/>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357CAD6-1D63-4D83-9C2F-2E64926841FD}"/>
              </a:ext>
            </a:extLst>
          </p:cNvPr>
          <p:cNvSpPr/>
          <p:nvPr/>
        </p:nvSpPr>
        <p:spPr>
          <a:xfrm>
            <a:off x="923645" y="2152740"/>
            <a:ext cx="4999173" cy="2586183"/>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9AD87F79-121E-47A5-A0A7-A7227E739D30}"/>
              </a:ext>
            </a:extLst>
          </p:cNvPr>
          <p:cNvSpPr txBox="1"/>
          <p:nvPr/>
        </p:nvSpPr>
        <p:spPr>
          <a:xfrm>
            <a:off x="1944264" y="3062136"/>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692667878"/>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F5AFC3-AC1A-46C1-890B-82A734B5EA3E}"/>
              </a:ext>
            </a:extLst>
          </p:cNvPr>
          <p:cNvSpPr txBox="1"/>
          <p:nvPr/>
        </p:nvSpPr>
        <p:spPr>
          <a:xfrm>
            <a:off x="664064" y="2623792"/>
            <a:ext cx="9661199" cy="1825286"/>
          </a:xfrm>
          <a:prstGeom prst="rect">
            <a:avLst/>
          </a:prstGeom>
          <a:noFill/>
        </p:spPr>
        <p:txBody>
          <a:bodyPr wrap="square" rtlCol="0">
            <a:spAutoFit/>
          </a:bodyPr>
          <a:lstStyle/>
          <a:p>
            <a:pPr>
              <a:lnSpc>
                <a:spcPts val="3400"/>
              </a:lnSpc>
            </a:pPr>
            <a:r>
              <a:rPr lang="en-US" sz="2400">
                <a:solidFill>
                  <a:schemeClr val="bg1"/>
                </a:solidFill>
                <a:latin typeface="Consolas" panose="020B0609020204030204" pitchFamily="49" charset="0"/>
                <a:cs typeface="Segoe UI Semilight" panose="020B0402040204020203" pitchFamily="34" charset="0"/>
              </a:rPr>
              <a:t>@supports (display: grid) and (not(display: -</a:t>
            </a:r>
            <a:r>
              <a:rPr lang="en-US" sz="2400" err="1">
                <a:solidFill>
                  <a:schemeClr val="bg1"/>
                </a:solidFill>
                <a:latin typeface="Consolas" panose="020B0609020204030204" pitchFamily="49" charset="0"/>
                <a:cs typeface="Segoe UI Semilight" panose="020B0402040204020203" pitchFamily="34" charset="0"/>
              </a:rPr>
              <a:t>ms</a:t>
            </a:r>
            <a:r>
              <a:rPr lang="en-US" sz="2400">
                <a:solidFill>
                  <a:schemeClr val="bg1"/>
                </a:solidFill>
                <a:latin typeface="Consolas" panose="020B0609020204030204" pitchFamily="49" charset="0"/>
                <a:cs typeface="Segoe UI Semilight" panose="020B0402040204020203" pitchFamily="34" charset="0"/>
              </a:rPr>
              <a:t>-grid)) {</a:t>
            </a:r>
          </a:p>
          <a:p>
            <a:pPr>
              <a:lnSpc>
                <a:spcPts val="34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chemeClr val="bg1">
                    <a:alpha val="67000"/>
                  </a:schemeClr>
                </a:solidFill>
                <a:latin typeface="Consolas" panose="020B0609020204030204" pitchFamily="49" charset="0"/>
                <a:cs typeface="Segoe UI Semilight" panose="020B0402040204020203" pitchFamily="34" charset="0"/>
              </a:rPr>
              <a:t>/* These styles won’t render in </a:t>
            </a:r>
          </a:p>
          <a:p>
            <a:pPr>
              <a:lnSpc>
                <a:spcPts val="3400"/>
              </a:lnSpc>
            </a:pPr>
            <a:r>
              <a:rPr lang="en-US" sz="2400">
                <a:solidFill>
                  <a:schemeClr val="bg1">
                    <a:alpha val="67000"/>
                  </a:schemeClr>
                </a:solidFill>
                <a:latin typeface="Consolas" panose="020B0609020204030204" pitchFamily="49" charset="0"/>
                <a:cs typeface="Segoe UI Semilight" panose="020B0402040204020203" pitchFamily="34" charset="0"/>
              </a:rPr>
              <a:t>     Microsoft Edge, which supports both </a:t>
            </a:r>
            <a:r>
              <a:rPr lang="en-US" sz="2400">
                <a:solidFill>
                  <a:schemeClr val="bg1">
                    <a:alpha val="67000"/>
                  </a:schemeClr>
                </a:solidFill>
                <a:latin typeface="Consolas" panose="020B0609020204030204" pitchFamily="49" charset="0"/>
                <a:cs typeface="Segoe UI Semilight" panose="020B0402040204020203" pitchFamily="34" charset="0"/>
                <a:sym typeface="Wingdings"/>
              </a:rPr>
              <a:t> */</a:t>
            </a:r>
            <a:endParaRPr lang="en-US" sz="2400">
              <a:solidFill>
                <a:schemeClr val="bg1">
                  <a:alpha val="67000"/>
                </a:schemeClr>
              </a:solidFill>
              <a:latin typeface="Consolas" panose="020B0609020204030204" pitchFamily="49" charset="0"/>
              <a:cs typeface="Segoe UI Semilight" panose="020B0402040204020203" pitchFamily="34" charset="0"/>
            </a:endParaRPr>
          </a:p>
          <a:p>
            <a:pPr>
              <a:lnSpc>
                <a:spcPts val="3400"/>
              </a:lnSpc>
            </a:pPr>
            <a:r>
              <a:rPr lang="en-US" sz="2400">
                <a:solidFill>
                  <a:schemeClr val="bg1"/>
                </a:solidFill>
                <a:latin typeface="Consolas" panose="020B0609020204030204" pitchFamily="49" charset="0"/>
                <a:cs typeface="Segoe UI Semilight" panose="020B0402040204020203" pitchFamily="34" charset="0"/>
              </a:rPr>
              <a:t>}</a:t>
            </a:r>
          </a:p>
        </p:txBody>
      </p:sp>
      <p:sp>
        <p:nvSpPr>
          <p:cNvPr id="5" name="TextBox 4">
            <a:extLst>
              <a:ext uri="{FF2B5EF4-FFF2-40B4-BE49-F238E27FC236}">
                <a16:creationId xmlns:a16="http://schemas.microsoft.com/office/drawing/2014/main" id="{7C49CF59-3952-4352-AAD7-3342887437C0}"/>
              </a:ext>
            </a:extLst>
          </p:cNvPr>
          <p:cNvSpPr txBox="1"/>
          <p:nvPr/>
        </p:nvSpPr>
        <p:spPr>
          <a:xfrm>
            <a:off x="685799" y="685800"/>
            <a:ext cx="2316019" cy="646331"/>
          </a:xfrm>
          <a:prstGeom prst="rect">
            <a:avLst/>
          </a:prstGeom>
          <a:solidFill>
            <a:schemeClr val="bg1"/>
          </a:solidFill>
        </p:spPr>
        <p:txBody>
          <a:bodyPr wrap="square" rtlCol="0">
            <a:spAutoFit/>
          </a:bodyPr>
          <a:lstStyle/>
          <a:p>
            <a:r>
              <a:rPr lang="en-US" sz="3600">
                <a:solidFill>
                  <a:srgbClr val="FF0000"/>
                </a:solidFill>
                <a:latin typeface="Segoe UI Light" panose="020B0502040204020203" pitchFamily="34" charset="0"/>
                <a:cs typeface="Segoe UI Light" panose="020B0502040204020203" pitchFamily="34" charset="0"/>
              </a:rPr>
              <a:t>WARNING!</a:t>
            </a:r>
          </a:p>
        </p:txBody>
      </p:sp>
      <p:sp>
        <p:nvSpPr>
          <p:cNvPr id="7" name="TextBox 6">
            <a:extLst>
              <a:ext uri="{FF2B5EF4-FFF2-40B4-BE49-F238E27FC236}">
                <a16:creationId xmlns:a16="http://schemas.microsoft.com/office/drawing/2014/main" id="{7C49CF59-3952-4352-AAD7-3342887437C0}"/>
              </a:ext>
            </a:extLst>
          </p:cNvPr>
          <p:cNvSpPr txBox="1"/>
          <p:nvPr/>
        </p:nvSpPr>
        <p:spPr>
          <a:xfrm>
            <a:off x="664065" y="1528984"/>
            <a:ext cx="8184660" cy="646331"/>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THIS WILL ONLY LEAD TO SADNESS:</a:t>
            </a:r>
          </a:p>
        </p:txBody>
      </p:sp>
    </p:spTree>
    <p:extLst>
      <p:ext uri="{BB962C8B-B14F-4D97-AF65-F5344CB8AC3E}">
        <p14:creationId xmlns:p14="http://schemas.microsoft.com/office/powerpoint/2010/main" val="36983270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F5AFC3-AC1A-46C1-890B-82A734B5EA3E}"/>
              </a:ext>
            </a:extLst>
          </p:cNvPr>
          <p:cNvSpPr txBox="1"/>
          <p:nvPr/>
        </p:nvSpPr>
        <p:spPr>
          <a:xfrm>
            <a:off x="664065" y="2623792"/>
            <a:ext cx="9599844" cy="1389269"/>
          </a:xfrm>
          <a:prstGeom prst="rect">
            <a:avLst/>
          </a:prstGeom>
          <a:noFill/>
        </p:spPr>
        <p:txBody>
          <a:bodyPr wrap="square" rtlCol="0">
            <a:spAutoFit/>
          </a:bodyPr>
          <a:lstStyle/>
          <a:p>
            <a:pPr>
              <a:lnSpc>
                <a:spcPts val="3400"/>
              </a:lnSpc>
            </a:pPr>
            <a:r>
              <a:rPr lang="en-US" sz="2400">
                <a:solidFill>
                  <a:schemeClr val="bg1"/>
                </a:solidFill>
                <a:latin typeface="Consolas" panose="020B0609020204030204" pitchFamily="49" charset="0"/>
                <a:cs typeface="Segoe UI Semilight" panose="020B0402040204020203" pitchFamily="34" charset="0"/>
              </a:rPr>
              <a:t>@supports (display: grid) {</a:t>
            </a:r>
          </a:p>
          <a:p>
            <a:pPr>
              <a:lnSpc>
                <a:spcPts val="34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chemeClr val="bg1">
                    <a:alpha val="67000"/>
                  </a:schemeClr>
                </a:solidFill>
                <a:latin typeface="Consolas" panose="020B0609020204030204" pitchFamily="49" charset="0"/>
                <a:cs typeface="Segoe UI Semilight" panose="020B0402040204020203" pitchFamily="34" charset="0"/>
              </a:rPr>
              <a:t>/* Styles render only where new grid is supported! </a:t>
            </a:r>
            <a:r>
              <a:rPr lang="en-US" sz="2400">
                <a:solidFill>
                  <a:schemeClr val="bg1">
                    <a:alpha val="67000"/>
                  </a:schemeClr>
                </a:solidFill>
                <a:latin typeface="Consolas" panose="020B0609020204030204" pitchFamily="49" charset="0"/>
                <a:cs typeface="Segoe UI Semilight" panose="020B0402040204020203" pitchFamily="34" charset="0"/>
                <a:sym typeface="Wingdings"/>
              </a:rPr>
              <a:t>*/</a:t>
            </a:r>
            <a:endParaRPr lang="en-US" sz="2400">
              <a:solidFill>
                <a:schemeClr val="bg1">
                  <a:alpha val="67000"/>
                </a:schemeClr>
              </a:solidFill>
              <a:latin typeface="Consolas" panose="020B0609020204030204" pitchFamily="49" charset="0"/>
              <a:cs typeface="Segoe UI Semilight" panose="020B0402040204020203" pitchFamily="34" charset="0"/>
            </a:endParaRPr>
          </a:p>
          <a:p>
            <a:pPr>
              <a:lnSpc>
                <a:spcPts val="3400"/>
              </a:lnSpc>
            </a:pPr>
            <a:r>
              <a:rPr lang="en-US" sz="2400">
                <a:solidFill>
                  <a:schemeClr val="bg1"/>
                </a:solidFill>
                <a:latin typeface="Consolas" panose="020B0609020204030204" pitchFamily="49" charset="0"/>
                <a:cs typeface="Segoe UI Semilight" panose="020B0402040204020203" pitchFamily="34" charset="0"/>
              </a:rPr>
              <a:t>}</a:t>
            </a:r>
          </a:p>
        </p:txBody>
      </p:sp>
      <p:sp>
        <p:nvSpPr>
          <p:cNvPr id="7" name="TextBox 6">
            <a:extLst>
              <a:ext uri="{FF2B5EF4-FFF2-40B4-BE49-F238E27FC236}">
                <a16:creationId xmlns:a16="http://schemas.microsoft.com/office/drawing/2014/main" id="{7C49CF59-3952-4352-AAD7-3342887437C0}"/>
              </a:ext>
            </a:extLst>
          </p:cNvPr>
          <p:cNvSpPr txBox="1"/>
          <p:nvPr/>
        </p:nvSpPr>
        <p:spPr>
          <a:xfrm>
            <a:off x="664065" y="1528984"/>
            <a:ext cx="8184660" cy="646331"/>
          </a:xfrm>
          <a:prstGeom prst="rect">
            <a:avLst/>
          </a:prstGeom>
          <a:noFill/>
        </p:spPr>
        <p:txBody>
          <a:bodyPr wrap="square" rtlCol="0">
            <a:spAutoFit/>
          </a:bodyPr>
          <a:lstStyle/>
          <a:p>
            <a:r>
              <a:rPr lang="en-US" sz="3600">
                <a:solidFill>
                  <a:srgbClr val="FFECDC"/>
                </a:solidFill>
                <a:latin typeface="Segoe UI Light" panose="020B0502040204020203" pitchFamily="34" charset="0"/>
                <a:cs typeface="Segoe UI Light" panose="020B0502040204020203" pitchFamily="34" charset="0"/>
              </a:rPr>
              <a:t>THIS IS ALL YOU NEED:</a:t>
            </a:r>
          </a:p>
        </p:txBody>
      </p:sp>
    </p:spTree>
    <p:extLst>
      <p:ext uri="{BB962C8B-B14F-4D97-AF65-F5344CB8AC3E}">
        <p14:creationId xmlns:p14="http://schemas.microsoft.com/office/powerpoint/2010/main" val="3152997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ECDC"/>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Segoe UI Light" panose="020B0502040204020203" pitchFamily="34" charset="0"/>
                <a:ea typeface="+mn-ea"/>
                <a:cs typeface="Segoe UI Light" panose="020B0502040204020203" pitchFamily="34" charset="0"/>
              </a:rPr>
              <a:t>PROGRESSIVE ENHANCEMENT STRATEGIES</a:t>
            </a:r>
          </a:p>
        </p:txBody>
      </p:sp>
    </p:spTree>
    <p:extLst>
      <p:ext uri="{BB962C8B-B14F-4D97-AF65-F5344CB8AC3E}">
        <p14:creationId xmlns:p14="http://schemas.microsoft.com/office/powerpoint/2010/main" val="36036819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4EA157-127C-42AD-BAB5-BEA6B18B4341}"/>
              </a:ext>
            </a:extLst>
          </p:cNvPr>
          <p:cNvSpPr txBox="1"/>
          <p:nvPr/>
        </p:nvSpPr>
        <p:spPr>
          <a:xfrm>
            <a:off x="664065" y="709257"/>
            <a:ext cx="818466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ECDC"/>
                </a:solidFill>
                <a:effectLst/>
                <a:uLnTx/>
                <a:uFillTx/>
                <a:latin typeface="Segoe UI Light" panose="020B0502040204020203" pitchFamily="34" charset="0"/>
                <a:ea typeface="+mn-ea"/>
                <a:cs typeface="Segoe UI Light" panose="020B0502040204020203" pitchFamily="34" charset="0"/>
              </a:rPr>
              <a:t>Where can you relax fit-and-finish?</a:t>
            </a:r>
          </a:p>
        </p:txBody>
      </p:sp>
    </p:spTree>
    <p:extLst>
      <p:ext uri="{BB962C8B-B14F-4D97-AF65-F5344CB8AC3E}">
        <p14:creationId xmlns:p14="http://schemas.microsoft.com/office/powerpoint/2010/main" val="104802077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A020B0-B36B-423D-83FB-44BAD86DFD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80" cy="5875424"/>
          </a:xfrm>
          <a:prstGeom prst="rect">
            <a:avLst/>
          </a:prstGeom>
        </p:spPr>
      </p:pic>
    </p:spTree>
    <p:extLst>
      <p:ext uri="{BB962C8B-B14F-4D97-AF65-F5344CB8AC3E}">
        <p14:creationId xmlns:p14="http://schemas.microsoft.com/office/powerpoint/2010/main" val="250039981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C5FB3C-E080-4DB4-B7C0-E3D22C9AD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79" cy="5875424"/>
          </a:xfrm>
          <a:prstGeom prst="rect">
            <a:avLst/>
          </a:prstGeom>
        </p:spPr>
      </p:pic>
    </p:spTree>
    <p:extLst>
      <p:ext uri="{BB962C8B-B14F-4D97-AF65-F5344CB8AC3E}">
        <p14:creationId xmlns:p14="http://schemas.microsoft.com/office/powerpoint/2010/main" val="123179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20C54D-0D32-4106-BB06-200343626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79" cy="5875424"/>
          </a:xfrm>
          <a:prstGeom prst="rect">
            <a:avLst/>
          </a:prstGeom>
        </p:spPr>
      </p:pic>
    </p:spTree>
    <p:extLst>
      <p:ext uri="{BB962C8B-B14F-4D97-AF65-F5344CB8AC3E}">
        <p14:creationId xmlns:p14="http://schemas.microsoft.com/office/powerpoint/2010/main" val="261492364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20C54D-0D32-4106-BB06-200343626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79" cy="5875423"/>
          </a:xfrm>
          <a:prstGeom prst="rect">
            <a:avLst/>
          </a:prstGeom>
        </p:spPr>
      </p:pic>
    </p:spTree>
    <p:extLst>
      <p:ext uri="{BB962C8B-B14F-4D97-AF65-F5344CB8AC3E}">
        <p14:creationId xmlns:p14="http://schemas.microsoft.com/office/powerpoint/2010/main" val="283602964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4EA157-127C-42AD-BAB5-BEA6B18B4341}"/>
              </a:ext>
            </a:extLst>
          </p:cNvPr>
          <p:cNvSpPr txBox="1"/>
          <p:nvPr/>
        </p:nvSpPr>
        <p:spPr>
          <a:xfrm>
            <a:off x="664065" y="709257"/>
            <a:ext cx="818466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ECDC"/>
                </a:solidFill>
                <a:effectLst/>
                <a:uLnTx/>
                <a:uFillTx/>
                <a:latin typeface="Segoe UI Light" panose="020B0502040204020203" pitchFamily="34" charset="0"/>
                <a:ea typeface="+mn-ea"/>
                <a:cs typeface="Segoe UI Light" panose="020B0502040204020203" pitchFamily="34" charset="0"/>
              </a:rPr>
              <a:t>Can you rearrange to preserve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ECDC"/>
                </a:solidFill>
                <a:effectLst/>
                <a:uLnTx/>
                <a:uFillTx/>
                <a:latin typeface="Segoe UI Light" panose="020B0502040204020203" pitchFamily="34" charset="0"/>
                <a:ea typeface="+mn-ea"/>
                <a:cs typeface="Segoe UI Light" panose="020B0502040204020203" pitchFamily="34" charset="0"/>
              </a:rPr>
              <a:t>the visual hierarchy?</a:t>
            </a:r>
          </a:p>
        </p:txBody>
      </p:sp>
    </p:spTree>
    <p:extLst>
      <p:ext uri="{BB962C8B-B14F-4D97-AF65-F5344CB8AC3E}">
        <p14:creationId xmlns:p14="http://schemas.microsoft.com/office/powerpoint/2010/main" val="392029675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25F8680-8FC7-4DD9-9B72-C2293651DC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78" cy="5875423"/>
          </a:xfrm>
          <a:prstGeom prst="rect">
            <a:avLst/>
          </a:prstGeom>
        </p:spPr>
      </p:pic>
    </p:spTree>
    <p:extLst>
      <p:ext uri="{BB962C8B-B14F-4D97-AF65-F5344CB8AC3E}">
        <p14:creationId xmlns:p14="http://schemas.microsoft.com/office/powerpoint/2010/main" val="709030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4" name="Picture 13" descr="dog-654719_19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6052" y="1086570"/>
            <a:ext cx="3193493" cy="2584733"/>
          </a:xfrm>
          <a:prstGeom prst="rect">
            <a:avLst/>
          </a:prstGeom>
        </p:spPr>
      </p:pic>
      <p:pic>
        <p:nvPicPr>
          <p:cNvPr id="8" name="Picture 7">
            <a:extLst>
              <a:ext uri="{FF2B5EF4-FFF2-40B4-BE49-F238E27FC236}">
                <a16:creationId xmlns:a16="http://schemas.microsoft.com/office/drawing/2014/main" id="{76D5F40D-98FF-47BB-8F33-C32FCE265B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016" y="3954652"/>
            <a:ext cx="2743200" cy="1828800"/>
          </a:xfrm>
          <a:prstGeom prst="rect">
            <a:avLst/>
          </a:prstGeom>
        </p:spPr>
      </p:pic>
      <p:pic>
        <p:nvPicPr>
          <p:cNvPr id="9" name="Picture 8">
            <a:extLst>
              <a:ext uri="{FF2B5EF4-FFF2-40B4-BE49-F238E27FC236}">
                <a16:creationId xmlns:a16="http://schemas.microsoft.com/office/drawing/2014/main" id="{631131C4-0FD8-4E60-8094-D79B5AC2BE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3928" y="3954652"/>
            <a:ext cx="2739068" cy="1826045"/>
          </a:xfrm>
          <a:prstGeom prst="rect">
            <a:avLst/>
          </a:prstGeom>
        </p:spPr>
      </p:pic>
      <p:sp>
        <p:nvSpPr>
          <p:cNvPr id="11" name="Rectangle 10">
            <a:extLst>
              <a:ext uri="{FF2B5EF4-FFF2-40B4-BE49-F238E27FC236}">
                <a16:creationId xmlns:a16="http://schemas.microsoft.com/office/drawing/2014/main" id="{2B1AC94A-9B0B-4450-A374-831C41592EB1}"/>
              </a:ext>
            </a:extLst>
          </p:cNvPr>
          <p:cNvSpPr/>
          <p:nvPr/>
        </p:nvSpPr>
        <p:spPr>
          <a:xfrm>
            <a:off x="466598" y="457198"/>
            <a:ext cx="9404765" cy="5950527"/>
          </a:xfrm>
          <a:prstGeom prst="rect">
            <a:avLst/>
          </a:prstGeom>
          <a:noFill/>
          <a:ln w="19050">
            <a:solidFill>
              <a:schemeClr val="bg1">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21B6A2A-E0BB-45CA-A97C-43B77BE3D2F4}"/>
              </a:ext>
            </a:extLst>
          </p:cNvPr>
          <p:cNvSpPr/>
          <p:nvPr/>
        </p:nvSpPr>
        <p:spPr>
          <a:xfrm>
            <a:off x="923645" y="1086570"/>
            <a:ext cx="4999173" cy="2586183"/>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44C86130-511D-4DDF-B1C4-70EBC36067F0}"/>
              </a:ext>
            </a:extLst>
          </p:cNvPr>
          <p:cNvSpPr txBox="1"/>
          <p:nvPr/>
        </p:nvSpPr>
        <p:spPr>
          <a:xfrm>
            <a:off x="1944264" y="1995966"/>
            <a:ext cx="2951019" cy="775597"/>
          </a:xfrm>
          <a:prstGeom prst="rect">
            <a:avLst/>
          </a:prstGeom>
          <a:noFill/>
        </p:spPr>
        <p:txBody>
          <a:bodyPr wrap="square" rtlCol="0">
            <a:spAutoFit/>
          </a:bodyPr>
          <a:lstStyle/>
          <a:p>
            <a:pPr>
              <a:lnSpc>
                <a:spcPct val="120000"/>
              </a:lnSpc>
            </a:pPr>
            <a:r>
              <a:rPr lang="en-US" sz="2100">
                <a:solidFill>
                  <a:sysClr val="windowText" lastClr="000000"/>
                </a:solidFill>
                <a:latin typeface="Segoe UI Light" panose="020B0502040204020203" pitchFamily="34" charset="0"/>
                <a:cs typeface="Segoe UI Light" panose="020B0502040204020203" pitchFamily="34" charset="0"/>
              </a:rPr>
              <a:t>Good stretching doggo</a:t>
            </a:r>
          </a:p>
          <a:p>
            <a:pPr>
              <a:lnSpc>
                <a:spcPct val="120000"/>
              </a:lnSpc>
            </a:pPr>
            <a:r>
              <a:rPr lang="en-US" sz="1600">
                <a:solidFill>
                  <a:sysClr val="windowText" lastClr="000000"/>
                </a:solidFill>
                <a:latin typeface="Segoe UI Light" panose="020B0502040204020203" pitchFamily="34" charset="0"/>
                <a:cs typeface="Segoe UI Light" panose="020B0502040204020203" pitchFamily="34" charset="0"/>
              </a:rPr>
              <a:t>By Kapa65 on </a:t>
            </a:r>
            <a:r>
              <a:rPr lang="en-US" sz="1600" err="1">
                <a:solidFill>
                  <a:sysClr val="windowText" lastClr="000000"/>
                </a:solidFill>
                <a:latin typeface="Segoe UI Light" panose="020B0502040204020203" pitchFamily="34" charset="0"/>
                <a:cs typeface="Segoe UI Light" panose="020B0502040204020203" pitchFamily="34" charset="0"/>
              </a:rPr>
              <a:t>Pixabay</a:t>
            </a:r>
            <a:endParaRPr lang="en-US" sz="1600">
              <a:solidFill>
                <a:sysClr val="windowText" lastClr="000000"/>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98687878"/>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1512C7F-6E32-4A4C-B4AC-746DEC455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2" y="457200"/>
            <a:ext cx="6812278" cy="5875422"/>
          </a:xfrm>
          <a:prstGeom prst="rect">
            <a:avLst/>
          </a:prstGeom>
        </p:spPr>
      </p:pic>
    </p:spTree>
    <p:extLst>
      <p:ext uri="{BB962C8B-B14F-4D97-AF65-F5344CB8AC3E}">
        <p14:creationId xmlns:p14="http://schemas.microsoft.com/office/powerpoint/2010/main" val="3840612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74EA157-127C-42AD-BAB5-BEA6B18B4341}"/>
              </a:ext>
            </a:extLst>
          </p:cNvPr>
          <p:cNvSpPr txBox="1"/>
          <p:nvPr/>
        </p:nvSpPr>
        <p:spPr>
          <a:xfrm>
            <a:off x="664065" y="709257"/>
            <a:ext cx="8184660"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ECDC"/>
                </a:solidFill>
                <a:effectLst/>
                <a:uLnTx/>
                <a:uFillTx/>
                <a:latin typeface="Segoe UI Light" panose="020B0502040204020203" pitchFamily="34" charset="0"/>
                <a:ea typeface="+mn-ea"/>
                <a:cs typeface="Segoe UI Light" panose="020B0502040204020203" pitchFamily="34" charset="0"/>
              </a:rPr>
              <a:t>What makes the design unique?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FFECDC"/>
                </a:solidFill>
                <a:effectLst/>
                <a:uLnTx/>
                <a:uFillTx/>
                <a:latin typeface="Segoe UI Light" panose="020B0502040204020203" pitchFamily="34" charset="0"/>
                <a:ea typeface="+mn-ea"/>
                <a:cs typeface="Segoe UI Light" panose="020B0502040204020203" pitchFamily="34" charset="0"/>
              </a:rPr>
              <a:t>How can you offer a simpler interpretation of that quality?</a:t>
            </a:r>
          </a:p>
        </p:txBody>
      </p:sp>
    </p:spTree>
    <p:extLst>
      <p:ext uri="{BB962C8B-B14F-4D97-AF65-F5344CB8AC3E}">
        <p14:creationId xmlns:p14="http://schemas.microsoft.com/office/powerpoint/2010/main" val="90127142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F0AB9B-3751-4C4E-897E-7409812763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280" cy="5732330"/>
          </a:xfrm>
          <a:prstGeom prst="rect">
            <a:avLst/>
          </a:prstGeom>
        </p:spPr>
      </p:pic>
    </p:spTree>
    <p:extLst>
      <p:ext uri="{BB962C8B-B14F-4D97-AF65-F5344CB8AC3E}">
        <p14:creationId xmlns:p14="http://schemas.microsoft.com/office/powerpoint/2010/main" val="116272271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EAF9A1A-3B3D-48EA-BC08-972763D67A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4829408" cy="5733288"/>
          </a:xfrm>
          <a:prstGeom prst="rect">
            <a:avLst/>
          </a:prstGeom>
        </p:spPr>
      </p:pic>
    </p:spTree>
    <p:extLst>
      <p:ext uri="{BB962C8B-B14F-4D97-AF65-F5344CB8AC3E}">
        <p14:creationId xmlns:p14="http://schemas.microsoft.com/office/powerpoint/2010/main" val="2493328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F982CA-2F35-4648-9D81-F71D3EEF50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6242"/>
            <a:ext cx="4104810" cy="5733288"/>
          </a:xfrm>
          <a:prstGeom prst="rect">
            <a:avLst/>
          </a:prstGeom>
        </p:spPr>
      </p:pic>
    </p:spTree>
    <p:extLst>
      <p:ext uri="{BB962C8B-B14F-4D97-AF65-F5344CB8AC3E}">
        <p14:creationId xmlns:p14="http://schemas.microsoft.com/office/powerpoint/2010/main" val="3996223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43FEAD-1377-41C1-A7C1-2BF5C019A3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279" cy="5732330"/>
          </a:xfrm>
          <a:prstGeom prst="rect">
            <a:avLst/>
          </a:prstGeom>
        </p:spPr>
      </p:pic>
    </p:spTree>
    <p:extLst>
      <p:ext uri="{BB962C8B-B14F-4D97-AF65-F5344CB8AC3E}">
        <p14:creationId xmlns:p14="http://schemas.microsoft.com/office/powerpoint/2010/main" val="321456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BDA7FC-9BD1-44AE-87B6-9BE06ED024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6242"/>
            <a:ext cx="2786340" cy="5733288"/>
          </a:xfrm>
          <a:prstGeom prst="rect">
            <a:avLst/>
          </a:prstGeom>
        </p:spPr>
      </p:pic>
    </p:spTree>
    <p:extLst>
      <p:ext uri="{BB962C8B-B14F-4D97-AF65-F5344CB8AC3E}">
        <p14:creationId xmlns:p14="http://schemas.microsoft.com/office/powerpoint/2010/main" val="323846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B089B39-5792-4138-B1E7-1CD06C10CC74}"/>
              </a:ext>
            </a:extLst>
          </p:cNvPr>
          <p:cNvSpPr/>
          <p:nvPr/>
        </p:nvSpPr>
        <p:spPr>
          <a:xfrm>
            <a:off x="0" y="0"/>
            <a:ext cx="12192000" cy="6858000"/>
          </a:xfrm>
          <a:prstGeom prst="rect">
            <a:avLst/>
          </a:prstGeom>
          <a:solidFill>
            <a:schemeClr val="bg1">
              <a:alpha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598A5B2-50DF-4660-8EBB-B24B5C599A93}"/>
              </a:ext>
            </a:extLst>
          </p:cNvPr>
          <p:cNvSpPr/>
          <p:nvPr/>
        </p:nvSpPr>
        <p:spPr>
          <a:xfrm>
            <a:off x="664065" y="5674985"/>
            <a:ext cx="3091187" cy="691948"/>
          </a:xfrm>
          <a:prstGeom prst="rect">
            <a:avLst/>
          </a:prstGeom>
          <a:solidFill>
            <a:schemeClr val="bg1">
              <a:alpha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1AAC62C-7DF8-4413-85FB-B004E9C5653A}"/>
              </a:ext>
            </a:extLst>
          </p:cNvPr>
          <p:cNvSpPr txBox="1"/>
          <p:nvPr/>
        </p:nvSpPr>
        <p:spPr>
          <a:xfrm>
            <a:off x="781335" y="5807186"/>
            <a:ext cx="2892458" cy="400110"/>
          </a:xfrm>
          <a:prstGeom prst="rect">
            <a:avLst/>
          </a:prstGeom>
          <a:noFill/>
        </p:spPr>
        <p:txBody>
          <a:bodyPr wrap="none" rtlCol="0">
            <a:spAutoFit/>
          </a:bodyPr>
          <a:lstStyle/>
          <a:p>
            <a:pPr>
              <a:lnSpc>
                <a:spcPts val="2400"/>
              </a:lnSpc>
            </a:pPr>
            <a:r>
              <a:rPr lang="en-US" sz="1600" dirty="0">
                <a:solidFill>
                  <a:sysClr val="windowText" lastClr="000000"/>
                </a:solidFill>
                <a:latin typeface="Segoe UI Semilight" panose="020B0402040204020203" pitchFamily="34" charset="0"/>
                <a:cs typeface="Segoe UI Semilight" panose="020B0402040204020203" pitchFamily="34" charset="0"/>
              </a:rPr>
              <a:t>Photo by </a:t>
            </a:r>
            <a:r>
              <a:rPr lang="en-US" sz="1600" dirty="0" err="1">
                <a:solidFill>
                  <a:sysClr val="windowText" lastClr="000000"/>
                </a:solidFill>
                <a:latin typeface="Segoe UI Semilight" panose="020B0402040204020203" pitchFamily="34" charset="0"/>
                <a:cs typeface="Segoe UI Semilight" panose="020B0402040204020203" pitchFamily="34" charset="0"/>
              </a:rPr>
              <a:t>moerschy</a:t>
            </a:r>
            <a:r>
              <a:rPr lang="en-US" sz="1600" dirty="0">
                <a:solidFill>
                  <a:sysClr val="windowText" lastClr="000000"/>
                </a:solidFill>
                <a:latin typeface="Segoe UI Semilight" panose="020B0402040204020203" pitchFamily="34" charset="0"/>
                <a:cs typeface="Segoe UI Semilight" panose="020B0402040204020203" pitchFamily="34" charset="0"/>
              </a:rPr>
              <a:t> on </a:t>
            </a:r>
            <a:r>
              <a:rPr lang="en-US" sz="1600" dirty="0" err="1">
                <a:solidFill>
                  <a:sysClr val="windowText" lastClr="000000"/>
                </a:solidFill>
                <a:latin typeface="Segoe UI Semilight" panose="020B0402040204020203" pitchFamily="34" charset="0"/>
                <a:cs typeface="Segoe UI Semilight" panose="020B0402040204020203" pitchFamily="34" charset="0"/>
              </a:rPr>
              <a:t>Pixabay</a:t>
            </a:r>
            <a:endParaRPr lang="en-US" sz="1600" dirty="0">
              <a:solidFill>
                <a:sysClr val="windowText" lastClr="000000"/>
              </a:solidFill>
              <a:latin typeface="Segoe UI Semilight" panose="020B0402040204020203" pitchFamily="34" charset="0"/>
              <a:cs typeface="Segoe UI Semilight" panose="020B0402040204020203" pitchFamily="34" charset="0"/>
            </a:endParaRPr>
          </a:p>
        </p:txBody>
      </p:sp>
      <p:sp>
        <p:nvSpPr>
          <p:cNvPr id="9" name="TextBox 8">
            <a:extLst>
              <a:ext uri="{FF2B5EF4-FFF2-40B4-BE49-F238E27FC236}">
                <a16:creationId xmlns:a16="http://schemas.microsoft.com/office/drawing/2014/main" id="{0725156C-A29F-4898-A6CA-9F1C551EC8D7}"/>
              </a:ext>
            </a:extLst>
          </p:cNvPr>
          <p:cNvSpPr txBox="1"/>
          <p:nvPr/>
        </p:nvSpPr>
        <p:spPr>
          <a:xfrm>
            <a:off x="664065" y="709257"/>
            <a:ext cx="8184660" cy="1200329"/>
          </a:xfrm>
          <a:prstGeom prst="rect">
            <a:avLst/>
          </a:prstGeom>
          <a:noFill/>
        </p:spPr>
        <p:txBody>
          <a:bodyPr wrap="square" rtlCol="0">
            <a:spAutoFit/>
          </a:bodyPr>
          <a:lstStyle/>
          <a:p>
            <a:r>
              <a:rPr lang="en-US" sz="3600" dirty="0">
                <a:solidFill>
                  <a:sysClr val="windowText" lastClr="000000"/>
                </a:solidFill>
                <a:latin typeface="Segoe UI Light" panose="020B0502040204020203" pitchFamily="34" charset="0"/>
                <a:cs typeface="Segoe UI Light" panose="020B0502040204020203" pitchFamily="34" charset="0"/>
              </a:rPr>
              <a:t>CONVINCING</a:t>
            </a:r>
          </a:p>
          <a:p>
            <a:r>
              <a:rPr lang="en-US" sz="3600" dirty="0">
                <a:solidFill>
                  <a:sysClr val="windowText" lastClr="000000"/>
                </a:solidFill>
                <a:latin typeface="Segoe UI Light" panose="020B0502040204020203" pitchFamily="34" charset="0"/>
                <a:cs typeface="Segoe UI Light" panose="020B0502040204020203" pitchFamily="34" charset="0"/>
              </a:rPr>
              <a:t>STAKEHOLDERS</a:t>
            </a:r>
          </a:p>
        </p:txBody>
      </p:sp>
    </p:spTree>
    <p:extLst>
      <p:ext uri="{BB962C8B-B14F-4D97-AF65-F5344CB8AC3E}">
        <p14:creationId xmlns:p14="http://schemas.microsoft.com/office/powerpoint/2010/main" val="343816223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23C838-6598-4CAE-8B6E-27644E3B9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700" y="1144906"/>
            <a:ext cx="3657600" cy="3176425"/>
          </a:xfrm>
          <a:prstGeom prst="rect">
            <a:avLst/>
          </a:prstGeom>
        </p:spPr>
      </p:pic>
      <p:pic>
        <p:nvPicPr>
          <p:cNvPr id="8" name="Picture 7">
            <a:extLst>
              <a:ext uri="{FF2B5EF4-FFF2-40B4-BE49-F238E27FC236}">
                <a16:creationId xmlns:a16="http://schemas.microsoft.com/office/drawing/2014/main" id="{4960E39D-219E-4299-A446-0CBB223D4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209" y="1144906"/>
            <a:ext cx="3657600" cy="3176426"/>
          </a:xfrm>
          <a:prstGeom prst="rect">
            <a:avLst/>
          </a:prstGeom>
        </p:spPr>
      </p:pic>
      <p:pic>
        <p:nvPicPr>
          <p:cNvPr id="9" name="Picture 8">
            <a:extLst>
              <a:ext uri="{FF2B5EF4-FFF2-40B4-BE49-F238E27FC236}">
                <a16:creationId xmlns:a16="http://schemas.microsoft.com/office/drawing/2014/main" id="{E0742FD7-91FC-47AE-9AA1-5AA51B496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3676" y="2530813"/>
            <a:ext cx="3657600" cy="3182281"/>
          </a:xfrm>
          <a:prstGeom prst="rect">
            <a:avLst/>
          </a:prstGeom>
        </p:spPr>
      </p:pic>
      <p:pic>
        <p:nvPicPr>
          <p:cNvPr id="10" name="Picture 9">
            <a:extLst>
              <a:ext uri="{FF2B5EF4-FFF2-40B4-BE49-F238E27FC236}">
                <a16:creationId xmlns:a16="http://schemas.microsoft.com/office/drawing/2014/main" id="{E767ACF3-6361-4779-B8D2-684A0B9851D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3192" y="3058580"/>
            <a:ext cx="3657600" cy="2126745"/>
          </a:xfrm>
          <a:prstGeom prst="rect">
            <a:avLst/>
          </a:prstGeom>
        </p:spPr>
      </p:pic>
    </p:spTree>
    <p:extLst>
      <p:ext uri="{BB962C8B-B14F-4D97-AF65-F5344CB8AC3E}">
        <p14:creationId xmlns:p14="http://schemas.microsoft.com/office/powerpoint/2010/main" val="34802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E1E6013-E7B4-4ABE-84EC-93951C212E9A}"/>
              </a:ext>
            </a:extLst>
          </p:cNvPr>
          <p:cNvSpPr/>
          <p:nvPr/>
        </p:nvSpPr>
        <p:spPr>
          <a:xfrm>
            <a:off x="664065" y="5674985"/>
            <a:ext cx="3091187" cy="691948"/>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1AAC62C-7DF8-4413-85FB-B004E9C5653A}"/>
              </a:ext>
            </a:extLst>
          </p:cNvPr>
          <p:cNvSpPr txBox="1"/>
          <p:nvPr/>
        </p:nvSpPr>
        <p:spPr>
          <a:xfrm>
            <a:off x="781335" y="5807186"/>
            <a:ext cx="2842958" cy="400110"/>
          </a:xfrm>
          <a:prstGeom prst="rect">
            <a:avLst/>
          </a:prstGeom>
          <a:noFill/>
        </p:spPr>
        <p:txBody>
          <a:bodyPr wrap="none" rtlCol="0">
            <a:spAutoFit/>
          </a:bodyPr>
          <a:lstStyle/>
          <a:p>
            <a:pPr>
              <a:lnSpc>
                <a:spcPts val="2400"/>
              </a:lnSpc>
            </a:pPr>
            <a:r>
              <a:rPr lang="en-US" sz="1600">
                <a:solidFill>
                  <a:schemeClr val="bg1"/>
                </a:solidFill>
                <a:latin typeface="Segoe UI Semilight" panose="020B0402040204020203" pitchFamily="34" charset="0"/>
                <a:cs typeface="Segoe UI Semilight" panose="020B0402040204020203" pitchFamily="34" charset="0"/>
              </a:rPr>
              <a:t>Photo by </a:t>
            </a:r>
            <a:r>
              <a:rPr lang="en-US" sz="1600" err="1">
                <a:solidFill>
                  <a:schemeClr val="bg1"/>
                </a:solidFill>
                <a:latin typeface="Segoe UI Semilight" panose="020B0402040204020203" pitchFamily="34" charset="0"/>
                <a:cs typeface="Segoe UI Semilight" panose="020B0402040204020203" pitchFamily="34" charset="0"/>
              </a:rPr>
              <a:t>danfador</a:t>
            </a:r>
            <a:r>
              <a:rPr lang="en-US" sz="1600">
                <a:solidFill>
                  <a:schemeClr val="bg1"/>
                </a:solidFill>
                <a:latin typeface="Segoe UI Semilight" panose="020B0402040204020203" pitchFamily="34" charset="0"/>
                <a:cs typeface="Segoe UI Semilight" panose="020B0402040204020203" pitchFamily="34" charset="0"/>
              </a:rPr>
              <a:t> on </a:t>
            </a:r>
            <a:r>
              <a:rPr lang="en-US" sz="1600" err="1">
                <a:solidFill>
                  <a:schemeClr val="bg1"/>
                </a:solidFill>
                <a:latin typeface="Segoe UI Semilight" panose="020B0402040204020203" pitchFamily="34" charset="0"/>
                <a:cs typeface="Segoe UI Semilight" panose="020B0402040204020203" pitchFamily="34" charset="0"/>
              </a:rPr>
              <a:t>Pixabay</a:t>
            </a:r>
            <a:endParaRPr lang="en-US" sz="1600">
              <a:solidFill>
                <a:schemeClr val="bg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31920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71F5760-42B7-4F3B-AF41-A61CAF6CF3B6}"/>
              </a:ext>
            </a:extLst>
          </p:cNvPr>
          <p:cNvSpPr/>
          <p:nvPr/>
        </p:nvSpPr>
        <p:spPr>
          <a:xfrm>
            <a:off x="0" y="0"/>
            <a:ext cx="12192000" cy="6858000"/>
          </a:xfrm>
          <a:prstGeom prst="rect">
            <a:avLst/>
          </a:prstGeom>
          <a:solidFill>
            <a:schemeClr val="dk1">
              <a:alpha val="5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1A3EA5B-CA48-470E-8032-852266A532B6}"/>
              </a:ext>
            </a:extLst>
          </p:cNvPr>
          <p:cNvSpPr txBox="1"/>
          <p:nvPr/>
        </p:nvSpPr>
        <p:spPr>
          <a:xfrm>
            <a:off x="361950" y="6084345"/>
            <a:ext cx="3344698" cy="400110"/>
          </a:xfrm>
          <a:prstGeom prst="rect">
            <a:avLst/>
          </a:prstGeom>
          <a:noFill/>
        </p:spPr>
        <p:txBody>
          <a:bodyPr wrap="none" rtlCol="0">
            <a:spAutoFit/>
          </a:bodyPr>
          <a:lstStyle/>
          <a:p>
            <a:pPr>
              <a:lnSpc>
                <a:spcPts val="2400"/>
              </a:lnSpc>
            </a:pPr>
            <a:r>
              <a:rPr lang="en-US" sz="1600">
                <a:solidFill>
                  <a:schemeClr val="bg1"/>
                </a:solidFill>
                <a:latin typeface="Segoe UI Semilight" panose="020B0402040204020203" pitchFamily="34" charset="0"/>
                <a:cs typeface="Segoe UI Semilight" panose="020B0402040204020203" pitchFamily="34" charset="0"/>
              </a:rPr>
              <a:t>Photo by </a:t>
            </a:r>
            <a:r>
              <a:rPr lang="en-US" sz="1600" err="1">
                <a:solidFill>
                  <a:schemeClr val="bg1"/>
                </a:solidFill>
                <a:latin typeface="Segoe UI Semilight" panose="020B0402040204020203" pitchFamily="34" charset="0"/>
                <a:cs typeface="Segoe UI Semilight" panose="020B0402040204020203" pitchFamily="34" charset="0"/>
              </a:rPr>
              <a:t>ktphotography</a:t>
            </a:r>
            <a:r>
              <a:rPr lang="en-US" sz="1600">
                <a:solidFill>
                  <a:schemeClr val="bg1"/>
                </a:solidFill>
                <a:latin typeface="Segoe UI Semilight" panose="020B0402040204020203" pitchFamily="34" charset="0"/>
                <a:cs typeface="Segoe UI Semilight" panose="020B0402040204020203" pitchFamily="34" charset="0"/>
              </a:rPr>
              <a:t> on </a:t>
            </a:r>
            <a:r>
              <a:rPr lang="en-US" sz="1600" err="1">
                <a:solidFill>
                  <a:schemeClr val="bg1"/>
                </a:solidFill>
                <a:latin typeface="Segoe UI Semilight" panose="020B0402040204020203" pitchFamily="34" charset="0"/>
                <a:cs typeface="Segoe UI Semilight" panose="020B0402040204020203" pitchFamily="34" charset="0"/>
              </a:rPr>
              <a:t>Pixabay</a:t>
            </a:r>
            <a:endParaRPr lang="en-US" sz="1600">
              <a:solidFill>
                <a:schemeClr val="bg1"/>
              </a:solidFill>
              <a:latin typeface="Segoe UI Semilight" panose="020B0402040204020203" pitchFamily="34" charset="0"/>
              <a:cs typeface="Segoe UI Semilight" panose="020B0402040204020203" pitchFamily="34" charset="0"/>
            </a:endParaRPr>
          </a:p>
        </p:txBody>
      </p:sp>
      <p:sp>
        <p:nvSpPr>
          <p:cNvPr id="8" name="TextBox 7">
            <a:extLst>
              <a:ext uri="{FF2B5EF4-FFF2-40B4-BE49-F238E27FC236}">
                <a16:creationId xmlns:a16="http://schemas.microsoft.com/office/drawing/2014/main" id="{6C1856AE-C637-4946-877C-4965EBD75E59}"/>
              </a:ext>
            </a:extLst>
          </p:cNvPr>
          <p:cNvSpPr txBox="1"/>
          <p:nvPr/>
        </p:nvSpPr>
        <p:spPr>
          <a:xfrm>
            <a:off x="664065" y="566382"/>
            <a:ext cx="8184660" cy="830997"/>
          </a:xfrm>
          <a:prstGeom prst="rect">
            <a:avLst/>
          </a:prstGeom>
          <a:noFill/>
        </p:spPr>
        <p:txBody>
          <a:bodyPr wrap="square" rtlCol="0">
            <a:spAutoFit/>
          </a:bodyPr>
          <a:lstStyle/>
          <a:p>
            <a:r>
              <a:rPr lang="en-US" sz="4800">
                <a:solidFill>
                  <a:schemeClr val="bg1"/>
                </a:solidFill>
                <a:latin typeface="Segoe UI Light" panose="020B0502040204020203" pitchFamily="34" charset="0"/>
                <a:cs typeface="Segoe UI Light" panose="020B0502040204020203" pitchFamily="34" charset="0"/>
              </a:rPr>
              <a:t>CSS Grid</a:t>
            </a:r>
          </a:p>
        </p:txBody>
      </p:sp>
    </p:spTree>
    <p:extLst>
      <p:ext uri="{BB962C8B-B14F-4D97-AF65-F5344CB8AC3E}">
        <p14:creationId xmlns:p14="http://schemas.microsoft.com/office/powerpoint/2010/main" val="8715262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566382"/>
            <a:ext cx="8184660" cy="1569660"/>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Ask questions anonymously:</a:t>
            </a:r>
          </a:p>
          <a:p>
            <a:r>
              <a:rPr lang="en-US" sz="4800" dirty="0">
                <a:solidFill>
                  <a:schemeClr val="bg1"/>
                </a:solidFill>
                <a:latin typeface="Segoe UI Light" panose="020B0502040204020203" pitchFamily="34" charset="0"/>
                <a:cs typeface="Segoe UI Light" panose="020B0502040204020203" pitchFamily="34" charset="0"/>
              </a:rPr>
              <a:t>aka.ms/</a:t>
            </a:r>
            <a:r>
              <a:rPr lang="en-US" sz="4800" dirty="0" err="1">
                <a:solidFill>
                  <a:schemeClr val="bg1"/>
                </a:solidFill>
                <a:latin typeface="Segoe UI Light" panose="020B0502040204020203" pitchFamily="34" charset="0"/>
                <a:cs typeface="Segoe UI Light" panose="020B0502040204020203" pitchFamily="34" charset="0"/>
              </a:rPr>
              <a:t>bt</a:t>
            </a:r>
            <a:r>
              <a:rPr lang="en-US" sz="4800" dirty="0">
                <a:solidFill>
                  <a:schemeClr val="bg1"/>
                </a:solidFill>
                <a:latin typeface="Segoe UI Light" panose="020B0502040204020203" pitchFamily="34" charset="0"/>
                <a:cs typeface="Segoe UI Light" panose="020B0502040204020203" pitchFamily="34" charset="0"/>
              </a:rPr>
              <a:t>-grid-questions</a:t>
            </a:r>
          </a:p>
        </p:txBody>
      </p:sp>
    </p:spTree>
    <p:extLst>
      <p:ext uri="{BB962C8B-B14F-4D97-AF65-F5344CB8AC3E}">
        <p14:creationId xmlns:p14="http://schemas.microsoft.com/office/powerpoint/2010/main" val="34360603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566382"/>
            <a:ext cx="8184660" cy="830997"/>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aka.ms/</a:t>
            </a:r>
            <a:r>
              <a:rPr lang="en-US" sz="4800" dirty="0" err="1">
                <a:solidFill>
                  <a:schemeClr val="bg1"/>
                </a:solidFill>
                <a:latin typeface="Segoe UI Light" panose="020B0502040204020203" pitchFamily="34" charset="0"/>
                <a:cs typeface="Segoe UI Light" panose="020B0502040204020203" pitchFamily="34" charset="0"/>
              </a:rPr>
              <a:t>bt</a:t>
            </a:r>
            <a:r>
              <a:rPr lang="en-US" sz="4800" dirty="0">
                <a:solidFill>
                  <a:schemeClr val="bg1"/>
                </a:solidFill>
                <a:latin typeface="Segoe UI Light" panose="020B0502040204020203" pitchFamily="34" charset="0"/>
                <a:cs typeface="Segoe UI Light" panose="020B0502040204020203" pitchFamily="34" charset="0"/>
              </a:rPr>
              <a:t>-grid-workshop</a:t>
            </a:r>
          </a:p>
        </p:txBody>
      </p:sp>
      <p:sp>
        <p:nvSpPr>
          <p:cNvPr id="3" name="TextBox 2">
            <a:extLst>
              <a:ext uri="{FF2B5EF4-FFF2-40B4-BE49-F238E27FC236}">
                <a16:creationId xmlns:a16="http://schemas.microsoft.com/office/drawing/2014/main" id="{6B740019-DFCA-4921-B075-B097A4844358}"/>
              </a:ext>
            </a:extLst>
          </p:cNvPr>
          <p:cNvSpPr txBox="1"/>
          <p:nvPr/>
        </p:nvSpPr>
        <p:spPr>
          <a:xfrm>
            <a:off x="664065" y="2168291"/>
            <a:ext cx="3498032" cy="2349361"/>
          </a:xfrm>
          <a:prstGeom prst="rect">
            <a:avLst/>
          </a:prstGeom>
          <a:noFill/>
        </p:spPr>
        <p:txBody>
          <a:bodyPr wrap="square" rtlCol="0">
            <a:spAutoFit/>
          </a:bodyPr>
          <a:lstStyle/>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BREAK</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PROJECT TIME</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SHOW &amp; TELL</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WRAP UP, Q&amp;A</a:t>
            </a:r>
          </a:p>
        </p:txBody>
      </p:sp>
      <p:sp>
        <p:nvSpPr>
          <p:cNvPr id="4" name="TextBox 3">
            <a:extLst>
              <a:ext uri="{FF2B5EF4-FFF2-40B4-BE49-F238E27FC236}">
                <a16:creationId xmlns:a16="http://schemas.microsoft.com/office/drawing/2014/main" id="{9BE4D3E1-A353-4F67-870C-E7C41E39FB06}"/>
              </a:ext>
            </a:extLst>
          </p:cNvPr>
          <p:cNvSpPr txBox="1"/>
          <p:nvPr/>
        </p:nvSpPr>
        <p:spPr>
          <a:xfrm>
            <a:off x="4401634" y="2168291"/>
            <a:ext cx="2372283" cy="2349361"/>
          </a:xfrm>
          <a:prstGeom prst="rect">
            <a:avLst/>
          </a:prstGeom>
          <a:noFill/>
        </p:spPr>
        <p:txBody>
          <a:bodyPr wrap="square" rtlCol="0">
            <a:spAutoFit/>
          </a:bodyPr>
          <a:lstStyle/>
          <a:p>
            <a:pPr>
              <a:lnSpc>
                <a:spcPts val="4400"/>
              </a:lnSpc>
            </a:pPr>
            <a:r>
              <a:rPr lang="en-US" sz="3200" dirty="0">
                <a:solidFill>
                  <a:schemeClr val="bg1"/>
                </a:solidFill>
                <a:latin typeface="Segoe UI Light" panose="020B0502040204020203" pitchFamily="34" charset="0"/>
                <a:cs typeface="Segoe UI Light" panose="020B0502040204020203" pitchFamily="34" charset="0"/>
              </a:rPr>
              <a:t>14:00-14:30</a:t>
            </a:r>
          </a:p>
          <a:p>
            <a:pPr>
              <a:lnSpc>
                <a:spcPts val="4400"/>
              </a:lnSpc>
            </a:pPr>
            <a:r>
              <a:rPr lang="en-US" sz="3200" spc="120" dirty="0">
                <a:solidFill>
                  <a:schemeClr val="bg1"/>
                </a:solidFill>
                <a:latin typeface="Segoe UI Light" panose="020B0502040204020203" pitchFamily="34" charset="0"/>
                <a:cs typeface="Segoe UI Light" panose="020B0502040204020203" pitchFamily="34" charset="0"/>
              </a:rPr>
              <a:t>14:30-16:15</a:t>
            </a:r>
          </a:p>
          <a:p>
            <a:pPr>
              <a:lnSpc>
                <a:spcPts val="4400"/>
              </a:lnSpc>
            </a:pPr>
            <a:r>
              <a:rPr lang="en-US" sz="3200" spc="120" dirty="0">
                <a:solidFill>
                  <a:schemeClr val="bg1"/>
                </a:solidFill>
                <a:latin typeface="Segoe UI Light" panose="020B0502040204020203" pitchFamily="34" charset="0"/>
                <a:cs typeface="Segoe UI Light" panose="020B0502040204020203" pitchFamily="34" charset="0"/>
              </a:rPr>
              <a:t>16:15-16:45</a:t>
            </a:r>
          </a:p>
          <a:p>
            <a:pPr>
              <a:lnSpc>
                <a:spcPts val="4400"/>
              </a:lnSpc>
            </a:pPr>
            <a:r>
              <a:rPr lang="en-US" sz="3200" spc="120" dirty="0">
                <a:solidFill>
                  <a:schemeClr val="bg1"/>
                </a:solidFill>
                <a:latin typeface="Segoe UI Light" panose="020B0502040204020203" pitchFamily="34" charset="0"/>
                <a:cs typeface="Segoe UI Light" panose="020B0502040204020203" pitchFamily="34" charset="0"/>
              </a:rPr>
              <a:t>16:45-17:00</a:t>
            </a:r>
          </a:p>
        </p:txBody>
      </p:sp>
      <p:sp>
        <p:nvSpPr>
          <p:cNvPr id="5" name="TextBox 4">
            <a:extLst>
              <a:ext uri="{FF2B5EF4-FFF2-40B4-BE49-F238E27FC236}">
                <a16:creationId xmlns:a16="http://schemas.microsoft.com/office/drawing/2014/main" id="{75EC8DDA-3217-4D91-90BB-18873F744234}"/>
              </a:ext>
            </a:extLst>
          </p:cNvPr>
          <p:cNvSpPr txBox="1"/>
          <p:nvPr/>
        </p:nvSpPr>
        <p:spPr>
          <a:xfrm>
            <a:off x="664064" y="4791477"/>
            <a:ext cx="10143365" cy="590996"/>
          </a:xfrm>
          <a:prstGeom prst="rect">
            <a:avLst/>
          </a:prstGeom>
          <a:noFill/>
        </p:spPr>
        <p:txBody>
          <a:bodyPr wrap="square" rtlCol="0">
            <a:spAutoFit/>
          </a:bodyPr>
          <a:lstStyle/>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Take breaks at any time!</a:t>
            </a:r>
          </a:p>
        </p:txBody>
      </p:sp>
    </p:spTree>
    <p:extLst>
      <p:ext uri="{BB962C8B-B14F-4D97-AF65-F5344CB8AC3E}">
        <p14:creationId xmlns:p14="http://schemas.microsoft.com/office/powerpoint/2010/main" val="292330871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566382"/>
            <a:ext cx="8184660" cy="830997"/>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Show &amp; tell (until 16:45)</a:t>
            </a:r>
          </a:p>
        </p:txBody>
      </p:sp>
      <p:cxnSp>
        <p:nvCxnSpPr>
          <p:cNvPr id="22" name="Straight Connector 21">
            <a:extLst>
              <a:ext uri="{FF2B5EF4-FFF2-40B4-BE49-F238E27FC236}">
                <a16:creationId xmlns:a16="http://schemas.microsoft.com/office/drawing/2014/main" id="{3E8D9375-1CCB-4FF1-9229-A52F6D15C9C8}"/>
              </a:ext>
            </a:extLst>
          </p:cNvPr>
          <p:cNvCxnSpPr>
            <a:cxnSpLocks/>
          </p:cNvCxnSpPr>
          <p:nvPr/>
        </p:nvCxnSpPr>
        <p:spPr>
          <a:xfrm>
            <a:off x="757972" y="1620859"/>
            <a:ext cx="10738703"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B95EF1C-D5B5-459C-9B31-8926D0FD0386}"/>
              </a:ext>
            </a:extLst>
          </p:cNvPr>
          <p:cNvSpPr txBox="1"/>
          <p:nvPr/>
        </p:nvSpPr>
        <p:spPr>
          <a:xfrm>
            <a:off x="757972" y="2053478"/>
            <a:ext cx="8184659" cy="3734356"/>
          </a:xfrm>
          <a:prstGeom prst="rect">
            <a:avLst/>
          </a:prstGeom>
          <a:noFill/>
        </p:spPr>
        <p:txBody>
          <a:bodyPr wrap="square" rtlCol="0">
            <a:spAutoFit/>
          </a:bodyPr>
          <a:lstStyle/>
          <a:p>
            <a:pPr>
              <a:lnSpc>
                <a:spcPts val="4400"/>
              </a:lnSpc>
            </a:pPr>
            <a:r>
              <a:rPr lang="en-US" sz="3200" dirty="0">
                <a:solidFill>
                  <a:schemeClr val="bg1"/>
                </a:solidFill>
                <a:latin typeface="Segoe UI Light" panose="020B0502040204020203" pitchFamily="34" charset="0"/>
                <a:cs typeface="Segoe UI Light" panose="020B0502040204020203" pitchFamily="34" charset="0"/>
              </a:rPr>
              <a:t>What did you make?</a:t>
            </a:r>
          </a:p>
          <a:p>
            <a:pPr>
              <a:lnSpc>
                <a:spcPts val="3200"/>
              </a:lnSpc>
            </a:pPr>
            <a:endParaRPr lang="en-US" sz="2400" spc="120" dirty="0">
              <a:solidFill>
                <a:schemeClr val="bg1"/>
              </a:solidFill>
              <a:latin typeface="Segoe UI Light" panose="020B0502040204020203" pitchFamily="34" charset="0"/>
              <a:cs typeface="Segoe UI Light" panose="020B0502040204020203" pitchFamily="34" charset="0"/>
            </a:endParaRPr>
          </a:p>
          <a:p>
            <a:pPr>
              <a:lnSpc>
                <a:spcPts val="4400"/>
              </a:lnSpc>
            </a:pPr>
            <a:r>
              <a:rPr lang="en-US" sz="3200" spc="120" dirty="0">
                <a:solidFill>
                  <a:schemeClr val="bg1"/>
                </a:solidFill>
                <a:latin typeface="Segoe UI Light" panose="020B0502040204020203" pitchFamily="34" charset="0"/>
                <a:cs typeface="Segoe UI Light" panose="020B0502040204020203" pitchFamily="34" charset="0"/>
              </a:rPr>
              <a:t>Was there any part of the process that was particularly interesting or challenging?</a:t>
            </a:r>
          </a:p>
          <a:p>
            <a:pPr>
              <a:lnSpc>
                <a:spcPts val="3200"/>
              </a:lnSpc>
            </a:pPr>
            <a:endParaRPr lang="en-US" sz="3200" spc="120" dirty="0">
              <a:solidFill>
                <a:schemeClr val="bg1"/>
              </a:solidFill>
              <a:latin typeface="Segoe UI Light" panose="020B0502040204020203" pitchFamily="34" charset="0"/>
              <a:cs typeface="Segoe UI Light" panose="020B0502040204020203" pitchFamily="34" charset="0"/>
            </a:endParaRPr>
          </a:p>
          <a:p>
            <a:pPr>
              <a:lnSpc>
                <a:spcPts val="4400"/>
              </a:lnSpc>
            </a:pPr>
            <a:r>
              <a:rPr lang="en-US" sz="3200" spc="120" dirty="0">
                <a:solidFill>
                  <a:schemeClr val="bg1"/>
                </a:solidFill>
                <a:latin typeface="Segoe UI Light" panose="020B0502040204020203" pitchFamily="34" charset="0"/>
                <a:cs typeface="Segoe UI Light" panose="020B0502040204020203" pitchFamily="34" charset="0"/>
              </a:rPr>
              <a:t>Is there anything you’d like to work on or revisit later?</a:t>
            </a:r>
            <a:endParaRPr lang="en-US" sz="32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4043873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566382"/>
            <a:ext cx="8184660" cy="3231654"/>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aka.ms/</a:t>
            </a:r>
            <a:r>
              <a:rPr lang="en-US" sz="4800" dirty="0" err="1">
                <a:solidFill>
                  <a:schemeClr val="bg1"/>
                </a:solidFill>
                <a:latin typeface="Segoe UI Light" panose="020B0502040204020203" pitchFamily="34" charset="0"/>
                <a:cs typeface="Segoe UI Light" panose="020B0502040204020203" pitchFamily="34" charset="0"/>
              </a:rPr>
              <a:t>bt</a:t>
            </a:r>
            <a:r>
              <a:rPr lang="en-US" sz="4800" dirty="0">
                <a:solidFill>
                  <a:schemeClr val="bg1"/>
                </a:solidFill>
                <a:latin typeface="Segoe UI Light" panose="020B0502040204020203" pitchFamily="34" charset="0"/>
                <a:cs typeface="Segoe UI Light" panose="020B0502040204020203" pitchFamily="34" charset="0"/>
              </a:rPr>
              <a:t>-grid-workshop</a:t>
            </a:r>
          </a:p>
          <a:p>
            <a:endParaRPr lang="en-US" sz="4800" dirty="0">
              <a:solidFill>
                <a:schemeClr val="bg1"/>
              </a:solidFill>
              <a:latin typeface="Segoe UI Light" panose="020B0502040204020203" pitchFamily="34" charset="0"/>
              <a:cs typeface="Segoe UI Light" panose="020B0502040204020203" pitchFamily="34" charset="0"/>
            </a:endParaRPr>
          </a:p>
          <a:p>
            <a:r>
              <a:rPr lang="en-US" sz="3600" dirty="0">
                <a:solidFill>
                  <a:schemeClr val="bg1"/>
                </a:solidFill>
                <a:latin typeface="Segoe UI Light" panose="020B0502040204020203" pitchFamily="34" charset="0"/>
                <a:cs typeface="Segoe UI Light" panose="020B0502040204020203" pitchFamily="34" charset="0"/>
              </a:rPr>
              <a:t>Send </a:t>
            </a:r>
            <a:r>
              <a:rPr lang="en-US" sz="3600" dirty="0" err="1">
                <a:solidFill>
                  <a:schemeClr val="bg1"/>
                </a:solidFill>
                <a:latin typeface="Segoe UI Light" panose="020B0502040204020203" pitchFamily="34" charset="0"/>
                <a:cs typeface="Segoe UI Light" panose="020B0502040204020203" pitchFamily="34" charset="0"/>
              </a:rPr>
              <a:t>Codepen</a:t>
            </a:r>
            <a:r>
              <a:rPr lang="en-US" sz="3600" dirty="0">
                <a:solidFill>
                  <a:schemeClr val="bg1"/>
                </a:solidFill>
                <a:latin typeface="Segoe UI Light" panose="020B0502040204020203" pitchFamily="34" charset="0"/>
                <a:cs typeface="Segoe UI Light" panose="020B0502040204020203" pitchFamily="34" charset="0"/>
              </a:rPr>
              <a:t>, Github, or other public links to </a:t>
            </a:r>
            <a:r>
              <a:rPr lang="en-US" sz="3600" dirty="0">
                <a:solidFill>
                  <a:srgbClr val="C2F2E9"/>
                </a:solidFill>
                <a:latin typeface="Segoe UI Light" panose="020B0502040204020203" pitchFamily="34" charset="0"/>
                <a:cs typeface="Segoe UI Light" panose="020B0502040204020203" pitchFamily="34" charset="0"/>
              </a:rPr>
              <a:t>Melanie.Richards@microsoft.com</a:t>
            </a:r>
            <a:r>
              <a:rPr lang="en-US" sz="3600" dirty="0">
                <a:solidFill>
                  <a:schemeClr val="bg1"/>
                </a:solidFill>
                <a:latin typeface="Segoe UI Light" panose="020B0502040204020203" pitchFamily="34" charset="0"/>
                <a:cs typeface="Segoe UI Light" panose="020B0502040204020203" pitchFamily="34" charset="0"/>
              </a:rPr>
              <a:t> to be included in the blog post</a:t>
            </a:r>
          </a:p>
        </p:txBody>
      </p:sp>
    </p:spTree>
    <p:extLst>
      <p:ext uri="{BB962C8B-B14F-4D97-AF65-F5344CB8AC3E}">
        <p14:creationId xmlns:p14="http://schemas.microsoft.com/office/powerpoint/2010/main" val="2102681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89474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5B65E8-8A1F-4132-8351-C9821752761F}"/>
              </a:ext>
            </a:extLst>
          </p:cNvPr>
          <p:cNvSpPr/>
          <p:nvPr/>
        </p:nvSpPr>
        <p:spPr>
          <a:xfrm>
            <a:off x="559341" y="621463"/>
            <a:ext cx="3856910" cy="870717"/>
          </a:xfrm>
          <a:prstGeom prst="rect">
            <a:avLst/>
          </a:prstGeom>
          <a:solidFill>
            <a:schemeClr val="bg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4523526-6A53-438F-ACBC-EC7D77BBFC1B}"/>
              </a:ext>
            </a:extLst>
          </p:cNvPr>
          <p:cNvSpPr txBox="1"/>
          <p:nvPr/>
        </p:nvSpPr>
        <p:spPr>
          <a:xfrm>
            <a:off x="664065" y="709257"/>
            <a:ext cx="3666775" cy="646331"/>
          </a:xfrm>
          <a:prstGeom prst="rect">
            <a:avLst/>
          </a:prstGeom>
          <a:noFill/>
        </p:spPr>
        <p:txBody>
          <a:bodyPr wrap="square" rtlCol="0">
            <a:spAutoFit/>
          </a:bodyPr>
          <a:lstStyle/>
          <a:p>
            <a:r>
              <a:rPr lang="en-US" sz="3600" dirty="0">
                <a:solidFill>
                  <a:sysClr val="windowText" lastClr="000000"/>
                </a:solidFill>
                <a:latin typeface="Segoe UI Light" panose="020B0502040204020203" pitchFamily="34" charset="0"/>
                <a:cs typeface="Segoe UI Light" panose="020B0502040204020203" pitchFamily="34" charset="0"/>
              </a:rPr>
              <a:t>aka.ms/grid-video</a:t>
            </a:r>
          </a:p>
        </p:txBody>
      </p:sp>
    </p:spTree>
    <p:extLst>
      <p:ext uri="{BB962C8B-B14F-4D97-AF65-F5344CB8AC3E}">
        <p14:creationId xmlns:p14="http://schemas.microsoft.com/office/powerpoint/2010/main" val="945179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DA263B8-FAC2-4701-AF74-496F85BE9E2A}"/>
              </a:ext>
            </a:extLst>
          </p:cNvPr>
          <p:cNvGrpSpPr/>
          <p:nvPr/>
        </p:nvGrpSpPr>
        <p:grpSpPr>
          <a:xfrm>
            <a:off x="457201" y="450318"/>
            <a:ext cx="6812857" cy="5628024"/>
            <a:chOff x="457201" y="450318"/>
            <a:chExt cx="6812857" cy="5628024"/>
          </a:xfrm>
        </p:grpSpPr>
        <p:grpSp>
          <p:nvGrpSpPr>
            <p:cNvPr id="4" name="Group 3">
              <a:extLst>
                <a:ext uri="{FF2B5EF4-FFF2-40B4-BE49-F238E27FC236}">
                  <a16:creationId xmlns:a16="http://schemas.microsoft.com/office/drawing/2014/main" id="{0914190F-468A-4A1D-A01F-C02241B2C4FE}"/>
                </a:ext>
              </a:extLst>
            </p:cNvPr>
            <p:cNvGrpSpPr/>
            <p:nvPr/>
          </p:nvGrpSpPr>
          <p:grpSpPr>
            <a:xfrm>
              <a:off x="2072106" y="455665"/>
              <a:ext cx="3582742" cy="5622503"/>
              <a:chOff x="2072106" y="455665"/>
              <a:chExt cx="3582742" cy="5622503"/>
            </a:xfrm>
          </p:grpSpPr>
          <p:sp>
            <p:nvSpPr>
              <p:cNvPr id="20" name="Rectangle 19">
                <a:extLst>
                  <a:ext uri="{FF2B5EF4-FFF2-40B4-BE49-F238E27FC236}">
                    <a16:creationId xmlns:a16="http://schemas.microsoft.com/office/drawing/2014/main" id="{D7C1F6F5-3D02-44FA-9C1E-1DD4F0BBBD6B}"/>
                  </a:ext>
                </a:extLst>
              </p:cNvPr>
              <p:cNvSpPr/>
              <p:nvPr/>
            </p:nvSpPr>
            <p:spPr>
              <a:xfrm>
                <a:off x="2072106" y="455665"/>
                <a:ext cx="3582742" cy="562250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8F09581-FBA4-413D-9720-2C8247BCB0B5}"/>
                  </a:ext>
                </a:extLst>
              </p:cNvPr>
              <p:cNvSpPr txBox="1"/>
              <p:nvPr/>
            </p:nvSpPr>
            <p:spPr>
              <a:xfrm>
                <a:off x="2138588" y="2887551"/>
                <a:ext cx="3406646" cy="1938992"/>
              </a:xfrm>
              <a:prstGeom prst="rect">
                <a:avLst/>
              </a:prstGeom>
              <a:noFill/>
            </p:spPr>
            <p:txBody>
              <a:bodyPr wrap="square" rtlCol="0">
                <a:spAutoFit/>
              </a:bodyPr>
              <a:lstStyle/>
              <a:p>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metus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purus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ac pharetra </a:t>
                </a:r>
                <a:r>
                  <a:rPr lang="en-US" sz="600" err="1">
                    <a:latin typeface="Segoe UI" panose="020B0502040204020203" pitchFamily="34" charset="0"/>
                    <a:cs typeface="Segoe UI" panose="020B0502040204020203" pitchFamily="34" charset="0"/>
                  </a:rPr>
                  <a:t>facilisis</a:t>
                </a:r>
                <a:r>
                  <a:rPr lang="en-US" sz="600">
                    <a:latin typeface="Segoe UI" panose="020B0502040204020203" pitchFamily="34" charset="0"/>
                    <a:cs typeface="Segoe UI" panose="020B0502040204020203" pitchFamily="34" charset="0"/>
                  </a:rPr>
                  <a:t>. Cras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efficitur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Praesent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eget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massa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euismod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dui </a:t>
                </a:r>
                <a:r>
                  <a:rPr lang="en-US" sz="600" err="1">
                    <a:latin typeface="Segoe UI" panose="020B0502040204020203" pitchFamily="34" charset="0"/>
                    <a:cs typeface="Segoe UI" panose="020B0502040204020203" pitchFamily="34" charset="0"/>
                  </a:rPr>
                  <a:t>purus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eleifend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accumsan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hac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habitasse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platea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dictumst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lorem </a:t>
                </a:r>
                <a:r>
                  <a:rPr lang="en-US" sz="600" err="1">
                    <a:latin typeface="Segoe UI" panose="020B0502040204020203" pitchFamily="34" charset="0"/>
                    <a:cs typeface="Segoe UI" panose="020B0502040204020203" pitchFamily="34" charset="0"/>
                  </a:rPr>
                  <a:t>diam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congue</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id ex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est</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Duis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et nisi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a:t>
                </a:r>
              </a:p>
              <a:p>
                <a:endParaRPr lang="en-US" sz="600">
                  <a:latin typeface="Segoe UI" panose="020B0502040204020203" pitchFamily="34" charset="0"/>
                  <a:cs typeface="Segoe UI" panose="020B0502040204020203" pitchFamily="34" charset="0"/>
                </a:endParaRPr>
              </a:p>
              <a:p>
                <a:r>
                  <a:rPr lang="en-US" sz="600" err="1">
                    <a:latin typeface="Segoe UI" panose="020B0502040204020203" pitchFamily="34" charset="0"/>
                    <a:cs typeface="Segoe UI" panose="020B0502040204020203" pitchFamily="34" charset="0"/>
                  </a:rPr>
                  <a:t>Donec</a:t>
                </a:r>
                <a:r>
                  <a:rPr lang="en-US" sz="600">
                    <a:latin typeface="Segoe UI" panose="020B0502040204020203" pitchFamily="34" charset="0"/>
                    <a:cs typeface="Segoe UI" panose="020B0502040204020203" pitchFamily="34" charset="0"/>
                  </a:rPr>
                  <a:t> maximus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Nunc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dolor cursus </a:t>
                </a:r>
                <a:r>
                  <a:rPr lang="en-US" sz="600" err="1">
                    <a:latin typeface="Segoe UI" panose="020B0502040204020203" pitchFamily="34" charset="0"/>
                    <a:cs typeface="Segoe UI" panose="020B0502040204020203" pitchFamily="34" charset="0"/>
                  </a:rPr>
                  <a:t>facilisis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Phasellus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efficitur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volutpat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ultrices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vitae cursus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non. Nunc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eleifend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vitae pulvinar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lacinia</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arcu</a:t>
                </a:r>
                <a:r>
                  <a:rPr lang="en-US" sz="600">
                    <a:latin typeface="Segoe UI" panose="020B0502040204020203" pitchFamily="34" charset="0"/>
                    <a:cs typeface="Segoe UI" panose="020B0502040204020203" pitchFamily="34" charset="0"/>
                  </a:rPr>
                  <a:t> dolor,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id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malesuada</a:t>
                </a:r>
                <a:r>
                  <a:rPr lang="en-US" sz="600">
                    <a:latin typeface="Segoe UI" panose="020B0502040204020203" pitchFamily="34" charset="0"/>
                    <a:cs typeface="Segoe UI" panose="020B0502040204020203" pitchFamily="34" charset="0"/>
                  </a:rPr>
                  <a:t> fames ac ante ipsum </a:t>
                </a:r>
                <a:r>
                  <a:rPr lang="en-US" sz="600" err="1">
                    <a:latin typeface="Segoe UI" panose="020B0502040204020203" pitchFamily="34" charset="0"/>
                    <a:cs typeface="Segoe UI" panose="020B0502040204020203" pitchFamily="34" charset="0"/>
                  </a:rPr>
                  <a:t>primis</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faucibus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Etiam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scelerisque</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pellentesque</a:t>
                </a:r>
                <a:r>
                  <a:rPr lang="en-US" sz="600">
                    <a:latin typeface="Segoe UI" panose="020B0502040204020203" pitchFamily="34" charset="0"/>
                    <a:cs typeface="Segoe UI" panose="020B0502040204020203" pitchFamily="34" charset="0"/>
                  </a:rPr>
                  <a:t> ante </a:t>
                </a:r>
                <a:r>
                  <a:rPr lang="en-US" sz="600" err="1">
                    <a:latin typeface="Segoe UI" panose="020B0502040204020203" pitchFamily="34" charset="0"/>
                    <a:cs typeface="Segoe UI" panose="020B0502040204020203" pitchFamily="34" charset="0"/>
                  </a:rPr>
                  <a:t>egestas</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Curabitur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pharetra.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mollis</a:t>
                </a:r>
                <a:r>
                  <a:rPr lang="en-US" sz="600">
                    <a:latin typeface="Segoe UI" panose="020B0502040204020203" pitchFamily="34" charset="0"/>
                    <a:cs typeface="Segoe UI" panose="020B0502040204020203" pitchFamily="34" charset="0"/>
                  </a:rPr>
                  <a:t> tempus. </a:t>
                </a:r>
                <a:r>
                  <a:rPr lang="en-US" sz="600" err="1">
                    <a:latin typeface="Segoe UI" panose="020B0502040204020203" pitchFamily="34" charset="0"/>
                    <a:cs typeface="Segoe UI" panose="020B0502040204020203" pitchFamily="34" charset="0"/>
                  </a:rPr>
                  <a:t>Phasellus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aliquet</a:t>
                </a:r>
                <a:r>
                  <a:rPr lang="en-US" sz="600">
                    <a:latin typeface="Segoe UI" panose="020B0502040204020203" pitchFamily="34" charset="0"/>
                    <a:cs typeface="Segoe UI" panose="020B0502040204020203" pitchFamily="34" charset="0"/>
                  </a:rPr>
                  <a:t> ligula </a:t>
                </a:r>
                <a:r>
                  <a:rPr lang="en-US" sz="600" err="1">
                    <a:latin typeface="Segoe UI" panose="020B0502040204020203" pitchFamily="34" charset="0"/>
                    <a:cs typeface="Segoe UI" panose="020B0502040204020203" pitchFamily="34" charset="0"/>
                  </a:rPr>
                  <a:t>leo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sed.</a:t>
                </a:r>
              </a:p>
              <a:p>
                <a:endParaRPr lang="en-US" sz="600">
                  <a:latin typeface="Segoe UI" panose="020B0502040204020203" pitchFamily="34" charset="0"/>
                  <a:cs typeface="Segoe UI" panose="020B0502040204020203" pitchFamily="34" charset="0"/>
                </a:endParaRPr>
              </a:p>
              <a:p>
                <a:r>
                  <a:rPr lang="en-US" sz="600">
                    <a:latin typeface="Segoe UI" panose="020B0502040204020203" pitchFamily="34" charset="0"/>
                    <a:cs typeface="Segoe UI" panose="020B0502040204020203" pitchFamily="34" charset="0"/>
                  </a:rPr>
                  <a:t>Maecenas maximus ante non </a:t>
                </a:r>
                <a:r>
                  <a:rPr lang="en-US" sz="600" err="1">
                    <a:latin typeface="Segoe UI" panose="020B0502040204020203" pitchFamily="34" charset="0"/>
                    <a:cs typeface="Segoe UI" panose="020B0502040204020203" pitchFamily="34" charset="0"/>
                  </a:rPr>
                  <a:t>arcu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ultricies</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magna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Etiam</a:t>
                </a:r>
                <a:r>
                  <a:rPr lang="en-US" sz="600">
                    <a:latin typeface="Segoe UI" panose="020B0502040204020203" pitchFamily="34" charset="0"/>
                    <a:cs typeface="Segoe UI" panose="020B0502040204020203" pitchFamily="34" charset="0"/>
                  </a:rPr>
                  <a:t> dolor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scelerisque</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id,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luctus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tempus </a:t>
                </a:r>
                <a:r>
                  <a:rPr lang="en-US" sz="600" err="1">
                    <a:latin typeface="Segoe UI" panose="020B0502040204020203" pitchFamily="34" charset="0"/>
                    <a:cs typeface="Segoe UI" panose="020B0502040204020203" pitchFamily="34" charset="0"/>
                  </a:rPr>
                  <a:t>blandit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luctus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Donec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volutpat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Praesent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fermentum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eros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lorem,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a mi. </a:t>
                </a:r>
              </a:p>
            </p:txBody>
          </p:sp>
          <p:pic>
            <p:nvPicPr>
              <p:cNvPr id="22" name="Picture 21">
                <a:extLst>
                  <a:ext uri="{FF2B5EF4-FFF2-40B4-BE49-F238E27FC236}">
                    <a16:creationId xmlns:a16="http://schemas.microsoft.com/office/drawing/2014/main" id="{AA523F14-858D-46A9-8C72-34D10DD41F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7" y="626132"/>
                <a:ext cx="3252444" cy="2159826"/>
              </a:xfrm>
              <a:prstGeom prst="rect">
                <a:avLst/>
              </a:prstGeom>
            </p:spPr>
          </p:pic>
        </p:grpSp>
        <p:grpSp>
          <p:nvGrpSpPr>
            <p:cNvPr id="6" name="Group 5">
              <a:extLst>
                <a:ext uri="{FF2B5EF4-FFF2-40B4-BE49-F238E27FC236}">
                  <a16:creationId xmlns:a16="http://schemas.microsoft.com/office/drawing/2014/main" id="{45FC3371-7DD7-46DB-8884-16C3C624AFA9}"/>
                </a:ext>
              </a:extLst>
            </p:cNvPr>
            <p:cNvGrpSpPr/>
            <p:nvPr/>
          </p:nvGrpSpPr>
          <p:grpSpPr>
            <a:xfrm>
              <a:off x="457201" y="455665"/>
              <a:ext cx="1497268" cy="5622503"/>
              <a:chOff x="457201" y="455665"/>
              <a:chExt cx="1497268" cy="5622503"/>
            </a:xfrm>
          </p:grpSpPr>
          <p:sp>
            <p:nvSpPr>
              <p:cNvPr id="17" name="Rectangle 16">
                <a:extLst>
                  <a:ext uri="{FF2B5EF4-FFF2-40B4-BE49-F238E27FC236}">
                    <a16:creationId xmlns:a16="http://schemas.microsoft.com/office/drawing/2014/main" id="{AF1BEB8A-1A85-41A2-B097-A752E9F7D32E}"/>
                  </a:ext>
                </a:extLst>
              </p:cNvPr>
              <p:cNvSpPr/>
              <p:nvPr/>
            </p:nvSpPr>
            <p:spPr>
              <a:xfrm>
                <a:off x="457201" y="455665"/>
                <a:ext cx="1497268" cy="5622503"/>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5FA4C87-8B3D-4561-8A09-EBE20D9E43F0}"/>
                  </a:ext>
                </a:extLst>
              </p:cNvPr>
              <p:cNvSpPr txBox="1"/>
              <p:nvPr/>
            </p:nvSpPr>
            <p:spPr>
              <a:xfrm>
                <a:off x="566507" y="562602"/>
                <a:ext cx="1273300" cy="276999"/>
              </a:xfrm>
              <a:prstGeom prst="rect">
                <a:avLst/>
              </a:prstGeom>
              <a:noFill/>
            </p:spPr>
            <p:txBody>
              <a:bodyPr wrap="square" rtlCol="0">
                <a:spAutoFit/>
              </a:bodyPr>
              <a:lstStyle/>
              <a:p>
                <a:r>
                  <a:rPr lang="en-US" sz="1200">
                    <a:latin typeface="Segoe UI Semilight" panose="020B0402040204020203" pitchFamily="34" charset="0"/>
                    <a:cs typeface="Segoe UI Semilight" panose="020B0402040204020203" pitchFamily="34" charset="0"/>
                  </a:rPr>
                  <a:t>Bork!</a:t>
                </a:r>
                <a:endParaRPr lang="en-US" sz="1200" b="1">
                  <a:latin typeface="Segoe UI Semilight" panose="020B0402040204020203" pitchFamily="34" charset="0"/>
                  <a:cs typeface="Segoe UI Semilight" panose="020B0402040204020203" pitchFamily="34" charset="0"/>
                </a:endParaRPr>
              </a:p>
            </p:txBody>
          </p:sp>
          <p:sp>
            <p:nvSpPr>
              <p:cNvPr id="19" name="TextBox 18">
                <a:extLst>
                  <a:ext uri="{FF2B5EF4-FFF2-40B4-BE49-F238E27FC236}">
                    <a16:creationId xmlns:a16="http://schemas.microsoft.com/office/drawing/2014/main" id="{4CFD855F-22C7-4AEC-8714-11747BE3F748}"/>
                  </a:ext>
                </a:extLst>
              </p:cNvPr>
              <p:cNvSpPr txBox="1"/>
              <p:nvPr/>
            </p:nvSpPr>
            <p:spPr>
              <a:xfrm>
                <a:off x="566507" y="839601"/>
                <a:ext cx="1273300" cy="3785652"/>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Lorem ipsum dolor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adipiscing</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Suspendisse</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bibendum</a:t>
                </a:r>
                <a:r>
                  <a:rPr lang="en-US" sz="600">
                    <a:latin typeface="Segoe UI" panose="020B0502040204020203" pitchFamily="34" charset="0"/>
                    <a:cs typeface="Segoe UI" panose="020B0502040204020203" pitchFamily="34" charset="0"/>
                  </a:rPr>
                  <a:t> ligula et,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auctor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 ex, vitae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ullamcorper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ac ante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nisl</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libero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Cras vitae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id, semper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Maecenas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felis</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sollicitudin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accumsan</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aliquet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magna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tristique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Pellentesque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blandit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quam</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tincidunt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fermentum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non </a:t>
                </a:r>
                <a:r>
                  <a:rPr lang="en-US" sz="600" err="1">
                    <a:latin typeface="Segoe UI" panose="020B0502040204020203" pitchFamily="34" charset="0"/>
                    <a:cs typeface="Segoe UI" panose="020B0502040204020203" pitchFamily="34" charset="0"/>
                  </a:rPr>
                  <a:t>placerat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ligula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diam</a:t>
                </a:r>
                <a:r>
                  <a:rPr lang="en-US" sz="600">
                    <a:latin typeface="Segoe UI" panose="020B0502040204020203" pitchFamily="34" charset="0"/>
                    <a:cs typeface="Segoe UI" panose="020B0502040204020203" pitchFamily="34" charset="0"/>
                  </a:rPr>
                  <a:t> ac diam.</a:t>
                </a:r>
              </a:p>
              <a:p>
                <a:endParaRPr lang="en-US" sz="600" b="1">
                  <a:latin typeface="Segoe UI" panose="020B0502040204020203" pitchFamily="34" charset="0"/>
                  <a:cs typeface="Segoe UI" panose="020B0502040204020203" pitchFamily="34" charset="0"/>
                </a:endParaRPr>
              </a:p>
              <a:p>
                <a:r>
                  <a:rPr lang="en-US" sz="600">
                    <a:latin typeface="Segoe UI" panose="020B0502040204020203" pitchFamily="34" charset="0"/>
                    <a:cs typeface="Segoe UI" panose="020B0502040204020203" pitchFamily="34" charset="0"/>
                  </a:rPr>
                  <a:t>Nam id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maximus dictum </a:t>
                </a:r>
                <a:r>
                  <a:rPr lang="en-US" sz="600" err="1">
                    <a:latin typeface="Segoe UI" panose="020B0502040204020203" pitchFamily="34" charset="0"/>
                    <a:cs typeface="Segoe UI" panose="020B0502040204020203" pitchFamily="34" charset="0"/>
                  </a:rPr>
                  <a:t>sagittis</a:t>
                </a:r>
                <a:r>
                  <a:rPr lang="en-US" sz="600">
                    <a:latin typeface="Segoe UI" panose="020B0502040204020203" pitchFamily="34" charset="0"/>
                    <a:cs typeface="Segoe UI" panose="020B0502040204020203" pitchFamily="34" charset="0"/>
                  </a:rPr>
                  <a:t> vitae sem.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feugiat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ultrices</a:t>
                </a:r>
                <a:r>
                  <a:rPr lang="en-US" sz="600">
                    <a:latin typeface="Segoe UI" panose="020B0502040204020203" pitchFamily="34" charset="0"/>
                    <a:cs typeface="Segoe UI" panose="020B0502040204020203" pitchFamily="34" charset="0"/>
                  </a:rPr>
                  <a:t> pharetra.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eros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cursus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ipsum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Cras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eget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feugiat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Maecenas ac lorem pulvinar,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nunc</a:t>
                </a:r>
                <a:r>
                  <a:rPr lang="en-US" sz="600">
                    <a:latin typeface="Segoe UI" panose="020B0502040204020203" pitchFamily="34" charset="0"/>
                    <a:cs typeface="Segoe UI" panose="020B0502040204020203" pitchFamily="34" charset="0"/>
                  </a:rPr>
                  <a:t> non, </a:t>
                </a:r>
                <a:r>
                  <a:rPr lang="en-US" sz="600" err="1">
                    <a:latin typeface="Segoe UI" panose="020B0502040204020203" pitchFamily="34" charset="0"/>
                    <a:cs typeface="Segoe UI" panose="020B0502040204020203" pitchFamily="34" charset="0"/>
                  </a:rPr>
                  <a:t>sagittis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sapien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a:t>
                </a:r>
              </a:p>
            </p:txBody>
          </p:sp>
        </p:grpSp>
        <p:grpSp>
          <p:nvGrpSpPr>
            <p:cNvPr id="7" name="Group 6">
              <a:extLst>
                <a:ext uri="{FF2B5EF4-FFF2-40B4-BE49-F238E27FC236}">
                  <a16:creationId xmlns:a16="http://schemas.microsoft.com/office/drawing/2014/main" id="{485F22F8-CF6C-4DFF-9806-FB4BE00CC3CA}"/>
                </a:ext>
              </a:extLst>
            </p:cNvPr>
            <p:cNvGrpSpPr/>
            <p:nvPr/>
          </p:nvGrpSpPr>
          <p:grpSpPr>
            <a:xfrm>
              <a:off x="5767134" y="450318"/>
              <a:ext cx="1502924" cy="1804656"/>
              <a:chOff x="5767134" y="450318"/>
              <a:chExt cx="1502924" cy="1804656"/>
            </a:xfrm>
          </p:grpSpPr>
          <p:sp>
            <p:nvSpPr>
              <p:cNvPr id="15" name="Rectangle 14">
                <a:extLst>
                  <a:ext uri="{FF2B5EF4-FFF2-40B4-BE49-F238E27FC236}">
                    <a16:creationId xmlns:a16="http://schemas.microsoft.com/office/drawing/2014/main" id="{C8F3910B-59EC-4D7E-A5EB-E786AA07EBDA}"/>
                  </a:ext>
                </a:extLst>
              </p:cNvPr>
              <p:cNvSpPr/>
              <p:nvPr/>
            </p:nvSpPr>
            <p:spPr>
              <a:xfrm>
                <a:off x="5767134" y="450318"/>
                <a:ext cx="1502924" cy="180465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F459436-B7D2-45A6-A4FE-C40CA44CEC68}"/>
                  </a:ext>
                </a:extLst>
              </p:cNvPr>
              <p:cNvSpPr txBox="1"/>
              <p:nvPr/>
            </p:nvSpPr>
            <p:spPr>
              <a:xfrm>
                <a:off x="5879124" y="562601"/>
                <a:ext cx="1273300" cy="1200329"/>
              </a:xfrm>
              <a:prstGeom prst="rect">
                <a:avLst/>
              </a:prstGeom>
              <a:noFill/>
            </p:spPr>
            <p:txBody>
              <a:bodyPr wrap="square" rtlCol="0">
                <a:spAutoFit/>
              </a:bodyPr>
              <a:lstStyle/>
              <a:p>
                <a:r>
                  <a:rPr lang="en-US" sz="2400">
                    <a:latin typeface="Segoe UI Light" panose="020B0502040204020203" pitchFamily="34" charset="0"/>
                    <a:cs typeface="Segoe UI Light" panose="020B0502040204020203" pitchFamily="34" charset="0"/>
                  </a:rPr>
                  <a:t>They’re good dogs.</a:t>
                </a:r>
                <a:endParaRPr lang="en-US" sz="2400" b="1">
                  <a:latin typeface="Segoe UI Light" panose="020B0502040204020203" pitchFamily="34" charset="0"/>
                  <a:cs typeface="Segoe UI Light" panose="020B0502040204020203" pitchFamily="34" charset="0"/>
                </a:endParaRPr>
              </a:p>
            </p:txBody>
          </p:sp>
        </p:grpSp>
        <p:grpSp>
          <p:nvGrpSpPr>
            <p:cNvPr id="8" name="Group 7">
              <a:extLst>
                <a:ext uri="{FF2B5EF4-FFF2-40B4-BE49-F238E27FC236}">
                  <a16:creationId xmlns:a16="http://schemas.microsoft.com/office/drawing/2014/main" id="{86B8AD91-5FD0-42F8-806C-EE730D4569B7}"/>
                </a:ext>
              </a:extLst>
            </p:cNvPr>
            <p:cNvGrpSpPr/>
            <p:nvPr/>
          </p:nvGrpSpPr>
          <p:grpSpPr>
            <a:xfrm>
              <a:off x="5767134" y="2359328"/>
              <a:ext cx="1502924" cy="1804656"/>
              <a:chOff x="5767134" y="2359328"/>
              <a:chExt cx="1502924" cy="1804656"/>
            </a:xfrm>
          </p:grpSpPr>
          <p:sp>
            <p:nvSpPr>
              <p:cNvPr id="12" name="Rectangle 11">
                <a:extLst>
                  <a:ext uri="{FF2B5EF4-FFF2-40B4-BE49-F238E27FC236}">
                    <a16:creationId xmlns:a16="http://schemas.microsoft.com/office/drawing/2014/main" id="{6385423A-10B0-41BD-B0BC-C96507342210}"/>
                  </a:ext>
                </a:extLst>
              </p:cNvPr>
              <p:cNvSpPr/>
              <p:nvPr/>
            </p:nvSpPr>
            <p:spPr>
              <a:xfrm>
                <a:off x="5767134" y="2359328"/>
                <a:ext cx="1502924" cy="1804656"/>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A1AA3C3-6800-4781-AB77-62ECAAF73620}"/>
                  </a:ext>
                </a:extLst>
              </p:cNvPr>
              <p:cNvSpPr txBox="1"/>
              <p:nvPr/>
            </p:nvSpPr>
            <p:spPr>
              <a:xfrm>
                <a:off x="5884471" y="2732427"/>
                <a:ext cx="1273300" cy="830997"/>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1. Chasing squirrels</a:t>
                </a:r>
              </a:p>
              <a:p>
                <a:r>
                  <a:rPr lang="en-US" sz="800">
                    <a:latin typeface="Segoe UI" panose="020B0502040204020203" pitchFamily="34" charset="0"/>
                    <a:cs typeface="Segoe UI" panose="020B0502040204020203" pitchFamily="34" charset="0"/>
                  </a:rPr>
                  <a:t>2. </a:t>
                </a:r>
                <a:r>
                  <a:rPr lang="en-US" sz="800" err="1">
                    <a:latin typeface="Segoe UI" panose="020B0502040204020203" pitchFamily="34" charset="0"/>
                    <a:cs typeface="Segoe UI" panose="020B0502040204020203" pitchFamily="34" charset="0"/>
                  </a:rPr>
                  <a:t>Horking</a:t>
                </a:r>
                <a:r>
                  <a:rPr lang="en-US" sz="800">
                    <a:latin typeface="Segoe UI" panose="020B0502040204020203" pitchFamily="34" charset="0"/>
                    <a:cs typeface="Segoe UI" panose="020B0502040204020203" pitchFamily="34" charset="0"/>
                  </a:rPr>
                  <a:t> down food</a:t>
                </a:r>
              </a:p>
              <a:p>
                <a:r>
                  <a:rPr lang="en-US" sz="800">
                    <a:latin typeface="Segoe UI" panose="020B0502040204020203" pitchFamily="34" charset="0"/>
                    <a:cs typeface="Segoe UI" panose="020B0502040204020203" pitchFamily="34" charset="0"/>
                  </a:rPr>
                  <a:t>3. Chewing on things</a:t>
                </a:r>
              </a:p>
              <a:p>
                <a:r>
                  <a:rPr lang="en-US" sz="800">
                    <a:latin typeface="Segoe UI" panose="020B0502040204020203" pitchFamily="34" charset="0"/>
                    <a:cs typeface="Segoe UI" panose="020B0502040204020203" pitchFamily="34" charset="0"/>
                  </a:rPr>
                  <a:t>4. Asserting authority</a:t>
                </a:r>
              </a:p>
              <a:p>
                <a:r>
                  <a:rPr lang="en-US" sz="800">
                    <a:latin typeface="Segoe UI" panose="020B0502040204020203" pitchFamily="34" charset="0"/>
                    <a:cs typeface="Segoe UI" panose="020B0502040204020203" pitchFamily="34" charset="0"/>
                  </a:rPr>
                  <a:t>5. Cuddles</a:t>
                </a:r>
              </a:p>
              <a:p>
                <a:r>
                  <a:rPr lang="en-US" sz="800">
                    <a:latin typeface="Segoe UI" panose="020B0502040204020203" pitchFamily="34" charset="0"/>
                    <a:cs typeface="Segoe UI" panose="020B0502040204020203" pitchFamily="34" charset="0"/>
                  </a:rPr>
                  <a:t>6. Intellectual discourse</a:t>
                </a:r>
              </a:p>
            </p:txBody>
          </p:sp>
          <p:sp>
            <p:nvSpPr>
              <p:cNvPr id="14" name="TextBox 13">
                <a:extLst>
                  <a:ext uri="{FF2B5EF4-FFF2-40B4-BE49-F238E27FC236}">
                    <a16:creationId xmlns:a16="http://schemas.microsoft.com/office/drawing/2014/main" id="{0F919079-71DD-4BDD-9072-C60CE323F5F1}"/>
                  </a:ext>
                </a:extLst>
              </p:cNvPr>
              <p:cNvSpPr txBox="1"/>
              <p:nvPr/>
            </p:nvSpPr>
            <p:spPr>
              <a:xfrm>
                <a:off x="5864950" y="2452344"/>
                <a:ext cx="1273300" cy="276999"/>
              </a:xfrm>
              <a:prstGeom prst="rect">
                <a:avLst/>
              </a:prstGeom>
              <a:noFill/>
            </p:spPr>
            <p:txBody>
              <a:bodyPr wrap="square" rtlCol="0">
                <a:spAutoFit/>
              </a:bodyPr>
              <a:lstStyle/>
              <a:p>
                <a:r>
                  <a:rPr lang="en-US" sz="1200">
                    <a:latin typeface="Segoe UI Semilight" panose="020B0402040204020203" pitchFamily="34" charset="0"/>
                    <a:cs typeface="Segoe UI Semilight" panose="020B0402040204020203" pitchFamily="34" charset="0"/>
                  </a:rPr>
                  <a:t>Things dogs like:</a:t>
                </a:r>
                <a:endParaRPr lang="en-US" sz="1200" b="1">
                  <a:latin typeface="Segoe UI Semilight" panose="020B0402040204020203" pitchFamily="34" charset="0"/>
                  <a:cs typeface="Segoe UI Semilight" panose="020B0402040204020203" pitchFamily="34" charset="0"/>
                </a:endParaRPr>
              </a:p>
            </p:txBody>
          </p:sp>
        </p:grpSp>
        <p:grpSp>
          <p:nvGrpSpPr>
            <p:cNvPr id="9" name="Group 8">
              <a:extLst>
                <a:ext uri="{FF2B5EF4-FFF2-40B4-BE49-F238E27FC236}">
                  <a16:creationId xmlns:a16="http://schemas.microsoft.com/office/drawing/2014/main" id="{B253AC7A-6CC8-49FF-8867-E0B9999C05AD}"/>
                </a:ext>
              </a:extLst>
            </p:cNvPr>
            <p:cNvGrpSpPr/>
            <p:nvPr/>
          </p:nvGrpSpPr>
          <p:grpSpPr>
            <a:xfrm>
              <a:off x="5767134" y="4273686"/>
              <a:ext cx="1502924" cy="1804656"/>
              <a:chOff x="5767134" y="4273686"/>
              <a:chExt cx="1502924" cy="1804656"/>
            </a:xfrm>
          </p:grpSpPr>
          <p:sp>
            <p:nvSpPr>
              <p:cNvPr id="10" name="Rectangle 9">
                <a:extLst>
                  <a:ext uri="{FF2B5EF4-FFF2-40B4-BE49-F238E27FC236}">
                    <a16:creationId xmlns:a16="http://schemas.microsoft.com/office/drawing/2014/main" id="{A52EAE47-D38A-44F9-ACBD-9DC552FA5D80}"/>
                  </a:ext>
                </a:extLst>
              </p:cNvPr>
              <p:cNvSpPr/>
              <p:nvPr/>
            </p:nvSpPr>
            <p:spPr>
              <a:xfrm>
                <a:off x="5767134" y="4273686"/>
                <a:ext cx="1502924" cy="1804656"/>
              </a:xfrm>
              <a:prstGeom prst="rect">
                <a:avLst/>
              </a:prstGeom>
              <a:solidFill>
                <a:srgbClr val="FFEC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11F5AF9-BAD7-4806-BC28-9CAA76DA50B0}"/>
                  </a:ext>
                </a:extLst>
              </p:cNvPr>
              <p:cNvSpPr txBox="1"/>
              <p:nvPr/>
            </p:nvSpPr>
            <p:spPr>
              <a:xfrm>
                <a:off x="5879124" y="4380446"/>
                <a:ext cx="1273300" cy="1661993"/>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Lorem ipsum dolor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adipiscing</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Suspendisse</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bibendum</a:t>
                </a:r>
                <a:r>
                  <a:rPr lang="en-US" sz="600">
                    <a:latin typeface="Segoe UI" panose="020B0502040204020203" pitchFamily="34" charset="0"/>
                    <a:cs typeface="Segoe UI" panose="020B0502040204020203" pitchFamily="34" charset="0"/>
                  </a:rPr>
                  <a:t> ligula et,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auctor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 ex, vitae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ullamcorper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ac ante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nisl</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libero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Cras vitae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id, semper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Maecenas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felis</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a:t>
                </a:r>
              </a:p>
            </p:txBody>
          </p:sp>
        </p:grpSp>
      </p:grpSp>
      <p:grpSp>
        <p:nvGrpSpPr>
          <p:cNvPr id="23" name="Group 22">
            <a:extLst>
              <a:ext uri="{FF2B5EF4-FFF2-40B4-BE49-F238E27FC236}">
                <a16:creationId xmlns:a16="http://schemas.microsoft.com/office/drawing/2014/main" id="{4E6CDA67-00CB-4169-8708-B8B80C68E223}"/>
              </a:ext>
            </a:extLst>
          </p:cNvPr>
          <p:cNvGrpSpPr/>
          <p:nvPr/>
        </p:nvGrpSpPr>
        <p:grpSpPr>
          <a:xfrm>
            <a:off x="8036429" y="450318"/>
            <a:ext cx="3625953" cy="5627851"/>
            <a:chOff x="8036429" y="450318"/>
            <a:chExt cx="3625953" cy="5627851"/>
          </a:xfrm>
        </p:grpSpPr>
        <p:cxnSp>
          <p:nvCxnSpPr>
            <p:cNvPr id="24" name="Straight Connector 23">
              <a:extLst>
                <a:ext uri="{FF2B5EF4-FFF2-40B4-BE49-F238E27FC236}">
                  <a16:creationId xmlns:a16="http://schemas.microsoft.com/office/drawing/2014/main" id="{D3820564-4356-440F-9098-C044D2CEB388}"/>
                </a:ext>
              </a:extLst>
            </p:cNvPr>
            <p:cNvCxnSpPr>
              <a:cxnSpLocks/>
            </p:cNvCxnSpPr>
            <p:nvPr/>
          </p:nvCxnSpPr>
          <p:spPr>
            <a:xfrm flipV="1">
              <a:off x="8036430" y="6078168"/>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CD12BBDB-99F7-42FE-A45C-A8C5C96BE525}"/>
                </a:ext>
              </a:extLst>
            </p:cNvPr>
            <p:cNvCxnSpPr>
              <a:cxnSpLocks/>
            </p:cNvCxnSpPr>
            <p:nvPr/>
          </p:nvCxnSpPr>
          <p:spPr>
            <a:xfrm flipV="1">
              <a:off x="8036429" y="455665"/>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DD69CEE-943B-4096-ABFE-68677959D4A4}"/>
                </a:ext>
              </a:extLst>
            </p:cNvPr>
            <p:cNvCxnSpPr>
              <a:cxnSpLocks/>
            </p:cNvCxnSpPr>
            <p:nvPr/>
          </p:nvCxnSpPr>
          <p:spPr>
            <a:xfrm flipV="1">
              <a:off x="8036429" y="2356568"/>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50FB6B98-C6B4-4D00-9238-4E8E1B9ED2EF}"/>
                </a:ext>
              </a:extLst>
            </p:cNvPr>
            <p:cNvCxnSpPr>
              <a:cxnSpLocks/>
            </p:cNvCxnSpPr>
            <p:nvPr/>
          </p:nvCxnSpPr>
          <p:spPr>
            <a:xfrm flipV="1">
              <a:off x="8036429" y="4166572"/>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3FEF0CB-BA4E-44C8-B2B9-425A94633DA0}"/>
                </a:ext>
              </a:extLst>
            </p:cNvPr>
            <p:cNvCxnSpPr>
              <a:cxnSpLocks/>
            </p:cNvCxnSpPr>
            <p:nvPr/>
          </p:nvCxnSpPr>
          <p:spPr>
            <a:xfrm flipV="1">
              <a:off x="8036429" y="2254974"/>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FE6E3BF-00E4-4E13-A093-BE00D643F30F}"/>
                </a:ext>
              </a:extLst>
            </p:cNvPr>
            <p:cNvCxnSpPr>
              <a:cxnSpLocks/>
            </p:cNvCxnSpPr>
            <p:nvPr/>
          </p:nvCxnSpPr>
          <p:spPr>
            <a:xfrm flipV="1">
              <a:off x="8036429" y="4273509"/>
              <a:ext cx="265176"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493655AE-0DE3-406A-A8A8-B1EB2F5FB9A4}"/>
                </a:ext>
              </a:extLst>
            </p:cNvPr>
            <p:cNvCxnSpPr>
              <a:cxnSpLocks/>
            </p:cNvCxnSpPr>
            <p:nvPr/>
          </p:nvCxnSpPr>
          <p:spPr>
            <a:xfrm>
              <a:off x="8299113" y="450318"/>
              <a:ext cx="0" cy="562785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AC6DF7E1-7006-475F-B40D-44420CF17550}"/>
                </a:ext>
              </a:extLst>
            </p:cNvPr>
            <p:cNvSpPr txBox="1"/>
            <p:nvPr/>
          </p:nvSpPr>
          <p:spPr>
            <a:xfrm>
              <a:off x="8577406" y="2656718"/>
              <a:ext cx="3084976" cy="1200329"/>
            </a:xfrm>
            <a:prstGeom prst="rect">
              <a:avLst/>
            </a:prstGeom>
            <a:noFill/>
          </p:spPr>
          <p:txBody>
            <a:bodyPr wrap="square" rtlCol="0">
              <a:spAutoFit/>
            </a:bodyPr>
            <a:lstStyle/>
            <a:p>
              <a:r>
                <a:rPr lang="en-US" sz="3600" dirty="0">
                  <a:solidFill>
                    <a:srgbClr val="DDF7F2"/>
                  </a:solidFill>
                  <a:latin typeface="Segoe UI Light" panose="020B0502040204020203" pitchFamily="34" charset="0"/>
                  <a:cs typeface="Segoe UI Light" panose="020B0502040204020203" pitchFamily="34" charset="0"/>
                </a:rPr>
                <a:t>Content-based</a:t>
              </a:r>
            </a:p>
            <a:p>
              <a:r>
                <a:rPr lang="en-US" sz="3600" dirty="0">
                  <a:solidFill>
                    <a:srgbClr val="DDF7F2"/>
                  </a:solidFill>
                  <a:latin typeface="Segoe UI Light" panose="020B0502040204020203" pitchFamily="34" charset="0"/>
                  <a:cs typeface="Segoe UI Light" panose="020B0502040204020203" pitchFamily="34" charset="0"/>
                </a:rPr>
                <a:t>equal heights</a:t>
              </a:r>
            </a:p>
          </p:txBody>
        </p:sp>
      </p:grpSp>
    </p:spTree>
    <p:extLst>
      <p:ext uri="{BB962C8B-B14F-4D97-AF65-F5344CB8AC3E}">
        <p14:creationId xmlns:p14="http://schemas.microsoft.com/office/powerpoint/2010/main" val="2697725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FE1D215A-FF36-427E-9AE2-5DE9E0B1E2F8}"/>
              </a:ext>
            </a:extLst>
          </p:cNvPr>
          <p:cNvSpPr txBox="1"/>
          <p:nvPr/>
        </p:nvSpPr>
        <p:spPr>
          <a:xfrm>
            <a:off x="664065" y="2168291"/>
            <a:ext cx="3498032" cy="3477875"/>
          </a:xfrm>
          <a:prstGeom prst="rect">
            <a:avLst/>
          </a:prstGeom>
          <a:noFill/>
        </p:spPr>
        <p:txBody>
          <a:bodyPr wrap="square" rtlCol="0">
            <a:spAutoFit/>
          </a:bodyPr>
          <a:lstStyle/>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PRESENTATION, Q&amp;A</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BREAK</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PROJECT TIME</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SHOW &amp; TELL</a:t>
            </a:r>
          </a:p>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WRAP UP, Q&amp;A</a:t>
            </a:r>
          </a:p>
          <a:p>
            <a:pPr>
              <a:lnSpc>
                <a:spcPts val="4400"/>
              </a:lnSpc>
            </a:pPr>
            <a:endParaRPr lang="en-US" sz="2600" spc="120" dirty="0">
              <a:solidFill>
                <a:schemeClr val="bg1">
                  <a:alpha val="67000"/>
                </a:schemeClr>
              </a:solidFill>
              <a:latin typeface="Segoe UI Light" panose="020B0502040204020203" pitchFamily="34" charset="0"/>
              <a:cs typeface="Segoe UI Light" panose="020B0502040204020203" pitchFamily="34" charset="0"/>
            </a:endParaRPr>
          </a:p>
        </p:txBody>
      </p:sp>
      <p:sp>
        <p:nvSpPr>
          <p:cNvPr id="8" name="TextBox 7">
            <a:extLst>
              <a:ext uri="{FF2B5EF4-FFF2-40B4-BE49-F238E27FC236}">
                <a16:creationId xmlns:a16="http://schemas.microsoft.com/office/drawing/2014/main" id="{DE953A49-857D-4A07-9583-8C4FE9D3BB5F}"/>
              </a:ext>
            </a:extLst>
          </p:cNvPr>
          <p:cNvSpPr txBox="1"/>
          <p:nvPr/>
        </p:nvSpPr>
        <p:spPr>
          <a:xfrm>
            <a:off x="664065" y="566382"/>
            <a:ext cx="8184660" cy="830997"/>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Today’s agenda</a:t>
            </a:r>
          </a:p>
        </p:txBody>
      </p:sp>
      <p:sp>
        <p:nvSpPr>
          <p:cNvPr id="14" name="TextBox 13">
            <a:extLst>
              <a:ext uri="{FF2B5EF4-FFF2-40B4-BE49-F238E27FC236}">
                <a16:creationId xmlns:a16="http://schemas.microsoft.com/office/drawing/2014/main" id="{672DE63B-ECFC-4207-B562-94E5F335FD87}"/>
              </a:ext>
            </a:extLst>
          </p:cNvPr>
          <p:cNvSpPr txBox="1"/>
          <p:nvPr/>
        </p:nvSpPr>
        <p:spPr>
          <a:xfrm>
            <a:off x="4401634" y="2168291"/>
            <a:ext cx="2372283" cy="2913618"/>
          </a:xfrm>
          <a:prstGeom prst="rect">
            <a:avLst/>
          </a:prstGeom>
          <a:noFill/>
        </p:spPr>
        <p:txBody>
          <a:bodyPr wrap="square" rtlCol="0">
            <a:spAutoFit/>
          </a:bodyPr>
          <a:lstStyle/>
          <a:p>
            <a:pPr>
              <a:lnSpc>
                <a:spcPts val="4400"/>
              </a:lnSpc>
            </a:pPr>
            <a:r>
              <a:rPr lang="en-US" sz="3200" dirty="0">
                <a:solidFill>
                  <a:schemeClr val="bg1"/>
                </a:solidFill>
                <a:latin typeface="Segoe UI Light" panose="020B0502040204020203" pitchFamily="34" charset="0"/>
                <a:cs typeface="Segoe UI Light" panose="020B0502040204020203" pitchFamily="34" charset="0"/>
              </a:rPr>
              <a:t>13:00-14:00</a:t>
            </a:r>
          </a:p>
          <a:p>
            <a:pPr>
              <a:lnSpc>
                <a:spcPts val="4400"/>
              </a:lnSpc>
            </a:pPr>
            <a:r>
              <a:rPr lang="en-US" sz="3200" dirty="0">
                <a:solidFill>
                  <a:schemeClr val="bg1"/>
                </a:solidFill>
                <a:latin typeface="Segoe UI Light" panose="020B0502040204020203" pitchFamily="34" charset="0"/>
                <a:cs typeface="Segoe UI Light" panose="020B0502040204020203" pitchFamily="34" charset="0"/>
              </a:rPr>
              <a:t>14:00-14:30</a:t>
            </a:r>
          </a:p>
          <a:p>
            <a:pPr>
              <a:lnSpc>
                <a:spcPts val="4400"/>
              </a:lnSpc>
            </a:pPr>
            <a:r>
              <a:rPr lang="en-US" sz="3200" spc="120" dirty="0">
                <a:solidFill>
                  <a:schemeClr val="bg1"/>
                </a:solidFill>
                <a:latin typeface="Segoe UI Light" panose="020B0502040204020203" pitchFamily="34" charset="0"/>
                <a:cs typeface="Segoe UI Light" panose="020B0502040204020203" pitchFamily="34" charset="0"/>
              </a:rPr>
              <a:t>14:30-16:15</a:t>
            </a:r>
          </a:p>
          <a:p>
            <a:pPr>
              <a:lnSpc>
                <a:spcPts val="4400"/>
              </a:lnSpc>
            </a:pPr>
            <a:r>
              <a:rPr lang="en-US" sz="3200" spc="120" dirty="0">
                <a:solidFill>
                  <a:schemeClr val="bg1"/>
                </a:solidFill>
                <a:latin typeface="Segoe UI Light" panose="020B0502040204020203" pitchFamily="34" charset="0"/>
                <a:cs typeface="Segoe UI Light" panose="020B0502040204020203" pitchFamily="34" charset="0"/>
              </a:rPr>
              <a:t>16:15-16:45</a:t>
            </a:r>
          </a:p>
          <a:p>
            <a:pPr>
              <a:lnSpc>
                <a:spcPts val="4400"/>
              </a:lnSpc>
            </a:pPr>
            <a:r>
              <a:rPr lang="en-US" sz="3200" spc="120" dirty="0">
                <a:solidFill>
                  <a:schemeClr val="bg1"/>
                </a:solidFill>
                <a:latin typeface="Segoe UI Light" panose="020B0502040204020203" pitchFamily="34" charset="0"/>
                <a:cs typeface="Segoe UI Light" panose="020B0502040204020203" pitchFamily="34" charset="0"/>
              </a:rPr>
              <a:t>16:45-17:00</a:t>
            </a:r>
          </a:p>
        </p:txBody>
      </p:sp>
      <p:cxnSp>
        <p:nvCxnSpPr>
          <p:cNvPr id="15" name="Straight Connector 14">
            <a:extLst>
              <a:ext uri="{FF2B5EF4-FFF2-40B4-BE49-F238E27FC236}">
                <a16:creationId xmlns:a16="http://schemas.microsoft.com/office/drawing/2014/main" id="{9C7473DD-B610-429D-8AD3-D1AA5A817BEF}"/>
              </a:ext>
            </a:extLst>
          </p:cNvPr>
          <p:cNvCxnSpPr>
            <a:cxnSpLocks/>
          </p:cNvCxnSpPr>
          <p:nvPr/>
        </p:nvCxnSpPr>
        <p:spPr>
          <a:xfrm>
            <a:off x="757972" y="1625460"/>
            <a:ext cx="10738703" cy="0"/>
          </a:xfrm>
          <a:prstGeom prst="line">
            <a:avLst/>
          </a:prstGeom>
          <a:ln>
            <a:solidFill>
              <a:schemeClr val="bg1">
                <a:alpha val="25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03E9556-230F-4E94-9E57-7F0FC22A4228}"/>
              </a:ext>
            </a:extLst>
          </p:cNvPr>
          <p:cNvSpPr txBox="1"/>
          <p:nvPr/>
        </p:nvSpPr>
        <p:spPr>
          <a:xfrm>
            <a:off x="664064" y="5700622"/>
            <a:ext cx="10143365" cy="590996"/>
          </a:xfrm>
          <a:prstGeom prst="rect">
            <a:avLst/>
          </a:prstGeom>
          <a:noFill/>
        </p:spPr>
        <p:txBody>
          <a:bodyPr wrap="square" rtlCol="0">
            <a:spAutoFit/>
          </a:bodyPr>
          <a:lstStyle/>
          <a:p>
            <a:pPr>
              <a:lnSpc>
                <a:spcPts val="4400"/>
              </a:lnSpc>
            </a:pPr>
            <a:r>
              <a:rPr lang="en-US" sz="2600" spc="120" dirty="0">
                <a:solidFill>
                  <a:schemeClr val="bg1">
                    <a:alpha val="67000"/>
                  </a:schemeClr>
                </a:solidFill>
                <a:latin typeface="Segoe UI Light" panose="020B0502040204020203" pitchFamily="34" charset="0"/>
                <a:cs typeface="Segoe UI Light" panose="020B0502040204020203" pitchFamily="34" charset="0"/>
              </a:rPr>
              <a:t>Take breaks at any time!</a:t>
            </a:r>
          </a:p>
        </p:txBody>
      </p:sp>
    </p:spTree>
    <p:extLst>
      <p:ext uri="{BB962C8B-B14F-4D97-AF65-F5344CB8AC3E}">
        <p14:creationId xmlns:p14="http://schemas.microsoft.com/office/powerpoint/2010/main" val="30437547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3272A1-9DC8-4EEE-A9AF-BAA79E40FD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2072"/>
            <a:ext cx="4572000" cy="3995492"/>
          </a:xfrm>
          <a:prstGeom prst="rect">
            <a:avLst/>
          </a:prstGeom>
        </p:spPr>
      </p:pic>
      <p:pic>
        <p:nvPicPr>
          <p:cNvPr id="4" name="Picture 3">
            <a:extLst>
              <a:ext uri="{FF2B5EF4-FFF2-40B4-BE49-F238E27FC236}">
                <a16:creationId xmlns:a16="http://schemas.microsoft.com/office/drawing/2014/main" id="{033A6332-09EE-438F-A96C-30703CEB15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077" y="2549688"/>
            <a:ext cx="4572000" cy="3995491"/>
          </a:xfrm>
          <a:prstGeom prst="rect">
            <a:avLst/>
          </a:prstGeom>
        </p:spPr>
      </p:pic>
      <p:pic>
        <p:nvPicPr>
          <p:cNvPr id="6" name="Picture 5">
            <a:extLst>
              <a:ext uri="{FF2B5EF4-FFF2-40B4-BE49-F238E27FC236}">
                <a16:creationId xmlns:a16="http://schemas.microsoft.com/office/drawing/2014/main" id="{E79165DE-5D37-4EC5-A6ED-1B093C6CD1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75124" y="332072"/>
            <a:ext cx="4571998" cy="3995491"/>
          </a:xfrm>
          <a:prstGeom prst="rect">
            <a:avLst/>
          </a:prstGeom>
        </p:spPr>
      </p:pic>
      <p:pic>
        <p:nvPicPr>
          <p:cNvPr id="7" name="Picture 6">
            <a:extLst>
              <a:ext uri="{FF2B5EF4-FFF2-40B4-BE49-F238E27FC236}">
                <a16:creationId xmlns:a16="http://schemas.microsoft.com/office/drawing/2014/main" id="{9091B4ED-F453-4431-9A31-22AF893DC3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20002" y="2549689"/>
            <a:ext cx="4571998" cy="3995490"/>
          </a:xfrm>
          <a:prstGeom prst="rect">
            <a:avLst/>
          </a:prstGeom>
        </p:spPr>
      </p:pic>
    </p:spTree>
    <p:extLst>
      <p:ext uri="{BB962C8B-B14F-4D97-AF65-F5344CB8AC3E}">
        <p14:creationId xmlns:p14="http://schemas.microsoft.com/office/powerpoint/2010/main" val="2097205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8A5D85-D5C8-4636-BE3E-EAE2E34CA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856" cy="5619432"/>
          </a:xfrm>
          <a:prstGeom prst="rect">
            <a:avLst/>
          </a:prstGeom>
        </p:spPr>
      </p:pic>
    </p:spTree>
    <p:extLst>
      <p:ext uri="{BB962C8B-B14F-4D97-AF65-F5344CB8AC3E}">
        <p14:creationId xmlns:p14="http://schemas.microsoft.com/office/powerpoint/2010/main" val="2335079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F9C572-4B34-4DCC-9588-87492D46C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289" y="457200"/>
            <a:ext cx="6470681" cy="5619432"/>
          </a:xfrm>
          <a:prstGeom prst="rect">
            <a:avLst/>
          </a:prstGeom>
        </p:spPr>
      </p:pic>
    </p:spTree>
    <p:extLst>
      <p:ext uri="{BB962C8B-B14F-4D97-AF65-F5344CB8AC3E}">
        <p14:creationId xmlns:p14="http://schemas.microsoft.com/office/powerpoint/2010/main" val="1082354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E275B3E-6081-45E2-AA6E-5327D5D2F01B}"/>
              </a:ext>
            </a:extLst>
          </p:cNvPr>
          <p:cNvSpPr/>
          <p:nvPr/>
        </p:nvSpPr>
        <p:spPr>
          <a:xfrm>
            <a:off x="0" y="0"/>
            <a:ext cx="12192000" cy="6858000"/>
          </a:xfrm>
          <a:prstGeom prst="rect">
            <a:avLst/>
          </a:prstGeom>
          <a:blipFill dpi="0" rotWithShape="1">
            <a:blip r:embed="rId3">
              <a:alphaModFix amt="90000"/>
            </a:blip>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HOW GRID WORKS</a:t>
            </a:r>
          </a:p>
        </p:txBody>
      </p:sp>
    </p:spTree>
    <p:extLst>
      <p:ext uri="{BB962C8B-B14F-4D97-AF65-F5344CB8AC3E}">
        <p14:creationId xmlns:p14="http://schemas.microsoft.com/office/powerpoint/2010/main" val="1581255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“TOP DOWN” LAYOUT</a:t>
            </a:r>
          </a:p>
        </p:txBody>
      </p:sp>
      <p:pic>
        <p:nvPicPr>
          <p:cNvPr id="9" name="Picture 8">
            <a:extLst>
              <a:ext uri="{FF2B5EF4-FFF2-40B4-BE49-F238E27FC236}">
                <a16:creationId xmlns:a16="http://schemas.microsoft.com/office/drawing/2014/main" id="{74EF8357-D9F5-4AF5-B66F-07A3844A65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889" y="2006276"/>
            <a:ext cx="3404376" cy="2845449"/>
          </a:xfrm>
          <a:prstGeom prst="rect">
            <a:avLst/>
          </a:prstGeom>
        </p:spPr>
      </p:pic>
    </p:spTree>
    <p:extLst>
      <p:ext uri="{BB962C8B-B14F-4D97-AF65-F5344CB8AC3E}">
        <p14:creationId xmlns:p14="http://schemas.microsoft.com/office/powerpoint/2010/main" val="21576208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D48DF5A-F668-4246-BED9-558A73564FCA}"/>
              </a:ext>
            </a:extLst>
          </p:cNvPr>
          <p:cNvSpPr txBox="1"/>
          <p:nvPr/>
        </p:nvSpPr>
        <p:spPr>
          <a:xfrm>
            <a:off x="5624124" y="1755564"/>
            <a:ext cx="4968209" cy="1773135"/>
          </a:xfrm>
          <a:prstGeom prst="rect">
            <a:avLst/>
          </a:prstGeom>
          <a:noFill/>
        </p:spPr>
        <p:txBody>
          <a:bodyPr wrap="square" rtlCol="0">
            <a:spAutoFit/>
          </a:bodyPr>
          <a:lstStyle/>
          <a:p>
            <a:pPr>
              <a:lnSpc>
                <a:spcPts val="4400"/>
              </a:lnSpc>
            </a:pPr>
            <a:r>
              <a:rPr lang="en-US" sz="3200" spc="120">
                <a:solidFill>
                  <a:schemeClr val="bg1"/>
                </a:solidFill>
                <a:latin typeface="Consolas"/>
                <a:cs typeface="Consolas"/>
              </a:rPr>
              <a:t>display: grid display: inline-grid</a:t>
            </a:r>
            <a:endParaRPr lang="en-US" sz="3200" spc="120">
              <a:solidFill>
                <a:schemeClr val="bg1"/>
              </a:solidFill>
              <a:latin typeface="Segoe UI Light" panose="020B0502040204020203" pitchFamily="34" charset="0"/>
              <a:cs typeface="Segoe UI Light" panose="020B0502040204020203" pitchFamily="34" charset="0"/>
            </a:endParaRPr>
          </a:p>
          <a:p>
            <a:pPr marL="514350" indent="-514350">
              <a:lnSpc>
                <a:spcPts val="4400"/>
              </a:lnSpc>
              <a:buAutoNum type="arabicPeriod"/>
            </a:pPr>
            <a:endParaRPr lang="en-US" sz="3200" spc="120">
              <a:solidFill>
                <a:schemeClr val="bg1"/>
              </a:solidFill>
              <a:latin typeface="Segoe UI Light" panose="020B0502040204020203" pitchFamily="34" charset="0"/>
              <a:cs typeface="Segoe UI Light" panose="020B0502040204020203" pitchFamily="34" charset="0"/>
            </a:endParaRPr>
          </a:p>
        </p:txBody>
      </p:sp>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1. INITIALIZE GRID FORMATTING-CONTEXT</a:t>
            </a:r>
          </a:p>
        </p:txBody>
      </p:sp>
      <p:cxnSp>
        <p:nvCxnSpPr>
          <p:cNvPr id="11" name="Straight Connector 10"/>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16200000">
            <a:off x="2902776"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09502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2. DEFINE GRID VIA PARENT’S PROPERTIES</a:t>
            </a:r>
          </a:p>
        </p:txBody>
      </p:sp>
      <p:sp>
        <p:nvSpPr>
          <p:cNvPr id="6" name="TextBox 5">
            <a:extLst>
              <a:ext uri="{FF2B5EF4-FFF2-40B4-BE49-F238E27FC236}">
                <a16:creationId xmlns:a16="http://schemas.microsoft.com/office/drawing/2014/main" id="{0D48DF5A-F668-4246-BED9-558A73564FCA}"/>
              </a:ext>
            </a:extLst>
          </p:cNvPr>
          <p:cNvSpPr txBox="1"/>
          <p:nvPr/>
        </p:nvSpPr>
        <p:spPr>
          <a:xfrm>
            <a:off x="5512480" y="1755564"/>
            <a:ext cx="5303145" cy="4030163"/>
          </a:xfrm>
          <a:prstGeom prst="rect">
            <a:avLst/>
          </a:prstGeom>
          <a:noFill/>
        </p:spPr>
        <p:txBody>
          <a:bodyPr wrap="square" rtlCol="0">
            <a:spAutoFit/>
          </a:bodyPr>
          <a:lstStyle/>
          <a:p>
            <a:pPr>
              <a:lnSpc>
                <a:spcPts val="4400"/>
              </a:lnSpc>
            </a:pPr>
            <a:r>
              <a:rPr lang="en-US" sz="3200" spc="120">
                <a:solidFill>
                  <a:schemeClr val="bg1"/>
                </a:solidFill>
                <a:latin typeface="Consolas"/>
                <a:cs typeface="Consolas"/>
              </a:rPr>
              <a:t>grid-template-rows</a:t>
            </a:r>
          </a:p>
          <a:p>
            <a:pPr>
              <a:lnSpc>
                <a:spcPts val="4400"/>
              </a:lnSpc>
            </a:pPr>
            <a:r>
              <a:rPr lang="en-US" sz="3200" spc="120">
                <a:solidFill>
                  <a:schemeClr val="bg1"/>
                </a:solidFill>
                <a:latin typeface="Consolas"/>
                <a:cs typeface="Consolas"/>
              </a:rPr>
              <a:t>grid-template-columns</a:t>
            </a:r>
          </a:p>
          <a:p>
            <a:pPr>
              <a:lnSpc>
                <a:spcPts val="4400"/>
              </a:lnSpc>
            </a:pPr>
            <a:r>
              <a:rPr lang="en-US" sz="3200" spc="120">
                <a:solidFill>
                  <a:schemeClr val="bg1"/>
                </a:solidFill>
                <a:latin typeface="Consolas"/>
                <a:cs typeface="Consolas"/>
              </a:rPr>
              <a:t>grid-areas</a:t>
            </a:r>
          </a:p>
          <a:p>
            <a:pPr>
              <a:lnSpc>
                <a:spcPts val="4400"/>
              </a:lnSpc>
            </a:pPr>
            <a:r>
              <a:rPr lang="en-US" sz="3200" spc="120">
                <a:solidFill>
                  <a:schemeClr val="bg1"/>
                </a:solidFill>
                <a:latin typeface="Consolas"/>
                <a:cs typeface="Consolas"/>
              </a:rPr>
              <a:t>grid-auto-rows</a:t>
            </a:r>
          </a:p>
          <a:p>
            <a:pPr>
              <a:lnSpc>
                <a:spcPts val="4400"/>
              </a:lnSpc>
            </a:pPr>
            <a:r>
              <a:rPr lang="en-US" sz="3200" spc="120">
                <a:solidFill>
                  <a:schemeClr val="bg1"/>
                </a:solidFill>
                <a:latin typeface="Consolas"/>
                <a:cs typeface="Consolas"/>
              </a:rPr>
              <a:t>grid-auto-columns</a:t>
            </a:r>
          </a:p>
          <a:p>
            <a:pPr>
              <a:lnSpc>
                <a:spcPts val="4400"/>
              </a:lnSpc>
            </a:pPr>
            <a:r>
              <a:rPr lang="en-US" sz="3200" spc="120">
                <a:solidFill>
                  <a:schemeClr val="bg1"/>
                </a:solidFill>
                <a:latin typeface="Consolas"/>
                <a:cs typeface="Consolas"/>
              </a:rPr>
              <a:t>grid-auto-flow</a:t>
            </a:r>
          </a:p>
          <a:p>
            <a:pPr>
              <a:lnSpc>
                <a:spcPts val="4400"/>
              </a:lnSpc>
            </a:pPr>
            <a:r>
              <a:rPr lang="en-US" sz="3200" spc="120">
                <a:solidFill>
                  <a:schemeClr val="bg1"/>
                </a:solidFill>
                <a:latin typeface="Consolas"/>
                <a:cs typeface="Consolas"/>
              </a:rPr>
              <a:t>grid</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3" name="Straight Connector 2"/>
          <p:cNvCxnSpPr/>
          <p:nvPr/>
        </p:nvCxnSpPr>
        <p:spPr>
          <a:xfrm>
            <a:off x="1688633"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411691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a:off x="2902775" y="173063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rot="16200000">
            <a:off x="2902776" y="6838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a:off x="2902776" y="280530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823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 name="Rectangle 4"/>
          <p:cNvSpPr/>
          <p:nvPr/>
        </p:nvSpPr>
        <p:spPr>
          <a:xfrm>
            <a:off x="767560" y="1981858"/>
            <a:ext cx="4270428" cy="1011865"/>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2. DEFINE GRID VIA PARENT’S PROPERTIES</a:t>
            </a:r>
          </a:p>
        </p:txBody>
      </p:sp>
      <p:sp>
        <p:nvSpPr>
          <p:cNvPr id="6" name="TextBox 5">
            <a:extLst>
              <a:ext uri="{FF2B5EF4-FFF2-40B4-BE49-F238E27FC236}">
                <a16:creationId xmlns:a16="http://schemas.microsoft.com/office/drawing/2014/main" id="{0D48DF5A-F668-4246-BED9-558A73564FCA}"/>
              </a:ext>
            </a:extLst>
          </p:cNvPr>
          <p:cNvSpPr txBox="1"/>
          <p:nvPr/>
        </p:nvSpPr>
        <p:spPr>
          <a:xfrm>
            <a:off x="5512480" y="1755564"/>
            <a:ext cx="5303145" cy="1208878"/>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“Tracks”:</a:t>
            </a:r>
          </a:p>
          <a:p>
            <a:pPr>
              <a:lnSpc>
                <a:spcPts val="4400"/>
              </a:lnSpc>
            </a:pPr>
            <a:r>
              <a:rPr lang="en-US" sz="3200" spc="120">
                <a:solidFill>
                  <a:schemeClr val="bg1"/>
                </a:solidFill>
                <a:latin typeface="Segoe UI Light" panose="020B0502040204020203" pitchFamily="34" charset="0"/>
                <a:cs typeface="Segoe UI Light" panose="020B0502040204020203" pitchFamily="34" charset="0"/>
              </a:rPr>
              <a:t>rows and columns</a:t>
            </a:r>
          </a:p>
        </p:txBody>
      </p:sp>
      <p:cxnSp>
        <p:nvCxnSpPr>
          <p:cNvPr id="17" name="Straight Connector 16"/>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3" name="Rectangle 22">
            <a:extLst>
              <a:ext uri="{FF2B5EF4-FFF2-40B4-BE49-F238E27FC236}">
                <a16:creationId xmlns:a16="http://schemas.microsoft.com/office/drawing/2014/main" id="{05018448-0F03-41E4-9798-57B37C38FE57}"/>
              </a:ext>
            </a:extLst>
          </p:cNvPr>
          <p:cNvSpPr/>
          <p:nvPr/>
        </p:nvSpPr>
        <p:spPr>
          <a:xfrm>
            <a:off x="1693065" y="1982487"/>
            <a:ext cx="2423851" cy="4117243"/>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Straight Connector 9"/>
          <p:cNvCxnSpPr/>
          <p:nvPr/>
        </p:nvCxnSpPr>
        <p:spPr>
          <a:xfrm rot="16200000">
            <a:off x="2902775" y="1730638"/>
            <a:ext cx="0" cy="4619685"/>
          </a:xfrm>
          <a:prstGeom prst="line">
            <a:avLst/>
          </a:prstGeom>
          <a:ln>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a:off x="2902776" y="683881"/>
            <a:ext cx="0" cy="4619685"/>
          </a:xfrm>
          <a:prstGeom prst="line">
            <a:avLst/>
          </a:prstGeom>
          <a:ln>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a:off x="2902776" y="2805308"/>
            <a:ext cx="0" cy="4619685"/>
          </a:xfrm>
          <a:prstGeom prst="line">
            <a:avLst/>
          </a:prstGeom>
          <a:ln>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4116916" y="1716681"/>
            <a:ext cx="0" cy="4619685"/>
          </a:xfrm>
          <a:prstGeom prst="line">
            <a:avLst/>
          </a:prstGeom>
          <a:ln>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688633" y="1716681"/>
            <a:ext cx="0" cy="4619685"/>
          </a:xfrm>
          <a:prstGeom prst="line">
            <a:avLst/>
          </a:prstGeom>
          <a:ln>
            <a:solidFill>
              <a:srgbClr val="FFFFFF"/>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83930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3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30"/>
                                        <p:tgtEl>
                                          <p:spTgt spid="5"/>
                                        </p:tgtEl>
                                      </p:cBhvr>
                                    </p:animEffect>
                                    <p:set>
                                      <p:cBhvr>
                                        <p:cTn id="12" dur="1" fill="hold">
                                          <p:stCondLst>
                                            <p:cond delay="129"/>
                                          </p:stCondLst>
                                        </p:cTn>
                                        <p:tgtEl>
                                          <p:spTgt spid="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13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1" nodeType="clickEffect">
                                  <p:stCondLst>
                                    <p:cond delay="0"/>
                                  </p:stCondLst>
                                  <p:childTnLst>
                                    <p:animEffect transition="out" filter="fade">
                                      <p:cBhvr>
                                        <p:cTn id="21" dur="130"/>
                                        <p:tgtEl>
                                          <p:spTgt spid="23"/>
                                        </p:tgtEl>
                                      </p:cBhvr>
                                    </p:animEffect>
                                    <p:set>
                                      <p:cBhvr>
                                        <p:cTn id="22" dur="1" fill="hold">
                                          <p:stCondLst>
                                            <p:cond delay="12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3" grpId="0" animBg="1"/>
      <p:bldP spid="2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2. DEFINE GRID VIA PARENT’S PROPERTIES</a:t>
            </a:r>
          </a:p>
        </p:txBody>
      </p:sp>
      <p:sp>
        <p:nvSpPr>
          <p:cNvPr id="6" name="TextBox 5">
            <a:extLst>
              <a:ext uri="{FF2B5EF4-FFF2-40B4-BE49-F238E27FC236}">
                <a16:creationId xmlns:a16="http://schemas.microsoft.com/office/drawing/2014/main" id="{0D48DF5A-F668-4246-BED9-558A73564FCA}"/>
              </a:ext>
            </a:extLst>
          </p:cNvPr>
          <p:cNvSpPr txBox="1"/>
          <p:nvPr/>
        </p:nvSpPr>
        <p:spPr>
          <a:xfrm>
            <a:off x="5512480" y="1755564"/>
            <a:ext cx="5303145" cy="1208878"/>
          </a:xfrm>
          <a:prstGeom prst="rect">
            <a:avLst/>
          </a:prstGeom>
          <a:noFill/>
        </p:spPr>
        <p:txBody>
          <a:bodyPr wrap="square" rtlCol="0">
            <a:spAutoFit/>
          </a:bodyPr>
          <a:lstStyle/>
          <a:p>
            <a:pPr>
              <a:lnSpc>
                <a:spcPts val="4400"/>
              </a:lnSpc>
            </a:pPr>
            <a:r>
              <a:rPr lang="en-US" sz="3200" spc="120">
                <a:solidFill>
                  <a:schemeClr val="bg1"/>
                </a:solidFill>
                <a:latin typeface="Segoe UI Light" panose="020B0502040204020203" pitchFamily="34" charset="0"/>
                <a:cs typeface="Segoe UI Light" panose="020B0502040204020203" pitchFamily="34" charset="0"/>
              </a:rPr>
              <a:t>2 grid lines per track:</a:t>
            </a:r>
          </a:p>
          <a:p>
            <a:pPr>
              <a:lnSpc>
                <a:spcPts val="4400"/>
              </a:lnSpc>
            </a:pPr>
            <a:r>
              <a:rPr lang="en-US" sz="3200" spc="120">
                <a:solidFill>
                  <a:schemeClr val="bg1"/>
                </a:solidFill>
                <a:latin typeface="Segoe UI Light" panose="020B0502040204020203" pitchFamily="34" charset="0"/>
                <a:cs typeface="Segoe UI Light" panose="020B0502040204020203" pitchFamily="34" charset="0"/>
              </a:rPr>
              <a:t>-start and -end</a:t>
            </a:r>
          </a:p>
        </p:txBody>
      </p:sp>
      <p:cxnSp>
        <p:nvCxnSpPr>
          <p:cNvPr id="7" name="Straight Connector 6"/>
          <p:cNvCxnSpPr/>
          <p:nvPr/>
        </p:nvCxnSpPr>
        <p:spPr>
          <a:xfrm>
            <a:off x="1688633"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411691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a:off x="2902775" y="173063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6200000">
            <a:off x="2902776" y="6838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a:off x="2902776" y="280530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766449" y="1715556"/>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686409" y="1714431"/>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4115803" y="1701600"/>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86409" y="1730637"/>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114691" y="1714433"/>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035763" y="1714433"/>
            <a:ext cx="0" cy="4619685"/>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8380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25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250"/>
                                        <p:tgtEl>
                                          <p:spTgt spid="21"/>
                                        </p:tgtEl>
                                      </p:cBhvr>
                                    </p:animEffect>
                                    <p:set>
                                      <p:cBhvr>
                                        <p:cTn id="15" dur="1" fill="hold">
                                          <p:stCondLst>
                                            <p:cond delay="249"/>
                                          </p:stCondLst>
                                        </p:cTn>
                                        <p:tgtEl>
                                          <p:spTgt spid="21"/>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250"/>
                                        <p:tgtEl>
                                          <p:spTgt spid="19"/>
                                        </p:tgtEl>
                                      </p:cBhvr>
                                    </p:animEffect>
                                    <p:set>
                                      <p:cBhvr>
                                        <p:cTn id="18" dur="1" fill="hold">
                                          <p:stCondLst>
                                            <p:cond delay="249"/>
                                          </p:stCondLst>
                                        </p:cTn>
                                        <p:tgtEl>
                                          <p:spTgt spid="1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25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25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250"/>
                                        <p:tgtEl>
                                          <p:spTgt spid="22"/>
                                        </p:tgtEl>
                                      </p:cBhvr>
                                    </p:animEffect>
                                    <p:set>
                                      <p:cBhvr>
                                        <p:cTn id="31" dur="1" fill="hold">
                                          <p:stCondLst>
                                            <p:cond delay="249"/>
                                          </p:stCondLst>
                                        </p:cTn>
                                        <p:tgtEl>
                                          <p:spTgt spid="22"/>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250"/>
                                        <p:tgtEl>
                                          <p:spTgt spid="23"/>
                                        </p:tgtEl>
                                      </p:cBhvr>
                                    </p:animEffect>
                                    <p:set>
                                      <p:cBhvr>
                                        <p:cTn id="34" dur="1" fill="hold">
                                          <p:stCondLst>
                                            <p:cond delay="249"/>
                                          </p:stCondLst>
                                        </p:cTn>
                                        <p:tgtEl>
                                          <p:spTgt spid="2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25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25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250"/>
                                        <p:tgtEl>
                                          <p:spTgt spid="25"/>
                                        </p:tgtEl>
                                      </p:cBhvr>
                                    </p:animEffect>
                                    <p:set>
                                      <p:cBhvr>
                                        <p:cTn id="47" dur="1" fill="hold">
                                          <p:stCondLst>
                                            <p:cond delay="249"/>
                                          </p:stCondLst>
                                        </p:cTn>
                                        <p:tgtEl>
                                          <p:spTgt spid="25"/>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250"/>
                                        <p:tgtEl>
                                          <p:spTgt spid="24"/>
                                        </p:tgtEl>
                                      </p:cBhvr>
                                    </p:animEffect>
                                    <p:set>
                                      <p:cBhvr>
                                        <p:cTn id="50" dur="1" fill="hold">
                                          <p:stCondLst>
                                            <p:cond delay="249"/>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7" name="Rectangle 16"/>
          <p:cNvSpPr/>
          <p:nvPr/>
        </p:nvSpPr>
        <p:spPr>
          <a:xfrm>
            <a:off x="767560" y="2986746"/>
            <a:ext cx="3349356" cy="3084442"/>
          </a:xfrm>
          <a:prstGeom prst="rect">
            <a:avLst/>
          </a:prstGeom>
          <a:solidFill>
            <a:srgbClr val="FFD67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2. DEFINE GRID VIA PARENT’S PROPERTIES</a:t>
            </a:r>
          </a:p>
        </p:txBody>
      </p:sp>
      <p:cxnSp>
        <p:nvCxnSpPr>
          <p:cNvPr id="6" name="Straight Connector 5"/>
          <p:cNvCxnSpPr/>
          <p:nvPr/>
        </p:nvCxnSpPr>
        <p:spPr>
          <a:xfrm>
            <a:off x="1688633"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411691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6200000">
            <a:off x="2902775" y="173063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rot="16200000">
            <a:off x="2902776" y="6838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rot="16200000">
            <a:off x="2902776" y="280530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0D48DF5A-F668-4246-BED9-558A73564FCA}"/>
              </a:ext>
            </a:extLst>
          </p:cNvPr>
          <p:cNvSpPr txBox="1"/>
          <p:nvPr/>
        </p:nvSpPr>
        <p:spPr>
          <a:xfrm>
            <a:off x="5512480" y="1755564"/>
            <a:ext cx="5303145" cy="644621"/>
          </a:xfrm>
          <a:prstGeom prst="rect">
            <a:avLst/>
          </a:prstGeom>
          <a:noFill/>
        </p:spPr>
        <p:txBody>
          <a:bodyPr wrap="square" rtlCol="0">
            <a:spAutoFit/>
          </a:bodyPr>
          <a:lstStyle/>
          <a:p>
            <a:pPr>
              <a:lnSpc>
                <a:spcPts val="4400"/>
              </a:lnSpc>
            </a:pPr>
            <a:r>
              <a:rPr lang="en-US" sz="3200" spc="120">
                <a:solidFill>
                  <a:schemeClr val="bg1"/>
                </a:solidFill>
                <a:latin typeface="Consolas"/>
                <a:cs typeface="Consolas"/>
              </a:rPr>
              <a:t>grid-template-areas</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19" name="Straight Connector 18">
            <a:extLst>
              <a:ext uri="{FF2B5EF4-FFF2-40B4-BE49-F238E27FC236}">
                <a16:creationId xmlns:a16="http://schemas.microsoft.com/office/drawing/2014/main" id="{67A6E5BC-FE4C-4743-8558-05D237E1F1F4}"/>
              </a:ext>
            </a:extLst>
          </p:cNvPr>
          <p:cNvCxnSpPr>
            <a:cxnSpLocks/>
          </p:cNvCxnSpPr>
          <p:nvPr/>
        </p:nvCxnSpPr>
        <p:spPr>
          <a:xfrm>
            <a:off x="767560" y="4043551"/>
            <a:ext cx="3349358" cy="0"/>
          </a:xfrm>
          <a:prstGeom prst="line">
            <a:avLst/>
          </a:prstGeom>
          <a:ln>
            <a:solidFill>
              <a:schemeClr val="tx1">
                <a:lumMod val="85000"/>
                <a:lumOff val="1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26835F1-8C53-4E70-8874-4445BAB187D1}"/>
              </a:ext>
            </a:extLst>
          </p:cNvPr>
          <p:cNvCxnSpPr>
            <a:cxnSpLocks/>
          </p:cNvCxnSpPr>
          <p:nvPr/>
        </p:nvCxnSpPr>
        <p:spPr>
          <a:xfrm>
            <a:off x="767560" y="5114259"/>
            <a:ext cx="3349358" cy="0"/>
          </a:xfrm>
          <a:prstGeom prst="line">
            <a:avLst/>
          </a:prstGeom>
          <a:ln>
            <a:solidFill>
              <a:schemeClr val="tx1">
                <a:lumMod val="85000"/>
                <a:lumOff val="15000"/>
              </a:schemeClr>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FD1FCE86-5E84-45E8-AB55-31708A605D40}"/>
              </a:ext>
            </a:extLst>
          </p:cNvPr>
          <p:cNvCxnSpPr>
            <a:cxnSpLocks/>
          </p:cNvCxnSpPr>
          <p:nvPr/>
        </p:nvCxnSpPr>
        <p:spPr>
          <a:xfrm>
            <a:off x="1688633" y="2986746"/>
            <a:ext cx="0" cy="3084442"/>
          </a:xfrm>
          <a:prstGeom prst="line">
            <a:avLst/>
          </a:prstGeom>
          <a:ln>
            <a:solidFill>
              <a:schemeClr val="tx1">
                <a:lumMod val="85000"/>
                <a:lumOff val="15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32989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E953A49-857D-4A07-9583-8C4FE9D3BB5F}"/>
              </a:ext>
            </a:extLst>
          </p:cNvPr>
          <p:cNvSpPr txBox="1"/>
          <p:nvPr/>
        </p:nvSpPr>
        <p:spPr>
          <a:xfrm>
            <a:off x="664065" y="566382"/>
            <a:ext cx="8184660" cy="1569660"/>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Ask questions anonymously:</a:t>
            </a:r>
          </a:p>
          <a:p>
            <a:r>
              <a:rPr lang="en-US" sz="4800" dirty="0">
                <a:solidFill>
                  <a:schemeClr val="bg1"/>
                </a:solidFill>
                <a:latin typeface="Segoe UI Light" panose="020B0502040204020203" pitchFamily="34" charset="0"/>
                <a:cs typeface="Segoe UI Light" panose="020B0502040204020203" pitchFamily="34" charset="0"/>
              </a:rPr>
              <a:t>aka.ms/</a:t>
            </a:r>
            <a:r>
              <a:rPr lang="en-US" sz="4800" dirty="0" err="1">
                <a:solidFill>
                  <a:schemeClr val="bg1"/>
                </a:solidFill>
                <a:latin typeface="Segoe UI Light" panose="020B0502040204020203" pitchFamily="34" charset="0"/>
                <a:cs typeface="Segoe UI Light" panose="020B0502040204020203" pitchFamily="34" charset="0"/>
              </a:rPr>
              <a:t>bt</a:t>
            </a:r>
            <a:r>
              <a:rPr lang="en-US" sz="4800" dirty="0">
                <a:solidFill>
                  <a:schemeClr val="bg1"/>
                </a:solidFill>
                <a:latin typeface="Segoe UI Light" panose="020B0502040204020203" pitchFamily="34" charset="0"/>
                <a:cs typeface="Segoe UI Light" panose="020B0502040204020203" pitchFamily="34" charset="0"/>
              </a:rPr>
              <a:t>-grid-questions</a:t>
            </a:r>
          </a:p>
        </p:txBody>
      </p:sp>
    </p:spTree>
    <p:extLst>
      <p:ext uri="{BB962C8B-B14F-4D97-AF65-F5344CB8AC3E}">
        <p14:creationId xmlns:p14="http://schemas.microsoft.com/office/powerpoint/2010/main" val="19725019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741E485-09E3-40B2-8747-E1E0FA0FF5D1}"/>
              </a:ext>
            </a:extLst>
          </p:cNvPr>
          <p:cNvSpPr/>
          <p:nvPr/>
        </p:nvSpPr>
        <p:spPr>
          <a:xfrm>
            <a:off x="771237" y="2996366"/>
            <a:ext cx="921073" cy="2119860"/>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0696A9-22B9-46B7-996F-CB0E2A15EDC5}"/>
              </a:ext>
            </a:extLst>
          </p:cNvPr>
          <p:cNvSpPr/>
          <p:nvPr/>
        </p:nvSpPr>
        <p:spPr>
          <a:xfrm>
            <a:off x="4116916" y="4037776"/>
            <a:ext cx="921073" cy="1081646"/>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C49CF59-3952-4352-AAD7-3342887437C0}"/>
              </a:ext>
            </a:extLst>
          </p:cNvPr>
          <p:cNvSpPr txBox="1"/>
          <p:nvPr/>
        </p:nvSpPr>
        <p:spPr>
          <a:xfrm>
            <a:off x="664064" y="709257"/>
            <a:ext cx="8958499"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3. PLACE AND ALIGN GRID ITEMS IN “SLOTS”</a:t>
            </a:r>
          </a:p>
        </p:txBody>
      </p:sp>
      <p:sp>
        <p:nvSpPr>
          <p:cNvPr id="8" name="TextBox 7">
            <a:extLst>
              <a:ext uri="{FF2B5EF4-FFF2-40B4-BE49-F238E27FC236}">
                <a16:creationId xmlns:a16="http://schemas.microsoft.com/office/drawing/2014/main" id="{0D48DF5A-F668-4246-BED9-558A73564FCA}"/>
              </a:ext>
            </a:extLst>
          </p:cNvPr>
          <p:cNvSpPr txBox="1"/>
          <p:nvPr/>
        </p:nvSpPr>
        <p:spPr>
          <a:xfrm>
            <a:off x="5512480" y="1755564"/>
            <a:ext cx="5819503" cy="3465906"/>
          </a:xfrm>
          <a:prstGeom prst="rect">
            <a:avLst/>
          </a:prstGeom>
          <a:noFill/>
        </p:spPr>
        <p:txBody>
          <a:bodyPr wrap="square" rtlCol="0">
            <a:spAutoFit/>
          </a:bodyPr>
          <a:lstStyle/>
          <a:p>
            <a:pPr>
              <a:lnSpc>
                <a:spcPts val="4400"/>
              </a:lnSpc>
            </a:pPr>
            <a:r>
              <a:rPr lang="en-US" sz="3200" spc="120">
                <a:solidFill>
                  <a:schemeClr val="bg1"/>
                </a:solidFill>
                <a:latin typeface="Consolas"/>
                <a:cs typeface="Consolas"/>
              </a:rPr>
              <a:t>grid-row</a:t>
            </a:r>
          </a:p>
          <a:p>
            <a:pPr>
              <a:lnSpc>
                <a:spcPts val="4400"/>
              </a:lnSpc>
            </a:pPr>
            <a:r>
              <a:rPr lang="en-US" sz="3200" spc="120">
                <a:solidFill>
                  <a:schemeClr val="bg1"/>
                </a:solidFill>
                <a:latin typeface="Consolas"/>
                <a:cs typeface="Consolas"/>
              </a:rPr>
              <a:t>grid-column</a:t>
            </a:r>
          </a:p>
          <a:p>
            <a:pPr>
              <a:lnSpc>
                <a:spcPts val="4400"/>
              </a:lnSpc>
            </a:pPr>
            <a:r>
              <a:rPr lang="en-US" sz="3200" spc="120">
                <a:solidFill>
                  <a:schemeClr val="bg1"/>
                </a:solidFill>
                <a:latin typeface="Consolas"/>
                <a:cs typeface="Consolas"/>
              </a:rPr>
              <a:t>grid-area</a:t>
            </a:r>
          </a:p>
          <a:p>
            <a:pPr>
              <a:lnSpc>
                <a:spcPts val="4400"/>
              </a:lnSpc>
            </a:pPr>
            <a:endParaRPr lang="en-US" sz="3200" spc="120">
              <a:solidFill>
                <a:schemeClr val="bg1"/>
              </a:solidFill>
              <a:latin typeface="Consolas"/>
              <a:cs typeface="Consolas"/>
            </a:endParaRPr>
          </a:p>
          <a:p>
            <a:pPr>
              <a:lnSpc>
                <a:spcPts val="4400"/>
              </a:lnSpc>
            </a:pPr>
            <a:r>
              <a:rPr lang="en-US" sz="3200" spc="120">
                <a:solidFill>
                  <a:schemeClr val="bg1"/>
                </a:solidFill>
                <a:latin typeface="Consolas"/>
                <a:cs typeface="Consolas"/>
              </a:rPr>
              <a:t>grid-row-start, -end</a:t>
            </a:r>
          </a:p>
          <a:p>
            <a:pPr>
              <a:lnSpc>
                <a:spcPts val="4400"/>
              </a:lnSpc>
            </a:pPr>
            <a:r>
              <a:rPr lang="en-US" sz="3200" spc="120">
                <a:solidFill>
                  <a:schemeClr val="bg1"/>
                </a:solidFill>
                <a:latin typeface="Consolas"/>
                <a:cs typeface="Consolas"/>
              </a:rPr>
              <a:t>grid-column-start, -end</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6" name="Straight Connector 5">
            <a:extLst>
              <a:ext uri="{FF2B5EF4-FFF2-40B4-BE49-F238E27FC236}">
                <a16:creationId xmlns:a16="http://schemas.microsoft.com/office/drawing/2014/main" id="{D221C7DC-52EA-4D01-9F39-DED8625D63BB}"/>
              </a:ext>
            </a:extLst>
          </p:cNvPr>
          <p:cNvCxnSpPr/>
          <p:nvPr/>
        </p:nvCxnSpPr>
        <p:spPr>
          <a:xfrm>
            <a:off x="1688633"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07E535A-0FCE-4608-BBFD-5F4B93F64D11}"/>
              </a:ext>
            </a:extLst>
          </p:cNvPr>
          <p:cNvCxnSpPr/>
          <p:nvPr/>
        </p:nvCxnSpPr>
        <p:spPr>
          <a:xfrm>
            <a:off x="411691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C53425A-7657-4404-9273-714551EDD342}"/>
              </a:ext>
            </a:extLst>
          </p:cNvPr>
          <p:cNvCxnSpPr/>
          <p:nvPr/>
        </p:nvCxnSpPr>
        <p:spPr>
          <a:xfrm rot="16200000">
            <a:off x="2902775" y="173063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869B804-D6E6-4ABD-8D2E-E7425EB3A46D}"/>
              </a:ext>
            </a:extLst>
          </p:cNvPr>
          <p:cNvCxnSpPr/>
          <p:nvPr/>
        </p:nvCxnSpPr>
        <p:spPr>
          <a:xfrm rot="16200000">
            <a:off x="2902776" y="6838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C260424-87F6-4E9D-A8DF-A31ABB5B7F9D}"/>
              </a:ext>
            </a:extLst>
          </p:cNvPr>
          <p:cNvCxnSpPr/>
          <p:nvPr/>
        </p:nvCxnSpPr>
        <p:spPr>
          <a:xfrm rot="16200000">
            <a:off x="2902776" y="280530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77E35E7-E091-4255-8F73-C04755BCEF88}"/>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D1CF6F4-2180-4A79-B404-55497A22F4B7}"/>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5FE6356-A89F-4CDC-878C-0DA9C73BAF6B}"/>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DB4FCE0-6851-46A7-BDB9-9EA34C4FDD8C}"/>
              </a:ext>
            </a:extLst>
          </p:cNvPr>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F84C031-3D4C-4060-938A-5A164FF96172}"/>
              </a:ext>
            </a:extLst>
          </p:cNvPr>
          <p:cNvSpPr/>
          <p:nvPr/>
        </p:nvSpPr>
        <p:spPr>
          <a:xfrm>
            <a:off x="1688633" y="1988837"/>
            <a:ext cx="2428283" cy="1004886"/>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3AF03152-65A9-4236-8973-5FDB53EAE7EF}"/>
              </a:ext>
            </a:extLst>
          </p:cNvPr>
          <p:cNvCxnSpPr>
            <a:cxnSpLocks/>
          </p:cNvCxnSpPr>
          <p:nvPr/>
        </p:nvCxnSpPr>
        <p:spPr>
          <a:xfrm>
            <a:off x="764887" y="4041735"/>
            <a:ext cx="940091" cy="0"/>
          </a:xfrm>
          <a:prstGeom prst="line">
            <a:avLst/>
          </a:prstGeom>
          <a:ln>
            <a:solidFill>
              <a:schemeClr val="tx1">
                <a:lumMod val="85000"/>
                <a:lumOff val="15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1072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30696A9-22B9-46B7-996F-CB0E2A15EDC5}"/>
              </a:ext>
            </a:extLst>
          </p:cNvPr>
          <p:cNvSpPr/>
          <p:nvPr/>
        </p:nvSpPr>
        <p:spPr>
          <a:xfrm>
            <a:off x="4230167" y="4161802"/>
            <a:ext cx="696483" cy="841695"/>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924316"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3. PLACE AND ALIGN GRID ITEMS IN “SLOTS”</a:t>
            </a:r>
          </a:p>
        </p:txBody>
      </p:sp>
      <p:sp>
        <p:nvSpPr>
          <p:cNvPr id="8" name="TextBox 7">
            <a:extLst>
              <a:ext uri="{FF2B5EF4-FFF2-40B4-BE49-F238E27FC236}">
                <a16:creationId xmlns:a16="http://schemas.microsoft.com/office/drawing/2014/main" id="{0D48DF5A-F668-4246-BED9-558A73564FCA}"/>
              </a:ext>
            </a:extLst>
          </p:cNvPr>
          <p:cNvSpPr txBox="1"/>
          <p:nvPr/>
        </p:nvSpPr>
        <p:spPr>
          <a:xfrm>
            <a:off x="5512480" y="1755564"/>
            <a:ext cx="5819503" cy="1220847"/>
          </a:xfrm>
          <a:prstGeom prst="rect">
            <a:avLst/>
          </a:prstGeom>
          <a:noFill/>
        </p:spPr>
        <p:txBody>
          <a:bodyPr wrap="square" rtlCol="0">
            <a:spAutoFit/>
          </a:bodyPr>
          <a:lstStyle/>
          <a:p>
            <a:pPr>
              <a:lnSpc>
                <a:spcPts val="4400"/>
              </a:lnSpc>
            </a:pPr>
            <a:r>
              <a:rPr lang="en-US" sz="3200" spc="120">
                <a:solidFill>
                  <a:schemeClr val="bg1"/>
                </a:solidFill>
                <a:latin typeface="Consolas"/>
                <a:cs typeface="Segoe UI Light" panose="020B0502040204020203" pitchFamily="34" charset="0"/>
              </a:rPr>
              <a:t>justify-self</a:t>
            </a:r>
          </a:p>
          <a:p>
            <a:pPr>
              <a:lnSpc>
                <a:spcPts val="4400"/>
              </a:lnSpc>
            </a:pPr>
            <a:r>
              <a:rPr lang="en-US" sz="3200" spc="120">
                <a:solidFill>
                  <a:schemeClr val="bg1"/>
                </a:solidFill>
                <a:latin typeface="Consolas"/>
                <a:cs typeface="Segoe UI Light" panose="020B0502040204020203" pitchFamily="34" charset="0"/>
              </a:rPr>
              <a:t>align-self</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6" name="Straight Connector 5">
            <a:extLst>
              <a:ext uri="{FF2B5EF4-FFF2-40B4-BE49-F238E27FC236}">
                <a16:creationId xmlns:a16="http://schemas.microsoft.com/office/drawing/2014/main" id="{D221C7DC-52EA-4D01-9F39-DED8625D63BB}"/>
              </a:ext>
            </a:extLst>
          </p:cNvPr>
          <p:cNvCxnSpPr/>
          <p:nvPr/>
        </p:nvCxnSpPr>
        <p:spPr>
          <a:xfrm>
            <a:off x="1688633"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207E535A-0FCE-4608-BBFD-5F4B93F64D11}"/>
              </a:ext>
            </a:extLst>
          </p:cNvPr>
          <p:cNvCxnSpPr/>
          <p:nvPr/>
        </p:nvCxnSpPr>
        <p:spPr>
          <a:xfrm>
            <a:off x="411691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7C53425A-7657-4404-9273-714551EDD342}"/>
              </a:ext>
            </a:extLst>
          </p:cNvPr>
          <p:cNvCxnSpPr/>
          <p:nvPr/>
        </p:nvCxnSpPr>
        <p:spPr>
          <a:xfrm rot="16200000">
            <a:off x="2902775" y="173063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869B804-D6E6-4ABD-8D2E-E7425EB3A46D}"/>
              </a:ext>
            </a:extLst>
          </p:cNvPr>
          <p:cNvCxnSpPr/>
          <p:nvPr/>
        </p:nvCxnSpPr>
        <p:spPr>
          <a:xfrm rot="16200000">
            <a:off x="2902776" y="6838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C260424-87F6-4E9D-A8DF-A31ABB5B7F9D}"/>
              </a:ext>
            </a:extLst>
          </p:cNvPr>
          <p:cNvCxnSpPr/>
          <p:nvPr/>
        </p:nvCxnSpPr>
        <p:spPr>
          <a:xfrm rot="16200000">
            <a:off x="2902776" y="280530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77E35E7-E091-4255-8F73-C04755BCEF88}"/>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D1CF6F4-2180-4A79-B404-55497A22F4B7}"/>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5FE6356-A89F-4CDC-878C-0DA9C73BAF6B}"/>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DB4FCE0-6851-46A7-BDB9-9EA34C4FDD8C}"/>
              </a:ext>
            </a:extLst>
          </p:cNvPr>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F84C031-3D4C-4060-938A-5A164FF96172}"/>
              </a:ext>
            </a:extLst>
          </p:cNvPr>
          <p:cNvSpPr/>
          <p:nvPr/>
        </p:nvSpPr>
        <p:spPr>
          <a:xfrm>
            <a:off x="1688633" y="1988837"/>
            <a:ext cx="2428283" cy="1004886"/>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4E57CB8-9FC3-48A5-9424-ADC03812318B}"/>
              </a:ext>
            </a:extLst>
          </p:cNvPr>
          <p:cNvSpPr/>
          <p:nvPr/>
        </p:nvSpPr>
        <p:spPr>
          <a:xfrm>
            <a:off x="771237" y="3539958"/>
            <a:ext cx="921073" cy="1576268"/>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B78639C7-C1D3-4E06-BA28-54E7ED688841}"/>
              </a:ext>
            </a:extLst>
          </p:cNvPr>
          <p:cNvCxnSpPr>
            <a:cxnSpLocks/>
          </p:cNvCxnSpPr>
          <p:nvPr/>
        </p:nvCxnSpPr>
        <p:spPr>
          <a:xfrm>
            <a:off x="764887" y="4041735"/>
            <a:ext cx="940091" cy="0"/>
          </a:xfrm>
          <a:prstGeom prst="line">
            <a:avLst/>
          </a:prstGeom>
          <a:ln>
            <a:solidFill>
              <a:schemeClr val="tx1">
                <a:lumMod val="85000"/>
                <a:lumOff val="15000"/>
              </a:schemeClr>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7280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924316"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JUSTIFY VS. ALIGN PROPERTIES</a:t>
            </a:r>
          </a:p>
        </p:txBody>
      </p:sp>
      <p:sp>
        <p:nvSpPr>
          <p:cNvPr id="8" name="TextBox 7">
            <a:extLst>
              <a:ext uri="{FF2B5EF4-FFF2-40B4-BE49-F238E27FC236}">
                <a16:creationId xmlns:a16="http://schemas.microsoft.com/office/drawing/2014/main" id="{0D48DF5A-F668-4246-BED9-558A73564FCA}"/>
              </a:ext>
            </a:extLst>
          </p:cNvPr>
          <p:cNvSpPr txBox="1"/>
          <p:nvPr/>
        </p:nvSpPr>
        <p:spPr>
          <a:xfrm>
            <a:off x="5512480" y="1755564"/>
            <a:ext cx="5819503" cy="1220847"/>
          </a:xfrm>
          <a:prstGeom prst="rect">
            <a:avLst/>
          </a:prstGeom>
          <a:noFill/>
        </p:spPr>
        <p:txBody>
          <a:bodyPr wrap="square" rtlCol="0">
            <a:spAutoFit/>
          </a:bodyPr>
          <a:lstStyle/>
          <a:p>
            <a:pPr>
              <a:lnSpc>
                <a:spcPts val="4400"/>
              </a:lnSpc>
            </a:pPr>
            <a:r>
              <a:rPr lang="en-US" sz="3200" spc="120">
                <a:solidFill>
                  <a:schemeClr val="bg1"/>
                </a:solidFill>
                <a:latin typeface="Consolas"/>
                <a:cs typeface="Segoe UI Light" panose="020B0502040204020203" pitchFamily="34" charset="0"/>
              </a:rPr>
              <a:t>horizontal writing mode (e.g. English)</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13" name="Straight Connector 12">
            <a:extLst>
              <a:ext uri="{FF2B5EF4-FFF2-40B4-BE49-F238E27FC236}">
                <a16:creationId xmlns:a16="http://schemas.microsoft.com/office/drawing/2014/main" id="{077E35E7-E091-4255-8F73-C04755BCEF88}"/>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D1CF6F4-2180-4A79-B404-55497A22F4B7}"/>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5FE6356-A89F-4CDC-878C-0DA9C73BAF6B}"/>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DB4FCE0-6851-46A7-BDB9-9EA34C4FDD8C}"/>
              </a:ext>
            </a:extLst>
          </p:cNvPr>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FC87855-C0DE-43F3-9780-C9C929B3620C}"/>
              </a:ext>
            </a:extLst>
          </p:cNvPr>
          <p:cNvSpPr txBox="1"/>
          <p:nvPr/>
        </p:nvSpPr>
        <p:spPr>
          <a:xfrm>
            <a:off x="904286" y="2103728"/>
            <a:ext cx="1693635" cy="584775"/>
          </a:xfrm>
          <a:prstGeom prst="rect">
            <a:avLst/>
          </a:prstGeom>
          <a:noFill/>
        </p:spPr>
        <p:txBody>
          <a:bodyPr wrap="square" rtlCol="0">
            <a:spAutoFit/>
          </a:bodyPr>
          <a:lstStyle/>
          <a:p>
            <a:r>
              <a:rPr lang="en-US" sz="3200">
                <a:solidFill>
                  <a:srgbClr val="A7E4C1"/>
                </a:solidFill>
                <a:latin typeface="Segoe UI Light" panose="020B0502040204020203" pitchFamily="34" charset="0"/>
                <a:cs typeface="Segoe UI Light" panose="020B0502040204020203" pitchFamily="34" charset="0"/>
              </a:rPr>
              <a:t>JUSTIFY</a:t>
            </a:r>
          </a:p>
        </p:txBody>
      </p:sp>
      <p:cxnSp>
        <p:nvCxnSpPr>
          <p:cNvPr id="5" name="Straight Arrow Connector 4">
            <a:extLst>
              <a:ext uri="{FF2B5EF4-FFF2-40B4-BE49-F238E27FC236}">
                <a16:creationId xmlns:a16="http://schemas.microsoft.com/office/drawing/2014/main" id="{DCD0DCB4-FB0B-4EA5-BAD5-D1643AB70869}"/>
              </a:ext>
            </a:extLst>
          </p:cNvPr>
          <p:cNvCxnSpPr/>
          <p:nvPr/>
        </p:nvCxnSpPr>
        <p:spPr>
          <a:xfrm>
            <a:off x="2401368" y="2396115"/>
            <a:ext cx="2345821" cy="0"/>
          </a:xfrm>
          <a:prstGeom prst="straightConnector1">
            <a:avLst/>
          </a:prstGeom>
          <a:ln>
            <a:solidFill>
              <a:srgbClr val="A7E4C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C0E8147-7EB2-493D-8F2C-9D5A486A04E5}"/>
              </a:ext>
            </a:extLst>
          </p:cNvPr>
          <p:cNvSpPr txBox="1"/>
          <p:nvPr/>
        </p:nvSpPr>
        <p:spPr>
          <a:xfrm>
            <a:off x="875708" y="2839715"/>
            <a:ext cx="1693635" cy="584775"/>
          </a:xfrm>
          <a:prstGeom prst="rect">
            <a:avLst/>
          </a:prstGeom>
          <a:noFill/>
        </p:spPr>
        <p:txBody>
          <a:bodyPr wrap="square" rtlCol="0">
            <a:spAutoFit/>
          </a:bodyPr>
          <a:lstStyle/>
          <a:p>
            <a:r>
              <a:rPr lang="en-US" sz="3200">
                <a:solidFill>
                  <a:srgbClr val="EE9889"/>
                </a:solidFill>
                <a:latin typeface="Segoe UI Light" panose="020B0502040204020203" pitchFamily="34" charset="0"/>
                <a:cs typeface="Segoe UI Light" panose="020B0502040204020203" pitchFamily="34" charset="0"/>
              </a:rPr>
              <a:t>ALIGN</a:t>
            </a:r>
          </a:p>
        </p:txBody>
      </p:sp>
      <p:cxnSp>
        <p:nvCxnSpPr>
          <p:cNvPr id="25" name="Straight Arrow Connector 24">
            <a:extLst>
              <a:ext uri="{FF2B5EF4-FFF2-40B4-BE49-F238E27FC236}">
                <a16:creationId xmlns:a16="http://schemas.microsoft.com/office/drawing/2014/main" id="{237921AB-D935-47DF-A91B-2D691F570F80}"/>
              </a:ext>
            </a:extLst>
          </p:cNvPr>
          <p:cNvCxnSpPr>
            <a:cxnSpLocks/>
          </p:cNvCxnSpPr>
          <p:nvPr/>
        </p:nvCxnSpPr>
        <p:spPr>
          <a:xfrm rot="5400000">
            <a:off x="-87899" y="4642515"/>
            <a:ext cx="2345821" cy="0"/>
          </a:xfrm>
          <a:prstGeom prst="straightConnector1">
            <a:avLst/>
          </a:prstGeom>
          <a:ln>
            <a:solidFill>
              <a:srgbClr val="EE988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843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25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25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924316"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JUSTIFY VS. ALIGN PROPERTIES</a:t>
            </a:r>
          </a:p>
        </p:txBody>
      </p:sp>
      <p:sp>
        <p:nvSpPr>
          <p:cNvPr id="8" name="TextBox 7">
            <a:extLst>
              <a:ext uri="{FF2B5EF4-FFF2-40B4-BE49-F238E27FC236}">
                <a16:creationId xmlns:a16="http://schemas.microsoft.com/office/drawing/2014/main" id="{0D48DF5A-F668-4246-BED9-558A73564FCA}"/>
              </a:ext>
            </a:extLst>
          </p:cNvPr>
          <p:cNvSpPr txBox="1"/>
          <p:nvPr/>
        </p:nvSpPr>
        <p:spPr>
          <a:xfrm>
            <a:off x="5512480" y="1755564"/>
            <a:ext cx="5819503" cy="1220847"/>
          </a:xfrm>
          <a:prstGeom prst="rect">
            <a:avLst/>
          </a:prstGeom>
          <a:noFill/>
        </p:spPr>
        <p:txBody>
          <a:bodyPr wrap="square" rtlCol="0">
            <a:spAutoFit/>
          </a:bodyPr>
          <a:lstStyle/>
          <a:p>
            <a:pPr>
              <a:lnSpc>
                <a:spcPts val="4400"/>
              </a:lnSpc>
            </a:pPr>
            <a:r>
              <a:rPr lang="en-US" sz="3200" spc="120">
                <a:solidFill>
                  <a:schemeClr val="bg1"/>
                </a:solidFill>
                <a:latin typeface="Consolas"/>
                <a:cs typeface="Segoe UI Light" panose="020B0502040204020203" pitchFamily="34" charset="0"/>
              </a:rPr>
              <a:t>vertical writing mode (e.g. Japanese)</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13" name="Straight Connector 12">
            <a:extLst>
              <a:ext uri="{FF2B5EF4-FFF2-40B4-BE49-F238E27FC236}">
                <a16:creationId xmlns:a16="http://schemas.microsoft.com/office/drawing/2014/main" id="{077E35E7-E091-4255-8F73-C04755BCEF88}"/>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D1CF6F4-2180-4A79-B404-55497A22F4B7}"/>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C5FE6356-A89F-4CDC-878C-0DA9C73BAF6B}"/>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DB4FCE0-6851-46A7-BDB9-9EA34C4FDD8C}"/>
              </a:ext>
            </a:extLst>
          </p:cNvPr>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BFC87855-C0DE-43F3-9780-C9C929B3620C}"/>
              </a:ext>
            </a:extLst>
          </p:cNvPr>
          <p:cNvSpPr txBox="1"/>
          <p:nvPr/>
        </p:nvSpPr>
        <p:spPr>
          <a:xfrm>
            <a:off x="904286" y="2103728"/>
            <a:ext cx="1693635" cy="584775"/>
          </a:xfrm>
          <a:prstGeom prst="rect">
            <a:avLst/>
          </a:prstGeom>
          <a:noFill/>
        </p:spPr>
        <p:txBody>
          <a:bodyPr wrap="square" rtlCol="0">
            <a:spAutoFit/>
          </a:bodyPr>
          <a:lstStyle/>
          <a:p>
            <a:r>
              <a:rPr lang="en-US" sz="3200">
                <a:solidFill>
                  <a:srgbClr val="EE9889"/>
                </a:solidFill>
                <a:latin typeface="Segoe UI Light" panose="020B0502040204020203" pitchFamily="34" charset="0"/>
                <a:cs typeface="Segoe UI Light" panose="020B0502040204020203" pitchFamily="34" charset="0"/>
              </a:rPr>
              <a:t>ALIGN</a:t>
            </a:r>
          </a:p>
        </p:txBody>
      </p:sp>
      <p:cxnSp>
        <p:nvCxnSpPr>
          <p:cNvPr id="5" name="Straight Arrow Connector 4">
            <a:extLst>
              <a:ext uri="{FF2B5EF4-FFF2-40B4-BE49-F238E27FC236}">
                <a16:creationId xmlns:a16="http://schemas.microsoft.com/office/drawing/2014/main" id="{DCD0DCB4-FB0B-4EA5-BAD5-D1643AB70869}"/>
              </a:ext>
            </a:extLst>
          </p:cNvPr>
          <p:cNvCxnSpPr/>
          <p:nvPr/>
        </p:nvCxnSpPr>
        <p:spPr>
          <a:xfrm>
            <a:off x="2401368" y="2396115"/>
            <a:ext cx="2345821" cy="0"/>
          </a:xfrm>
          <a:prstGeom prst="straightConnector1">
            <a:avLst/>
          </a:prstGeom>
          <a:ln>
            <a:solidFill>
              <a:srgbClr val="EE9889"/>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C0E8147-7EB2-493D-8F2C-9D5A486A04E5}"/>
              </a:ext>
            </a:extLst>
          </p:cNvPr>
          <p:cNvSpPr txBox="1"/>
          <p:nvPr/>
        </p:nvSpPr>
        <p:spPr>
          <a:xfrm>
            <a:off x="875708" y="2839715"/>
            <a:ext cx="1693635" cy="584775"/>
          </a:xfrm>
          <a:prstGeom prst="rect">
            <a:avLst/>
          </a:prstGeom>
          <a:noFill/>
        </p:spPr>
        <p:txBody>
          <a:bodyPr wrap="square" rtlCol="0">
            <a:spAutoFit/>
          </a:bodyPr>
          <a:lstStyle/>
          <a:p>
            <a:r>
              <a:rPr lang="en-US" sz="3200">
                <a:solidFill>
                  <a:srgbClr val="A7E4C1"/>
                </a:solidFill>
                <a:latin typeface="Segoe UI Light" panose="020B0502040204020203" pitchFamily="34" charset="0"/>
                <a:cs typeface="Segoe UI Light" panose="020B0502040204020203" pitchFamily="34" charset="0"/>
              </a:rPr>
              <a:t>JUSTIFY</a:t>
            </a:r>
          </a:p>
        </p:txBody>
      </p:sp>
      <p:cxnSp>
        <p:nvCxnSpPr>
          <p:cNvPr id="25" name="Straight Arrow Connector 24">
            <a:extLst>
              <a:ext uri="{FF2B5EF4-FFF2-40B4-BE49-F238E27FC236}">
                <a16:creationId xmlns:a16="http://schemas.microsoft.com/office/drawing/2014/main" id="{237921AB-D935-47DF-A91B-2D691F570F80}"/>
              </a:ext>
            </a:extLst>
          </p:cNvPr>
          <p:cNvCxnSpPr>
            <a:cxnSpLocks/>
          </p:cNvCxnSpPr>
          <p:nvPr/>
        </p:nvCxnSpPr>
        <p:spPr>
          <a:xfrm rot="5400000">
            <a:off x="-87899" y="4642515"/>
            <a:ext cx="2345821" cy="0"/>
          </a:xfrm>
          <a:prstGeom prst="straightConnector1">
            <a:avLst/>
          </a:prstGeom>
          <a:ln>
            <a:solidFill>
              <a:srgbClr val="A7E4C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513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4. SIZE AND DISTRIBUTE THE GRID!</a:t>
            </a:r>
          </a:p>
        </p:txBody>
      </p:sp>
      <p:sp>
        <p:nvSpPr>
          <p:cNvPr id="5" name="TextBox 4">
            <a:extLst>
              <a:ext uri="{FF2B5EF4-FFF2-40B4-BE49-F238E27FC236}">
                <a16:creationId xmlns:a16="http://schemas.microsoft.com/office/drawing/2014/main" id="{83DD41BD-6835-42FB-9328-095A710E36DC}"/>
              </a:ext>
            </a:extLst>
          </p:cNvPr>
          <p:cNvSpPr txBox="1"/>
          <p:nvPr/>
        </p:nvSpPr>
        <p:spPr>
          <a:xfrm>
            <a:off x="5512480" y="1755564"/>
            <a:ext cx="6037613" cy="4534575"/>
          </a:xfrm>
          <a:prstGeom prst="rect">
            <a:avLst/>
          </a:prstGeom>
          <a:noFill/>
        </p:spPr>
        <p:txBody>
          <a:bodyPr wrap="square" rtlCol="0">
            <a:spAutoFit/>
          </a:bodyPr>
          <a:lstStyle/>
          <a:p>
            <a:pPr>
              <a:lnSpc>
                <a:spcPts val="4400"/>
              </a:lnSpc>
            </a:pPr>
            <a:r>
              <a:rPr lang="en-US" sz="3200" spc="120" dirty="0">
                <a:solidFill>
                  <a:schemeClr val="bg1"/>
                </a:solidFill>
                <a:latin typeface="Consolas"/>
                <a:cs typeface="Segoe UI Light" panose="020B0502040204020203" pitchFamily="34" charset="0"/>
              </a:rPr>
              <a:t>grid-row-gap</a:t>
            </a:r>
          </a:p>
          <a:p>
            <a:pPr>
              <a:lnSpc>
                <a:spcPts val="4400"/>
              </a:lnSpc>
            </a:pPr>
            <a:r>
              <a:rPr lang="en-US" sz="3200" spc="120" dirty="0">
                <a:solidFill>
                  <a:schemeClr val="bg1"/>
                </a:solidFill>
                <a:latin typeface="Consolas"/>
                <a:cs typeface="Segoe UI Light" panose="020B0502040204020203" pitchFamily="34" charset="0"/>
              </a:rPr>
              <a:t>grid-column-gap</a:t>
            </a:r>
          </a:p>
          <a:p>
            <a:pPr>
              <a:lnSpc>
                <a:spcPts val="4400"/>
              </a:lnSpc>
            </a:pPr>
            <a:r>
              <a:rPr lang="en-US" sz="3200" spc="120" dirty="0">
                <a:solidFill>
                  <a:schemeClr val="bg1"/>
                </a:solidFill>
                <a:latin typeface="Consolas"/>
                <a:cs typeface="Segoe UI Light" panose="020B0502040204020203" pitchFamily="34" charset="0"/>
              </a:rPr>
              <a:t>grid-gap</a:t>
            </a:r>
          </a:p>
          <a:p>
            <a:endParaRPr lang="en-US" sz="3200" spc="120" dirty="0">
              <a:solidFill>
                <a:schemeClr val="bg1"/>
              </a:solidFill>
              <a:latin typeface="Consolas"/>
              <a:cs typeface="Segoe UI Light" panose="020B0502040204020203" pitchFamily="34" charset="0"/>
            </a:endParaRPr>
          </a:p>
          <a:p>
            <a:pPr>
              <a:lnSpc>
                <a:spcPts val="4400"/>
              </a:lnSpc>
            </a:pPr>
            <a:r>
              <a:rPr lang="en-US" sz="3200" spc="120" dirty="0">
                <a:solidFill>
                  <a:schemeClr val="bg1">
                    <a:lumMod val="85000"/>
                  </a:schemeClr>
                </a:solidFill>
                <a:latin typeface="Segoe UI Light" panose="020B0502040204020203" pitchFamily="34" charset="0"/>
                <a:cs typeface="Segoe UI Light" panose="020B0502040204020203" pitchFamily="34" charset="0"/>
              </a:rPr>
              <a:t>Future (in MS Edge 16):</a:t>
            </a:r>
          </a:p>
          <a:p>
            <a:pPr>
              <a:lnSpc>
                <a:spcPts val="4400"/>
              </a:lnSpc>
            </a:pPr>
            <a:r>
              <a:rPr lang="en-US" sz="3200" spc="120" dirty="0">
                <a:solidFill>
                  <a:schemeClr val="bg1">
                    <a:lumMod val="85000"/>
                  </a:schemeClr>
                </a:solidFill>
                <a:latin typeface="Consolas" panose="020B0609020204030204" pitchFamily="49" charset="0"/>
                <a:cs typeface="Segoe UI Light" panose="020B0502040204020203" pitchFamily="34" charset="0"/>
              </a:rPr>
              <a:t>row-gap</a:t>
            </a:r>
          </a:p>
          <a:p>
            <a:pPr>
              <a:lnSpc>
                <a:spcPts val="4400"/>
              </a:lnSpc>
            </a:pPr>
            <a:r>
              <a:rPr lang="en-US" sz="3200" spc="120" dirty="0">
                <a:solidFill>
                  <a:schemeClr val="bg1">
                    <a:lumMod val="85000"/>
                  </a:schemeClr>
                </a:solidFill>
                <a:latin typeface="Consolas" panose="020B0609020204030204" pitchFamily="49" charset="0"/>
                <a:cs typeface="Segoe UI Light" panose="020B0502040204020203" pitchFamily="34" charset="0"/>
              </a:rPr>
              <a:t>column-gap</a:t>
            </a:r>
          </a:p>
          <a:p>
            <a:pPr>
              <a:lnSpc>
                <a:spcPts val="4400"/>
              </a:lnSpc>
            </a:pPr>
            <a:r>
              <a:rPr lang="en-US" sz="3200" spc="120" dirty="0">
                <a:solidFill>
                  <a:schemeClr val="bg1">
                    <a:lumMod val="85000"/>
                  </a:schemeClr>
                </a:solidFill>
                <a:latin typeface="Consolas" panose="020B0609020204030204" pitchFamily="49" charset="0"/>
                <a:cs typeface="Segoe UI Light" panose="020B0502040204020203" pitchFamily="34" charset="0"/>
              </a:rPr>
              <a:t>gap</a:t>
            </a:r>
            <a:endParaRPr lang="en-US" sz="3200" spc="120" dirty="0">
              <a:solidFill>
                <a:schemeClr val="bg1">
                  <a:lumMod val="85000"/>
                </a:schemeClr>
              </a:solidFill>
              <a:latin typeface="Segoe UI Light" panose="020B0502040204020203" pitchFamily="34" charset="0"/>
              <a:cs typeface="Segoe UI Light" panose="020B0502040204020203" pitchFamily="34" charset="0"/>
            </a:endParaRPr>
          </a:p>
        </p:txBody>
      </p:sp>
      <p:cxnSp>
        <p:nvCxnSpPr>
          <p:cNvPr id="7" name="Straight Connector 6">
            <a:extLst>
              <a:ext uri="{FF2B5EF4-FFF2-40B4-BE49-F238E27FC236}">
                <a16:creationId xmlns:a16="http://schemas.microsoft.com/office/drawing/2014/main" id="{461DBF74-56D1-49D8-AD5A-CFA0B5D27063}"/>
              </a:ext>
            </a:extLst>
          </p:cNvPr>
          <p:cNvCxnSpPr/>
          <p:nvPr/>
        </p:nvCxnSpPr>
        <p:spPr>
          <a:xfrm>
            <a:off x="406344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E3DD6535-498B-4C80-A91E-AA08165D2C0E}"/>
              </a:ext>
            </a:extLst>
          </p:cNvPr>
          <p:cNvCxnSpPr/>
          <p:nvPr/>
        </p:nvCxnSpPr>
        <p:spPr>
          <a:xfrm rot="16200000">
            <a:off x="2902776" y="63041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A3AC0112-8B97-46AC-BF6D-888C861C3829}"/>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CC1034A-46EF-4301-B4AF-1BBA92E9524D}"/>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7C17D140-CEA1-4233-80E2-D5BECAFC42AB}"/>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199832A-C136-4F59-A618-2B6AF3763CA0}"/>
              </a:ext>
            </a:extLst>
          </p:cNvPr>
          <p:cNvCxnSpPr/>
          <p:nvPr/>
        </p:nvCxnSpPr>
        <p:spPr>
          <a:xfrm rot="16200000">
            <a:off x="2902777"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61AD20-4507-4448-AA63-B39920B9CEF9}"/>
              </a:ext>
            </a:extLst>
          </p:cNvPr>
          <p:cNvCxnSpPr/>
          <p:nvPr/>
        </p:nvCxnSpPr>
        <p:spPr>
          <a:xfrm>
            <a:off x="4170386"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58D78E7A-6F91-43C2-86B9-7A45355CE04D}"/>
              </a:ext>
            </a:extLst>
          </p:cNvPr>
          <p:cNvCxnSpPr/>
          <p:nvPr/>
        </p:nvCxnSpPr>
        <p:spPr>
          <a:xfrm>
            <a:off x="1638415"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BCC2FB-124E-4593-9785-C5CFC2780F10}"/>
              </a:ext>
            </a:extLst>
          </p:cNvPr>
          <p:cNvCxnSpPr/>
          <p:nvPr/>
        </p:nvCxnSpPr>
        <p:spPr>
          <a:xfrm>
            <a:off x="1745355" y="171668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12A2CF8-1B7A-4474-BDD5-D6551A2C04C4}"/>
              </a:ext>
            </a:extLst>
          </p:cNvPr>
          <p:cNvCxnSpPr/>
          <p:nvPr/>
        </p:nvCxnSpPr>
        <p:spPr>
          <a:xfrm rot="16200000">
            <a:off x="2902776" y="737351"/>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55CB0B4E-05B9-4FCC-8354-B93C94B8AB6A}"/>
              </a:ext>
            </a:extLst>
          </p:cNvPr>
          <p:cNvCxnSpPr/>
          <p:nvPr/>
        </p:nvCxnSpPr>
        <p:spPr>
          <a:xfrm rot="16200000">
            <a:off x="2902775" y="1680884"/>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2D1E0F69-F027-45C0-8384-1B80188570D7}"/>
              </a:ext>
            </a:extLst>
          </p:cNvPr>
          <p:cNvCxnSpPr/>
          <p:nvPr/>
        </p:nvCxnSpPr>
        <p:spPr>
          <a:xfrm rot="16200000">
            <a:off x="2902775" y="1787824"/>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B923EF74-5A21-438B-891C-8186AEC695DA}"/>
              </a:ext>
            </a:extLst>
          </p:cNvPr>
          <p:cNvCxnSpPr/>
          <p:nvPr/>
        </p:nvCxnSpPr>
        <p:spPr>
          <a:xfrm rot="16200000">
            <a:off x="2902775" y="275618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6164EF1-F8B8-42B5-84D9-52DD37CE5D08}"/>
              </a:ext>
            </a:extLst>
          </p:cNvPr>
          <p:cNvCxnSpPr/>
          <p:nvPr/>
        </p:nvCxnSpPr>
        <p:spPr>
          <a:xfrm rot="16200000">
            <a:off x="2902775" y="2863128"/>
            <a:ext cx="0" cy="4619685"/>
          </a:xfrm>
          <a:prstGeom prst="line">
            <a:avLst/>
          </a:prstGeom>
          <a:ln>
            <a:solidFill>
              <a:schemeClr val="bg1"/>
            </a:solidFill>
            <a:prstDash val="sys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693605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4. SIZE AND DISTRIBUTE THE GRID!</a:t>
            </a:r>
          </a:p>
        </p:txBody>
      </p:sp>
      <p:sp>
        <p:nvSpPr>
          <p:cNvPr id="5" name="TextBox 4">
            <a:extLst>
              <a:ext uri="{FF2B5EF4-FFF2-40B4-BE49-F238E27FC236}">
                <a16:creationId xmlns:a16="http://schemas.microsoft.com/office/drawing/2014/main" id="{83DD41BD-6835-42FB-9328-095A710E36DC}"/>
              </a:ext>
            </a:extLst>
          </p:cNvPr>
          <p:cNvSpPr txBox="1"/>
          <p:nvPr/>
        </p:nvSpPr>
        <p:spPr>
          <a:xfrm>
            <a:off x="5512480" y="1755564"/>
            <a:ext cx="5303145" cy="2349361"/>
          </a:xfrm>
          <a:prstGeom prst="rect">
            <a:avLst/>
          </a:prstGeom>
          <a:noFill/>
        </p:spPr>
        <p:txBody>
          <a:bodyPr wrap="square" rtlCol="0">
            <a:spAutoFit/>
          </a:bodyPr>
          <a:lstStyle/>
          <a:p>
            <a:pPr>
              <a:lnSpc>
                <a:spcPts val="4400"/>
              </a:lnSpc>
            </a:pPr>
            <a:r>
              <a:rPr lang="en-US" sz="3200" spc="120">
                <a:solidFill>
                  <a:schemeClr val="bg1"/>
                </a:solidFill>
                <a:latin typeface="Consolas"/>
                <a:cs typeface="Segoe UI Light" panose="020B0502040204020203" pitchFamily="34" charset="0"/>
              </a:rPr>
              <a:t>justify-items</a:t>
            </a:r>
          </a:p>
          <a:p>
            <a:pPr>
              <a:lnSpc>
                <a:spcPts val="4400"/>
              </a:lnSpc>
            </a:pPr>
            <a:r>
              <a:rPr lang="en-US" sz="3200" spc="120">
                <a:solidFill>
                  <a:schemeClr val="bg1"/>
                </a:solidFill>
                <a:latin typeface="Consolas"/>
                <a:cs typeface="Segoe UI Light" panose="020B0502040204020203" pitchFamily="34" charset="0"/>
              </a:rPr>
              <a:t>align-items</a:t>
            </a:r>
          </a:p>
          <a:p>
            <a:pPr>
              <a:lnSpc>
                <a:spcPts val="4400"/>
              </a:lnSpc>
            </a:pPr>
            <a:r>
              <a:rPr lang="en-US" sz="3200" spc="120">
                <a:solidFill>
                  <a:schemeClr val="bg1"/>
                </a:solidFill>
                <a:latin typeface="Consolas"/>
                <a:cs typeface="Segoe UI Light" panose="020B0502040204020203" pitchFamily="34" charset="0"/>
              </a:rPr>
              <a:t>justify-content</a:t>
            </a:r>
          </a:p>
          <a:p>
            <a:pPr>
              <a:lnSpc>
                <a:spcPts val="4400"/>
              </a:lnSpc>
            </a:pPr>
            <a:r>
              <a:rPr lang="en-US" sz="3200" spc="120">
                <a:solidFill>
                  <a:schemeClr val="bg1"/>
                </a:solidFill>
                <a:latin typeface="Consolas"/>
                <a:cs typeface="Segoe UI Light" panose="020B0502040204020203" pitchFamily="34" charset="0"/>
              </a:rPr>
              <a:t>align-content</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24" name="Straight Connector 23">
            <a:extLst>
              <a:ext uri="{FF2B5EF4-FFF2-40B4-BE49-F238E27FC236}">
                <a16:creationId xmlns:a16="http://schemas.microsoft.com/office/drawing/2014/main" id="{7CB5175B-BC79-4E14-9B68-597863116CE7}"/>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20FBEEC-1DAC-4CB8-BC3E-DB0F22A933D8}"/>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C4A7307-339E-4084-BA77-D63810421D14}"/>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0564BF-E0E5-4163-AE31-A4F6A5645988}"/>
              </a:ext>
            </a:extLst>
          </p:cNvPr>
          <p:cNvCxnSpPr/>
          <p:nvPr/>
        </p:nvCxnSpPr>
        <p:spPr>
          <a:xfrm rot="16200000">
            <a:off x="2902776"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B2666D19-1225-42F2-8A68-7BB66C1D5ACE}"/>
              </a:ext>
            </a:extLst>
          </p:cNvPr>
          <p:cNvSpPr/>
          <p:nvPr/>
        </p:nvSpPr>
        <p:spPr>
          <a:xfrm>
            <a:off x="4230167" y="4161802"/>
            <a:ext cx="696483" cy="841695"/>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6E34AB-D30A-45E8-8BD0-B76F0966EEB9}"/>
              </a:ext>
            </a:extLst>
          </p:cNvPr>
          <p:cNvSpPr/>
          <p:nvPr/>
        </p:nvSpPr>
        <p:spPr>
          <a:xfrm>
            <a:off x="1688633" y="1988837"/>
            <a:ext cx="2428283" cy="1004886"/>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AB0B39D-760F-4000-B892-28AA5261A538}"/>
              </a:ext>
            </a:extLst>
          </p:cNvPr>
          <p:cNvSpPr/>
          <p:nvPr/>
        </p:nvSpPr>
        <p:spPr>
          <a:xfrm>
            <a:off x="771237" y="3539958"/>
            <a:ext cx="921073" cy="1576268"/>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72189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C49CF59-3952-4352-AAD7-3342887437C0}"/>
              </a:ext>
            </a:extLst>
          </p:cNvPr>
          <p:cNvSpPr txBox="1"/>
          <p:nvPr/>
        </p:nvSpPr>
        <p:spPr>
          <a:xfrm>
            <a:off x="664065" y="709257"/>
            <a:ext cx="8518750" cy="646331"/>
          </a:xfrm>
          <a:prstGeom prst="rect">
            <a:avLst/>
          </a:prstGeom>
          <a:noFill/>
        </p:spPr>
        <p:txBody>
          <a:bodyPr wrap="square" rtlCol="0">
            <a:spAutoFit/>
          </a:bodyPr>
          <a:lstStyle/>
          <a:p>
            <a:r>
              <a:rPr lang="en-US" sz="3600">
                <a:solidFill>
                  <a:srgbClr val="DDF7F2"/>
                </a:solidFill>
                <a:latin typeface="Segoe UI Light" panose="020B0502040204020203" pitchFamily="34" charset="0"/>
                <a:cs typeface="Segoe UI Light" panose="020B0502040204020203" pitchFamily="34" charset="0"/>
              </a:rPr>
              <a:t>4. SIZE AND DISTRIBUTE THE GRID!</a:t>
            </a:r>
          </a:p>
        </p:txBody>
      </p:sp>
      <p:sp>
        <p:nvSpPr>
          <p:cNvPr id="5" name="TextBox 4">
            <a:extLst>
              <a:ext uri="{FF2B5EF4-FFF2-40B4-BE49-F238E27FC236}">
                <a16:creationId xmlns:a16="http://schemas.microsoft.com/office/drawing/2014/main" id="{83DD41BD-6835-42FB-9328-095A710E36DC}"/>
              </a:ext>
            </a:extLst>
          </p:cNvPr>
          <p:cNvSpPr txBox="1"/>
          <p:nvPr/>
        </p:nvSpPr>
        <p:spPr>
          <a:xfrm>
            <a:off x="5512480" y="1755564"/>
            <a:ext cx="5303145" cy="2349361"/>
          </a:xfrm>
          <a:prstGeom prst="rect">
            <a:avLst/>
          </a:prstGeom>
          <a:noFill/>
        </p:spPr>
        <p:txBody>
          <a:bodyPr wrap="square" rtlCol="0">
            <a:spAutoFit/>
          </a:bodyPr>
          <a:lstStyle/>
          <a:p>
            <a:pPr>
              <a:lnSpc>
                <a:spcPts val="4400"/>
              </a:lnSpc>
            </a:pPr>
            <a:r>
              <a:rPr lang="en-US" sz="3200" spc="120">
                <a:solidFill>
                  <a:schemeClr val="bg1"/>
                </a:solidFill>
                <a:latin typeface="Consolas"/>
                <a:cs typeface="Segoe UI Light" panose="020B0502040204020203" pitchFamily="34" charset="0"/>
              </a:rPr>
              <a:t>justify-items</a:t>
            </a:r>
          </a:p>
          <a:p>
            <a:pPr>
              <a:lnSpc>
                <a:spcPts val="4400"/>
              </a:lnSpc>
            </a:pPr>
            <a:r>
              <a:rPr lang="en-US" sz="3200" spc="120">
                <a:solidFill>
                  <a:schemeClr val="bg1"/>
                </a:solidFill>
                <a:latin typeface="Consolas"/>
                <a:cs typeface="Segoe UI Light" panose="020B0502040204020203" pitchFamily="34" charset="0"/>
              </a:rPr>
              <a:t>align-items</a:t>
            </a:r>
          </a:p>
          <a:p>
            <a:pPr>
              <a:lnSpc>
                <a:spcPts val="4400"/>
              </a:lnSpc>
            </a:pPr>
            <a:r>
              <a:rPr lang="en-US" sz="3200" spc="120">
                <a:solidFill>
                  <a:schemeClr val="bg1"/>
                </a:solidFill>
                <a:latin typeface="Consolas"/>
                <a:cs typeface="Segoe UI Light" panose="020B0502040204020203" pitchFamily="34" charset="0"/>
              </a:rPr>
              <a:t>justify-content</a:t>
            </a:r>
          </a:p>
          <a:p>
            <a:pPr>
              <a:lnSpc>
                <a:spcPts val="4400"/>
              </a:lnSpc>
            </a:pPr>
            <a:r>
              <a:rPr lang="en-US" sz="3200" spc="120">
                <a:solidFill>
                  <a:schemeClr val="bg1"/>
                </a:solidFill>
                <a:latin typeface="Consolas"/>
                <a:cs typeface="Segoe UI Light" panose="020B0502040204020203" pitchFamily="34" charset="0"/>
              </a:rPr>
              <a:t>align-content</a:t>
            </a:r>
            <a:endParaRPr lang="en-US" sz="3200" spc="120">
              <a:solidFill>
                <a:schemeClr val="bg1"/>
              </a:solidFill>
              <a:latin typeface="Segoe UI Light" panose="020B0502040204020203" pitchFamily="34" charset="0"/>
              <a:cs typeface="Segoe UI Light" panose="020B0502040204020203" pitchFamily="34" charset="0"/>
            </a:endParaRPr>
          </a:p>
        </p:txBody>
      </p:sp>
      <p:cxnSp>
        <p:nvCxnSpPr>
          <p:cNvPr id="24" name="Straight Connector 23">
            <a:extLst>
              <a:ext uri="{FF2B5EF4-FFF2-40B4-BE49-F238E27FC236}">
                <a16:creationId xmlns:a16="http://schemas.microsoft.com/office/drawing/2014/main" id="{7CB5175B-BC79-4E14-9B68-597863116CE7}"/>
              </a:ext>
            </a:extLst>
          </p:cNvPr>
          <p:cNvCxnSpPr/>
          <p:nvPr/>
        </p:nvCxnSpPr>
        <p:spPr>
          <a:xfrm rot="16200000">
            <a:off x="2902777" y="376832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020FBEEC-1DAC-4CB8-BC3E-DB0F22A933D8}"/>
              </a:ext>
            </a:extLst>
          </p:cNvPr>
          <p:cNvCxnSpPr/>
          <p:nvPr/>
        </p:nvCxnSpPr>
        <p:spPr>
          <a:xfrm>
            <a:off x="5037989"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6C4A7307-339E-4084-BA77-D63810421D14}"/>
              </a:ext>
            </a:extLst>
          </p:cNvPr>
          <p:cNvCxnSpPr/>
          <p:nvPr/>
        </p:nvCxnSpPr>
        <p:spPr>
          <a:xfrm>
            <a:off x="767561" y="1716681"/>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70564BF-E0E5-4163-AE31-A4F6A5645988}"/>
              </a:ext>
            </a:extLst>
          </p:cNvPr>
          <p:cNvCxnSpPr/>
          <p:nvPr/>
        </p:nvCxnSpPr>
        <p:spPr>
          <a:xfrm rot="16200000">
            <a:off x="2902776" y="-321005"/>
            <a:ext cx="0" cy="4619685"/>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B2666D19-1225-42F2-8A68-7BB66C1D5ACE}"/>
              </a:ext>
            </a:extLst>
          </p:cNvPr>
          <p:cNvSpPr/>
          <p:nvPr/>
        </p:nvSpPr>
        <p:spPr>
          <a:xfrm>
            <a:off x="4230167" y="5123743"/>
            <a:ext cx="696483" cy="841695"/>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56E34AB-D30A-45E8-8BD0-B76F0966EEB9}"/>
              </a:ext>
            </a:extLst>
          </p:cNvPr>
          <p:cNvSpPr/>
          <p:nvPr/>
        </p:nvSpPr>
        <p:spPr>
          <a:xfrm>
            <a:off x="1688633" y="2950778"/>
            <a:ext cx="2428283" cy="1004886"/>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AB0B39D-760F-4000-B892-28AA5261A538}"/>
              </a:ext>
            </a:extLst>
          </p:cNvPr>
          <p:cNvSpPr/>
          <p:nvPr/>
        </p:nvSpPr>
        <p:spPr>
          <a:xfrm>
            <a:off x="771237" y="4501899"/>
            <a:ext cx="921073" cy="1576268"/>
          </a:xfrm>
          <a:prstGeom prst="rect">
            <a:avLst/>
          </a:prstGeom>
          <a:solidFill>
            <a:srgbClr val="C2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291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1200329"/>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BASIC EXAMPLE WITH</a:t>
            </a:r>
          </a:p>
          <a:p>
            <a:r>
              <a:rPr lang="en-US" sz="3600">
                <a:latin typeface="Segoe UI Light" panose="020B0502040204020203" pitchFamily="34" charset="0"/>
                <a:cs typeface="Segoe UI Light" panose="020B0502040204020203" pitchFamily="34" charset="0"/>
              </a:rPr>
              <a:t>EXPLICIT PLACEMENT</a:t>
            </a:r>
          </a:p>
        </p:txBody>
      </p:sp>
    </p:spTree>
    <p:extLst>
      <p:ext uri="{BB962C8B-B14F-4D97-AF65-F5344CB8AC3E}">
        <p14:creationId xmlns:p14="http://schemas.microsoft.com/office/powerpoint/2010/main" val="21662796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95C4BC6D-E569-4EE0-B938-657BE8951F05}"/>
              </a:ext>
            </a:extLst>
          </p:cNvPr>
          <p:cNvCxnSpPr>
            <a:cxnSpLocks/>
          </p:cNvCxnSpPr>
          <p:nvPr/>
        </p:nvCxnSpPr>
        <p:spPr>
          <a:xfrm>
            <a:off x="7270058"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0E11C389-0B61-460F-BE99-5ADE5D67DBE1}"/>
              </a:ext>
            </a:extLst>
          </p:cNvPr>
          <p:cNvCxnSpPr>
            <a:cxnSpLocks/>
          </p:cNvCxnSpPr>
          <p:nvPr/>
        </p:nvCxnSpPr>
        <p:spPr>
          <a:xfrm>
            <a:off x="457201"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CC82554-0147-4821-876A-7C222C20CA8A}"/>
              </a:ext>
            </a:extLst>
          </p:cNvPr>
          <p:cNvCxnSpPr>
            <a:cxnSpLocks/>
          </p:cNvCxnSpPr>
          <p:nvPr/>
        </p:nvCxnSpPr>
        <p:spPr>
          <a:xfrm flipV="1">
            <a:off x="293483" y="6078168"/>
            <a:ext cx="7144709"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F23014F6-CBBF-47AB-A80B-5858E4707E0E}"/>
              </a:ext>
            </a:extLst>
          </p:cNvPr>
          <p:cNvCxnSpPr>
            <a:cxnSpLocks/>
          </p:cNvCxnSpPr>
          <p:nvPr/>
        </p:nvCxnSpPr>
        <p:spPr>
          <a:xfrm flipV="1">
            <a:off x="293482" y="455665"/>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017ABB96-EB8D-484F-A8A5-26AF77D7703A}"/>
              </a:ext>
            </a:extLst>
          </p:cNvPr>
          <p:cNvCxnSpPr>
            <a:cxnSpLocks/>
          </p:cNvCxnSpPr>
          <p:nvPr/>
        </p:nvCxnSpPr>
        <p:spPr>
          <a:xfrm flipV="1">
            <a:off x="293482" y="2356568"/>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2E8B2CB8-FD86-4DF5-9913-1A9ADC9C96F0}"/>
              </a:ext>
            </a:extLst>
          </p:cNvPr>
          <p:cNvCxnSpPr>
            <a:cxnSpLocks/>
          </p:cNvCxnSpPr>
          <p:nvPr/>
        </p:nvCxnSpPr>
        <p:spPr>
          <a:xfrm flipV="1">
            <a:off x="293482" y="4166572"/>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4567A4AC-5ACE-4DE3-B320-832165EEF236}"/>
              </a:ext>
            </a:extLst>
          </p:cNvPr>
          <p:cNvCxnSpPr>
            <a:cxnSpLocks/>
          </p:cNvCxnSpPr>
          <p:nvPr/>
        </p:nvCxnSpPr>
        <p:spPr>
          <a:xfrm flipV="1">
            <a:off x="293482" y="2254974"/>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D53D9C5-D56F-4799-9CA5-D16370EAECCE}"/>
              </a:ext>
            </a:extLst>
          </p:cNvPr>
          <p:cNvCxnSpPr>
            <a:cxnSpLocks/>
          </p:cNvCxnSpPr>
          <p:nvPr/>
        </p:nvCxnSpPr>
        <p:spPr>
          <a:xfrm flipV="1">
            <a:off x="293482" y="4273509"/>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07577EC-9E9A-45C3-85AC-E6C6CC0BAB98}"/>
              </a:ext>
            </a:extLst>
          </p:cNvPr>
          <p:cNvCxnSpPr>
            <a:cxnSpLocks/>
          </p:cNvCxnSpPr>
          <p:nvPr/>
        </p:nvCxnSpPr>
        <p:spPr>
          <a:xfrm>
            <a:off x="5660194"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12AC4E8E-C73B-4398-9F0E-8C97516D90DD}"/>
              </a:ext>
            </a:extLst>
          </p:cNvPr>
          <p:cNvCxnSpPr>
            <a:cxnSpLocks/>
          </p:cNvCxnSpPr>
          <p:nvPr/>
        </p:nvCxnSpPr>
        <p:spPr>
          <a:xfrm>
            <a:off x="5772481"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B99B859B-E03B-4F4E-9912-80492CB81C92}"/>
              </a:ext>
            </a:extLst>
          </p:cNvPr>
          <p:cNvCxnSpPr>
            <a:cxnSpLocks/>
          </p:cNvCxnSpPr>
          <p:nvPr/>
        </p:nvCxnSpPr>
        <p:spPr>
          <a:xfrm>
            <a:off x="1957141"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B9EE022A-08FC-4388-AC87-FE983EA38956}"/>
              </a:ext>
            </a:extLst>
          </p:cNvPr>
          <p:cNvCxnSpPr>
            <a:cxnSpLocks/>
          </p:cNvCxnSpPr>
          <p:nvPr/>
        </p:nvCxnSpPr>
        <p:spPr>
          <a:xfrm>
            <a:off x="2069428"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ECEE351C-3ECA-44D9-BAD5-0803A046E10F}"/>
              </a:ext>
            </a:extLst>
          </p:cNvPr>
          <p:cNvGrpSpPr/>
          <p:nvPr/>
        </p:nvGrpSpPr>
        <p:grpSpPr>
          <a:xfrm>
            <a:off x="457201" y="450318"/>
            <a:ext cx="6812857" cy="5628024"/>
            <a:chOff x="457201" y="450318"/>
            <a:chExt cx="6812857" cy="5628024"/>
          </a:xfrm>
        </p:grpSpPr>
        <p:grpSp>
          <p:nvGrpSpPr>
            <p:cNvPr id="52" name="Group 51">
              <a:extLst>
                <a:ext uri="{FF2B5EF4-FFF2-40B4-BE49-F238E27FC236}">
                  <a16:creationId xmlns:a16="http://schemas.microsoft.com/office/drawing/2014/main" id="{3483C9CD-1813-4F63-B000-7EFB4FD662CD}"/>
                </a:ext>
              </a:extLst>
            </p:cNvPr>
            <p:cNvGrpSpPr/>
            <p:nvPr/>
          </p:nvGrpSpPr>
          <p:grpSpPr>
            <a:xfrm>
              <a:off x="2072106" y="455665"/>
              <a:ext cx="3582742" cy="5622503"/>
              <a:chOff x="2072106" y="455665"/>
              <a:chExt cx="3582742" cy="5622503"/>
            </a:xfrm>
          </p:grpSpPr>
          <p:sp>
            <p:nvSpPr>
              <p:cNvPr id="32" name="Rectangle 31">
                <a:extLst>
                  <a:ext uri="{FF2B5EF4-FFF2-40B4-BE49-F238E27FC236}">
                    <a16:creationId xmlns:a16="http://schemas.microsoft.com/office/drawing/2014/main" id="{2D6A8674-2E4A-49FE-AF77-1901C3DAFE4D}"/>
                  </a:ext>
                </a:extLst>
              </p:cNvPr>
              <p:cNvSpPr/>
              <p:nvPr/>
            </p:nvSpPr>
            <p:spPr>
              <a:xfrm>
                <a:off x="2072106" y="455665"/>
                <a:ext cx="3582742" cy="562250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6E3EC38-81C4-4911-BA33-EA62760D715C}"/>
                  </a:ext>
                </a:extLst>
              </p:cNvPr>
              <p:cNvSpPr txBox="1"/>
              <p:nvPr/>
            </p:nvSpPr>
            <p:spPr>
              <a:xfrm>
                <a:off x="2138588" y="2887551"/>
                <a:ext cx="3406646" cy="1938992"/>
              </a:xfrm>
              <a:prstGeom prst="rect">
                <a:avLst/>
              </a:prstGeom>
              <a:noFill/>
            </p:spPr>
            <p:txBody>
              <a:bodyPr wrap="square" rtlCol="0">
                <a:spAutoFit/>
              </a:bodyPr>
              <a:lstStyle/>
              <a:p>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metus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purus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ac pharetra </a:t>
                </a:r>
                <a:r>
                  <a:rPr lang="en-US" sz="600" err="1">
                    <a:latin typeface="Segoe UI" panose="020B0502040204020203" pitchFamily="34" charset="0"/>
                    <a:cs typeface="Segoe UI" panose="020B0502040204020203" pitchFamily="34" charset="0"/>
                  </a:rPr>
                  <a:t>facilisis</a:t>
                </a:r>
                <a:r>
                  <a:rPr lang="en-US" sz="600">
                    <a:latin typeface="Segoe UI" panose="020B0502040204020203" pitchFamily="34" charset="0"/>
                    <a:cs typeface="Segoe UI" panose="020B0502040204020203" pitchFamily="34" charset="0"/>
                  </a:rPr>
                  <a:t>. Cras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efficitur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Praesent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eget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massa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euismod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dui </a:t>
                </a:r>
                <a:r>
                  <a:rPr lang="en-US" sz="600" err="1">
                    <a:latin typeface="Segoe UI" panose="020B0502040204020203" pitchFamily="34" charset="0"/>
                    <a:cs typeface="Segoe UI" panose="020B0502040204020203" pitchFamily="34" charset="0"/>
                  </a:rPr>
                  <a:t>purus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eleifend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accumsan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hac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habitasse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platea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dictumst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lorem </a:t>
                </a:r>
                <a:r>
                  <a:rPr lang="en-US" sz="600" err="1">
                    <a:latin typeface="Segoe UI" panose="020B0502040204020203" pitchFamily="34" charset="0"/>
                    <a:cs typeface="Segoe UI" panose="020B0502040204020203" pitchFamily="34" charset="0"/>
                  </a:rPr>
                  <a:t>diam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congue</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id ex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est</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Duis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et nisi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a:t>
                </a:r>
              </a:p>
              <a:p>
                <a:endParaRPr lang="en-US" sz="600">
                  <a:latin typeface="Segoe UI" panose="020B0502040204020203" pitchFamily="34" charset="0"/>
                  <a:cs typeface="Segoe UI" panose="020B0502040204020203" pitchFamily="34" charset="0"/>
                </a:endParaRPr>
              </a:p>
              <a:p>
                <a:r>
                  <a:rPr lang="en-US" sz="600" err="1">
                    <a:latin typeface="Segoe UI" panose="020B0502040204020203" pitchFamily="34" charset="0"/>
                    <a:cs typeface="Segoe UI" panose="020B0502040204020203" pitchFamily="34" charset="0"/>
                  </a:rPr>
                  <a:t>Donec</a:t>
                </a:r>
                <a:r>
                  <a:rPr lang="en-US" sz="600">
                    <a:latin typeface="Segoe UI" panose="020B0502040204020203" pitchFamily="34" charset="0"/>
                    <a:cs typeface="Segoe UI" panose="020B0502040204020203" pitchFamily="34" charset="0"/>
                  </a:rPr>
                  <a:t> maximus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Nunc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dolor cursus </a:t>
                </a:r>
                <a:r>
                  <a:rPr lang="en-US" sz="600" err="1">
                    <a:latin typeface="Segoe UI" panose="020B0502040204020203" pitchFamily="34" charset="0"/>
                    <a:cs typeface="Segoe UI" panose="020B0502040204020203" pitchFamily="34" charset="0"/>
                  </a:rPr>
                  <a:t>facilisis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Phasellus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efficitur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volutpat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ultrices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vitae cursus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non. Nunc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eleifend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vitae pulvinar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lacinia</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arcu</a:t>
                </a:r>
                <a:r>
                  <a:rPr lang="en-US" sz="600">
                    <a:latin typeface="Segoe UI" panose="020B0502040204020203" pitchFamily="34" charset="0"/>
                    <a:cs typeface="Segoe UI" panose="020B0502040204020203" pitchFamily="34" charset="0"/>
                  </a:rPr>
                  <a:t> dolor,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id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malesuada</a:t>
                </a:r>
                <a:r>
                  <a:rPr lang="en-US" sz="600">
                    <a:latin typeface="Segoe UI" panose="020B0502040204020203" pitchFamily="34" charset="0"/>
                    <a:cs typeface="Segoe UI" panose="020B0502040204020203" pitchFamily="34" charset="0"/>
                  </a:rPr>
                  <a:t> fames ac ante ipsum </a:t>
                </a:r>
                <a:r>
                  <a:rPr lang="en-US" sz="600" err="1">
                    <a:latin typeface="Segoe UI" panose="020B0502040204020203" pitchFamily="34" charset="0"/>
                    <a:cs typeface="Segoe UI" panose="020B0502040204020203" pitchFamily="34" charset="0"/>
                  </a:rPr>
                  <a:t>primis</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faucibus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Etiam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scelerisque</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pellentesque</a:t>
                </a:r>
                <a:r>
                  <a:rPr lang="en-US" sz="600">
                    <a:latin typeface="Segoe UI" panose="020B0502040204020203" pitchFamily="34" charset="0"/>
                    <a:cs typeface="Segoe UI" panose="020B0502040204020203" pitchFamily="34" charset="0"/>
                  </a:rPr>
                  <a:t> ante </a:t>
                </a:r>
                <a:r>
                  <a:rPr lang="en-US" sz="600" err="1">
                    <a:latin typeface="Segoe UI" panose="020B0502040204020203" pitchFamily="34" charset="0"/>
                    <a:cs typeface="Segoe UI" panose="020B0502040204020203" pitchFamily="34" charset="0"/>
                  </a:rPr>
                  <a:t>egestas</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Curabitur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pharetra.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mollis</a:t>
                </a:r>
                <a:r>
                  <a:rPr lang="en-US" sz="600">
                    <a:latin typeface="Segoe UI" panose="020B0502040204020203" pitchFamily="34" charset="0"/>
                    <a:cs typeface="Segoe UI" panose="020B0502040204020203" pitchFamily="34" charset="0"/>
                  </a:rPr>
                  <a:t> tempus. </a:t>
                </a:r>
                <a:r>
                  <a:rPr lang="en-US" sz="600" err="1">
                    <a:latin typeface="Segoe UI" panose="020B0502040204020203" pitchFamily="34" charset="0"/>
                    <a:cs typeface="Segoe UI" panose="020B0502040204020203" pitchFamily="34" charset="0"/>
                  </a:rPr>
                  <a:t>Phasellus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aliquet</a:t>
                </a:r>
                <a:r>
                  <a:rPr lang="en-US" sz="600">
                    <a:latin typeface="Segoe UI" panose="020B0502040204020203" pitchFamily="34" charset="0"/>
                    <a:cs typeface="Segoe UI" panose="020B0502040204020203" pitchFamily="34" charset="0"/>
                  </a:rPr>
                  <a:t> ligula </a:t>
                </a:r>
                <a:r>
                  <a:rPr lang="en-US" sz="600" err="1">
                    <a:latin typeface="Segoe UI" panose="020B0502040204020203" pitchFamily="34" charset="0"/>
                    <a:cs typeface="Segoe UI" panose="020B0502040204020203" pitchFamily="34" charset="0"/>
                  </a:rPr>
                  <a:t>leo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sed.</a:t>
                </a:r>
              </a:p>
              <a:p>
                <a:endParaRPr lang="en-US" sz="600">
                  <a:latin typeface="Segoe UI" panose="020B0502040204020203" pitchFamily="34" charset="0"/>
                  <a:cs typeface="Segoe UI" panose="020B0502040204020203" pitchFamily="34" charset="0"/>
                </a:endParaRPr>
              </a:p>
              <a:p>
                <a:r>
                  <a:rPr lang="en-US" sz="600">
                    <a:latin typeface="Segoe UI" panose="020B0502040204020203" pitchFamily="34" charset="0"/>
                    <a:cs typeface="Segoe UI" panose="020B0502040204020203" pitchFamily="34" charset="0"/>
                  </a:rPr>
                  <a:t>Maecenas maximus ante non </a:t>
                </a:r>
                <a:r>
                  <a:rPr lang="en-US" sz="600" err="1">
                    <a:latin typeface="Segoe UI" panose="020B0502040204020203" pitchFamily="34" charset="0"/>
                    <a:cs typeface="Segoe UI" panose="020B0502040204020203" pitchFamily="34" charset="0"/>
                  </a:rPr>
                  <a:t>arcu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ultricies</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magna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Etiam</a:t>
                </a:r>
                <a:r>
                  <a:rPr lang="en-US" sz="600">
                    <a:latin typeface="Segoe UI" panose="020B0502040204020203" pitchFamily="34" charset="0"/>
                    <a:cs typeface="Segoe UI" panose="020B0502040204020203" pitchFamily="34" charset="0"/>
                  </a:rPr>
                  <a:t> dolor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scelerisque</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id,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luctus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tempus </a:t>
                </a:r>
                <a:r>
                  <a:rPr lang="en-US" sz="600" err="1">
                    <a:latin typeface="Segoe UI" panose="020B0502040204020203" pitchFamily="34" charset="0"/>
                    <a:cs typeface="Segoe UI" panose="020B0502040204020203" pitchFamily="34" charset="0"/>
                  </a:rPr>
                  <a:t>blandit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luctus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Donec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volutpat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Praesent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fermentum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eros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lorem,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a mi. </a:t>
                </a:r>
              </a:p>
            </p:txBody>
          </p:sp>
          <p:pic>
            <p:nvPicPr>
              <p:cNvPr id="43" name="Picture 42">
                <a:extLst>
                  <a:ext uri="{FF2B5EF4-FFF2-40B4-BE49-F238E27FC236}">
                    <a16:creationId xmlns:a16="http://schemas.microsoft.com/office/drawing/2014/main" id="{A184B5EA-8A9A-417F-A1F4-8CE9E4718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7" y="626132"/>
                <a:ext cx="3252444" cy="2159826"/>
              </a:xfrm>
              <a:prstGeom prst="rect">
                <a:avLst/>
              </a:prstGeom>
            </p:spPr>
          </p:pic>
        </p:grpSp>
        <p:grpSp>
          <p:nvGrpSpPr>
            <p:cNvPr id="53" name="Group 52">
              <a:extLst>
                <a:ext uri="{FF2B5EF4-FFF2-40B4-BE49-F238E27FC236}">
                  <a16:creationId xmlns:a16="http://schemas.microsoft.com/office/drawing/2014/main" id="{01CCE418-B4AF-4342-9A4D-6DEF368D57C9}"/>
                </a:ext>
              </a:extLst>
            </p:cNvPr>
            <p:cNvGrpSpPr/>
            <p:nvPr/>
          </p:nvGrpSpPr>
          <p:grpSpPr>
            <a:xfrm>
              <a:off x="457201" y="455665"/>
              <a:ext cx="1497268" cy="5622503"/>
              <a:chOff x="457201" y="455665"/>
              <a:chExt cx="1497268" cy="5622503"/>
            </a:xfrm>
          </p:grpSpPr>
          <p:sp>
            <p:nvSpPr>
              <p:cNvPr id="31" name="Rectangle 30">
                <a:extLst>
                  <a:ext uri="{FF2B5EF4-FFF2-40B4-BE49-F238E27FC236}">
                    <a16:creationId xmlns:a16="http://schemas.microsoft.com/office/drawing/2014/main" id="{F442EF46-F477-406F-BF94-24998CC711DF}"/>
                  </a:ext>
                </a:extLst>
              </p:cNvPr>
              <p:cNvSpPr/>
              <p:nvPr/>
            </p:nvSpPr>
            <p:spPr>
              <a:xfrm>
                <a:off x="457201" y="455665"/>
                <a:ext cx="1497268" cy="5622503"/>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05BFDAF4-3289-413A-8267-AD8D55E54BA1}"/>
                  </a:ext>
                </a:extLst>
              </p:cNvPr>
              <p:cNvSpPr txBox="1"/>
              <p:nvPr/>
            </p:nvSpPr>
            <p:spPr>
              <a:xfrm>
                <a:off x="566507" y="562602"/>
                <a:ext cx="1273300" cy="276999"/>
              </a:xfrm>
              <a:prstGeom prst="rect">
                <a:avLst/>
              </a:prstGeom>
              <a:noFill/>
            </p:spPr>
            <p:txBody>
              <a:bodyPr wrap="square" rtlCol="0">
                <a:spAutoFit/>
              </a:bodyPr>
              <a:lstStyle/>
              <a:p>
                <a:r>
                  <a:rPr lang="en-US" sz="1200">
                    <a:latin typeface="Segoe UI Semilight" panose="020B0402040204020203" pitchFamily="34" charset="0"/>
                    <a:cs typeface="Segoe UI Semilight" panose="020B0402040204020203" pitchFamily="34" charset="0"/>
                  </a:rPr>
                  <a:t>Bork!</a:t>
                </a:r>
                <a:endParaRPr lang="en-US" sz="1200" b="1">
                  <a:latin typeface="Segoe UI Semilight" panose="020B0402040204020203" pitchFamily="34" charset="0"/>
                  <a:cs typeface="Segoe UI Semilight" panose="020B0402040204020203" pitchFamily="34" charset="0"/>
                </a:endParaRPr>
              </a:p>
            </p:txBody>
          </p:sp>
          <p:sp>
            <p:nvSpPr>
              <p:cNvPr id="44" name="TextBox 43">
                <a:extLst>
                  <a:ext uri="{FF2B5EF4-FFF2-40B4-BE49-F238E27FC236}">
                    <a16:creationId xmlns:a16="http://schemas.microsoft.com/office/drawing/2014/main" id="{0AFC9C46-46FA-42BC-A93A-C4AF1E9E2065}"/>
                  </a:ext>
                </a:extLst>
              </p:cNvPr>
              <p:cNvSpPr txBox="1"/>
              <p:nvPr/>
            </p:nvSpPr>
            <p:spPr>
              <a:xfrm>
                <a:off x="566507" y="839601"/>
                <a:ext cx="1273300" cy="3785652"/>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Lorem ipsum dolor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adipiscing</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Suspendisse</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bibendum</a:t>
                </a:r>
                <a:r>
                  <a:rPr lang="en-US" sz="600">
                    <a:latin typeface="Segoe UI" panose="020B0502040204020203" pitchFamily="34" charset="0"/>
                    <a:cs typeface="Segoe UI" panose="020B0502040204020203" pitchFamily="34" charset="0"/>
                  </a:rPr>
                  <a:t> ligula et,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auctor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 ex, vitae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ullamcorper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ac ante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nisl</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libero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Cras vitae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id, semper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Maecenas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felis</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sollicitudin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accumsan</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aliquet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magna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tristique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Pellentesque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blandit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quam</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tincidunt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fermentum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non </a:t>
                </a:r>
                <a:r>
                  <a:rPr lang="en-US" sz="600" err="1">
                    <a:latin typeface="Segoe UI" panose="020B0502040204020203" pitchFamily="34" charset="0"/>
                    <a:cs typeface="Segoe UI" panose="020B0502040204020203" pitchFamily="34" charset="0"/>
                  </a:rPr>
                  <a:t>placerat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ligula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diam</a:t>
                </a:r>
                <a:r>
                  <a:rPr lang="en-US" sz="600">
                    <a:latin typeface="Segoe UI" panose="020B0502040204020203" pitchFamily="34" charset="0"/>
                    <a:cs typeface="Segoe UI" panose="020B0502040204020203" pitchFamily="34" charset="0"/>
                  </a:rPr>
                  <a:t> ac diam.</a:t>
                </a:r>
              </a:p>
              <a:p>
                <a:endParaRPr lang="en-US" sz="600" b="1">
                  <a:latin typeface="Segoe UI" panose="020B0502040204020203" pitchFamily="34" charset="0"/>
                  <a:cs typeface="Segoe UI" panose="020B0502040204020203" pitchFamily="34" charset="0"/>
                </a:endParaRPr>
              </a:p>
              <a:p>
                <a:r>
                  <a:rPr lang="en-US" sz="600">
                    <a:latin typeface="Segoe UI" panose="020B0502040204020203" pitchFamily="34" charset="0"/>
                    <a:cs typeface="Segoe UI" panose="020B0502040204020203" pitchFamily="34" charset="0"/>
                  </a:rPr>
                  <a:t>Nam id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maximus dictum </a:t>
                </a:r>
                <a:r>
                  <a:rPr lang="en-US" sz="600" err="1">
                    <a:latin typeface="Segoe UI" panose="020B0502040204020203" pitchFamily="34" charset="0"/>
                    <a:cs typeface="Segoe UI" panose="020B0502040204020203" pitchFamily="34" charset="0"/>
                  </a:rPr>
                  <a:t>sagittis</a:t>
                </a:r>
                <a:r>
                  <a:rPr lang="en-US" sz="600">
                    <a:latin typeface="Segoe UI" panose="020B0502040204020203" pitchFamily="34" charset="0"/>
                    <a:cs typeface="Segoe UI" panose="020B0502040204020203" pitchFamily="34" charset="0"/>
                  </a:rPr>
                  <a:t> vitae sem.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feugiat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ultrices</a:t>
                </a:r>
                <a:r>
                  <a:rPr lang="en-US" sz="600">
                    <a:latin typeface="Segoe UI" panose="020B0502040204020203" pitchFamily="34" charset="0"/>
                    <a:cs typeface="Segoe UI" panose="020B0502040204020203" pitchFamily="34" charset="0"/>
                  </a:rPr>
                  <a:t> pharetra.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eros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cursus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ipsum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Cras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eget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feugiat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Maecenas ac lorem pulvinar,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nunc</a:t>
                </a:r>
                <a:r>
                  <a:rPr lang="en-US" sz="600">
                    <a:latin typeface="Segoe UI" panose="020B0502040204020203" pitchFamily="34" charset="0"/>
                    <a:cs typeface="Segoe UI" panose="020B0502040204020203" pitchFamily="34" charset="0"/>
                  </a:rPr>
                  <a:t> non, </a:t>
                </a:r>
                <a:r>
                  <a:rPr lang="en-US" sz="600" err="1">
                    <a:latin typeface="Segoe UI" panose="020B0502040204020203" pitchFamily="34" charset="0"/>
                    <a:cs typeface="Segoe UI" panose="020B0502040204020203" pitchFamily="34" charset="0"/>
                  </a:rPr>
                  <a:t>sagittis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sapien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a:t>
                </a:r>
              </a:p>
            </p:txBody>
          </p:sp>
        </p:grpSp>
        <p:grpSp>
          <p:nvGrpSpPr>
            <p:cNvPr id="51" name="Group 50">
              <a:extLst>
                <a:ext uri="{FF2B5EF4-FFF2-40B4-BE49-F238E27FC236}">
                  <a16:creationId xmlns:a16="http://schemas.microsoft.com/office/drawing/2014/main" id="{F17CC757-C84D-4198-8245-BA1593A0F221}"/>
                </a:ext>
              </a:extLst>
            </p:cNvPr>
            <p:cNvGrpSpPr/>
            <p:nvPr/>
          </p:nvGrpSpPr>
          <p:grpSpPr>
            <a:xfrm>
              <a:off x="5767134" y="450318"/>
              <a:ext cx="1502924" cy="1804656"/>
              <a:chOff x="5767134" y="450318"/>
              <a:chExt cx="1502924" cy="1804656"/>
            </a:xfrm>
          </p:grpSpPr>
          <p:sp>
            <p:nvSpPr>
              <p:cNvPr id="33" name="Rectangle 32">
                <a:extLst>
                  <a:ext uri="{FF2B5EF4-FFF2-40B4-BE49-F238E27FC236}">
                    <a16:creationId xmlns:a16="http://schemas.microsoft.com/office/drawing/2014/main" id="{38F349C8-BA7F-492F-8B6A-C6282B5789F6}"/>
                  </a:ext>
                </a:extLst>
              </p:cNvPr>
              <p:cNvSpPr/>
              <p:nvPr/>
            </p:nvSpPr>
            <p:spPr>
              <a:xfrm>
                <a:off x="5767134" y="450318"/>
                <a:ext cx="1502924" cy="180465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D3D47BE0-5A21-432A-A9D1-E99228909009}"/>
                  </a:ext>
                </a:extLst>
              </p:cNvPr>
              <p:cNvSpPr txBox="1"/>
              <p:nvPr/>
            </p:nvSpPr>
            <p:spPr>
              <a:xfrm>
                <a:off x="5879124" y="562601"/>
                <a:ext cx="1273300" cy="1200329"/>
              </a:xfrm>
              <a:prstGeom prst="rect">
                <a:avLst/>
              </a:prstGeom>
              <a:noFill/>
            </p:spPr>
            <p:txBody>
              <a:bodyPr wrap="square" rtlCol="0">
                <a:spAutoFit/>
              </a:bodyPr>
              <a:lstStyle/>
              <a:p>
                <a:r>
                  <a:rPr lang="en-US" sz="2400">
                    <a:latin typeface="Segoe UI Light" panose="020B0502040204020203" pitchFamily="34" charset="0"/>
                    <a:cs typeface="Segoe UI Light" panose="020B0502040204020203" pitchFamily="34" charset="0"/>
                  </a:rPr>
                  <a:t>They’re good dogs.</a:t>
                </a:r>
                <a:endParaRPr lang="en-US" sz="2400" b="1">
                  <a:latin typeface="Segoe UI Light" panose="020B0502040204020203" pitchFamily="34" charset="0"/>
                  <a:cs typeface="Segoe UI Light" panose="020B0502040204020203" pitchFamily="34" charset="0"/>
                </a:endParaRPr>
              </a:p>
            </p:txBody>
          </p:sp>
        </p:grpSp>
        <p:grpSp>
          <p:nvGrpSpPr>
            <p:cNvPr id="49" name="Group 48">
              <a:extLst>
                <a:ext uri="{FF2B5EF4-FFF2-40B4-BE49-F238E27FC236}">
                  <a16:creationId xmlns:a16="http://schemas.microsoft.com/office/drawing/2014/main" id="{3D0F3FD7-8FB1-4AEE-9FFB-F8B3406E7D18}"/>
                </a:ext>
              </a:extLst>
            </p:cNvPr>
            <p:cNvGrpSpPr/>
            <p:nvPr/>
          </p:nvGrpSpPr>
          <p:grpSpPr>
            <a:xfrm>
              <a:off x="5767134" y="2359328"/>
              <a:ext cx="1502924" cy="1804656"/>
              <a:chOff x="5767134" y="2359328"/>
              <a:chExt cx="1502924" cy="1804656"/>
            </a:xfrm>
          </p:grpSpPr>
          <p:sp>
            <p:nvSpPr>
              <p:cNvPr id="38" name="Rectangle 37">
                <a:extLst>
                  <a:ext uri="{FF2B5EF4-FFF2-40B4-BE49-F238E27FC236}">
                    <a16:creationId xmlns:a16="http://schemas.microsoft.com/office/drawing/2014/main" id="{B9864F5A-6614-4734-94D0-9C3482B7774A}"/>
                  </a:ext>
                </a:extLst>
              </p:cNvPr>
              <p:cNvSpPr/>
              <p:nvPr/>
            </p:nvSpPr>
            <p:spPr>
              <a:xfrm>
                <a:off x="5767134" y="2359328"/>
                <a:ext cx="1502924" cy="1804656"/>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0549F33A-3351-4ACE-95EE-C658B1D864D8}"/>
                  </a:ext>
                </a:extLst>
              </p:cNvPr>
              <p:cNvSpPr txBox="1"/>
              <p:nvPr/>
            </p:nvSpPr>
            <p:spPr>
              <a:xfrm>
                <a:off x="5884471" y="2732427"/>
                <a:ext cx="1273300" cy="830997"/>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1. Chasing squirrels</a:t>
                </a:r>
              </a:p>
              <a:p>
                <a:r>
                  <a:rPr lang="en-US" sz="800">
                    <a:latin typeface="Segoe UI" panose="020B0502040204020203" pitchFamily="34" charset="0"/>
                    <a:cs typeface="Segoe UI" panose="020B0502040204020203" pitchFamily="34" charset="0"/>
                  </a:rPr>
                  <a:t>2. </a:t>
                </a:r>
                <a:r>
                  <a:rPr lang="en-US" sz="800" err="1">
                    <a:latin typeface="Segoe UI" panose="020B0502040204020203" pitchFamily="34" charset="0"/>
                    <a:cs typeface="Segoe UI" panose="020B0502040204020203" pitchFamily="34" charset="0"/>
                  </a:rPr>
                  <a:t>Horking</a:t>
                </a:r>
                <a:r>
                  <a:rPr lang="en-US" sz="800">
                    <a:latin typeface="Segoe UI" panose="020B0502040204020203" pitchFamily="34" charset="0"/>
                    <a:cs typeface="Segoe UI" panose="020B0502040204020203" pitchFamily="34" charset="0"/>
                  </a:rPr>
                  <a:t> down food</a:t>
                </a:r>
              </a:p>
              <a:p>
                <a:r>
                  <a:rPr lang="en-US" sz="800">
                    <a:latin typeface="Segoe UI" panose="020B0502040204020203" pitchFamily="34" charset="0"/>
                    <a:cs typeface="Segoe UI" panose="020B0502040204020203" pitchFamily="34" charset="0"/>
                  </a:rPr>
                  <a:t>3. Chewing on things</a:t>
                </a:r>
              </a:p>
              <a:p>
                <a:r>
                  <a:rPr lang="en-US" sz="800">
                    <a:latin typeface="Segoe UI" panose="020B0502040204020203" pitchFamily="34" charset="0"/>
                    <a:cs typeface="Segoe UI" panose="020B0502040204020203" pitchFamily="34" charset="0"/>
                  </a:rPr>
                  <a:t>4. Asserting authority</a:t>
                </a:r>
              </a:p>
              <a:p>
                <a:r>
                  <a:rPr lang="en-US" sz="800">
                    <a:latin typeface="Segoe UI" panose="020B0502040204020203" pitchFamily="34" charset="0"/>
                    <a:cs typeface="Segoe UI" panose="020B0502040204020203" pitchFamily="34" charset="0"/>
                  </a:rPr>
                  <a:t>5. Cuddles</a:t>
                </a:r>
              </a:p>
              <a:p>
                <a:r>
                  <a:rPr lang="en-US" sz="800">
                    <a:latin typeface="Segoe UI" panose="020B0502040204020203" pitchFamily="34" charset="0"/>
                    <a:cs typeface="Segoe UI" panose="020B0502040204020203" pitchFamily="34" charset="0"/>
                  </a:rPr>
                  <a:t>6. Intellectual discourse</a:t>
                </a:r>
              </a:p>
            </p:txBody>
          </p:sp>
          <p:sp>
            <p:nvSpPr>
              <p:cNvPr id="47" name="TextBox 46">
                <a:extLst>
                  <a:ext uri="{FF2B5EF4-FFF2-40B4-BE49-F238E27FC236}">
                    <a16:creationId xmlns:a16="http://schemas.microsoft.com/office/drawing/2014/main" id="{EEE6B65E-BE64-4F78-B326-0EE9AEDEC64B}"/>
                  </a:ext>
                </a:extLst>
              </p:cNvPr>
              <p:cNvSpPr txBox="1"/>
              <p:nvPr/>
            </p:nvSpPr>
            <p:spPr>
              <a:xfrm>
                <a:off x="5864950" y="2452344"/>
                <a:ext cx="1273300" cy="276999"/>
              </a:xfrm>
              <a:prstGeom prst="rect">
                <a:avLst/>
              </a:prstGeom>
              <a:noFill/>
            </p:spPr>
            <p:txBody>
              <a:bodyPr wrap="square" rtlCol="0">
                <a:spAutoFit/>
              </a:bodyPr>
              <a:lstStyle/>
              <a:p>
                <a:r>
                  <a:rPr lang="en-US" sz="1200">
                    <a:latin typeface="Segoe UI Semilight" panose="020B0402040204020203" pitchFamily="34" charset="0"/>
                    <a:cs typeface="Segoe UI Semilight" panose="020B0402040204020203" pitchFamily="34" charset="0"/>
                  </a:rPr>
                  <a:t>Things dogs like:</a:t>
                </a:r>
                <a:endParaRPr lang="en-US" sz="1200" b="1">
                  <a:latin typeface="Segoe UI Semilight" panose="020B0402040204020203" pitchFamily="34" charset="0"/>
                  <a:cs typeface="Segoe UI Semilight" panose="020B0402040204020203" pitchFamily="34" charset="0"/>
                </a:endParaRPr>
              </a:p>
            </p:txBody>
          </p:sp>
        </p:grpSp>
        <p:grpSp>
          <p:nvGrpSpPr>
            <p:cNvPr id="50" name="Group 49">
              <a:extLst>
                <a:ext uri="{FF2B5EF4-FFF2-40B4-BE49-F238E27FC236}">
                  <a16:creationId xmlns:a16="http://schemas.microsoft.com/office/drawing/2014/main" id="{1773C270-4443-489E-A9A7-0E470392B7A2}"/>
                </a:ext>
              </a:extLst>
            </p:cNvPr>
            <p:cNvGrpSpPr/>
            <p:nvPr/>
          </p:nvGrpSpPr>
          <p:grpSpPr>
            <a:xfrm>
              <a:off x="5767134" y="4273686"/>
              <a:ext cx="1502924" cy="1804656"/>
              <a:chOff x="5767134" y="4273686"/>
              <a:chExt cx="1502924" cy="1804656"/>
            </a:xfrm>
          </p:grpSpPr>
          <p:sp>
            <p:nvSpPr>
              <p:cNvPr id="39" name="Rectangle 38">
                <a:extLst>
                  <a:ext uri="{FF2B5EF4-FFF2-40B4-BE49-F238E27FC236}">
                    <a16:creationId xmlns:a16="http://schemas.microsoft.com/office/drawing/2014/main" id="{0267ECAE-702D-414A-B2EE-5FDA4123B3C1}"/>
                  </a:ext>
                </a:extLst>
              </p:cNvPr>
              <p:cNvSpPr/>
              <p:nvPr/>
            </p:nvSpPr>
            <p:spPr>
              <a:xfrm>
                <a:off x="5767134" y="4273686"/>
                <a:ext cx="1502924" cy="1804656"/>
              </a:xfrm>
              <a:prstGeom prst="rect">
                <a:avLst/>
              </a:prstGeom>
              <a:solidFill>
                <a:srgbClr val="FFEC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FBC782D2-7681-488D-AF13-BCDB3412BD02}"/>
                  </a:ext>
                </a:extLst>
              </p:cNvPr>
              <p:cNvSpPr txBox="1"/>
              <p:nvPr/>
            </p:nvSpPr>
            <p:spPr>
              <a:xfrm>
                <a:off x="5879124" y="4380446"/>
                <a:ext cx="1273300" cy="1661993"/>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Lorem ipsum dolor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adipiscing</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Suspendisse</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bibendum</a:t>
                </a:r>
                <a:r>
                  <a:rPr lang="en-US" sz="600">
                    <a:latin typeface="Segoe UI" panose="020B0502040204020203" pitchFamily="34" charset="0"/>
                    <a:cs typeface="Segoe UI" panose="020B0502040204020203" pitchFamily="34" charset="0"/>
                  </a:rPr>
                  <a:t> ligula et,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auctor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 ex, vitae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ullamcorper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ac ante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nisl</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libero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Cras vitae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id, semper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Maecenas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felis</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a:t>
                </a:r>
              </a:p>
            </p:txBody>
          </p:sp>
        </p:grpSp>
      </p:grpSp>
    </p:spTree>
    <p:extLst>
      <p:ext uri="{BB962C8B-B14F-4D97-AF65-F5344CB8AC3E}">
        <p14:creationId xmlns:p14="http://schemas.microsoft.com/office/powerpoint/2010/main" val="42176145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4D029F4-3A2B-45CE-A2D4-880DC8C12C65}"/>
              </a:ext>
            </a:extLst>
          </p:cNvPr>
          <p:cNvGrpSpPr/>
          <p:nvPr/>
        </p:nvGrpSpPr>
        <p:grpSpPr>
          <a:xfrm>
            <a:off x="4551117" y="1922149"/>
            <a:ext cx="1158742" cy="1391375"/>
            <a:chOff x="5767134" y="2359328"/>
            <a:chExt cx="1502924" cy="1804656"/>
          </a:xfrm>
        </p:grpSpPr>
        <p:sp>
          <p:nvSpPr>
            <p:cNvPr id="34" name="Rectangle 33">
              <a:extLst>
                <a:ext uri="{FF2B5EF4-FFF2-40B4-BE49-F238E27FC236}">
                  <a16:creationId xmlns:a16="http://schemas.microsoft.com/office/drawing/2014/main" id="{F0A5EE69-E8AB-4D4F-8BEE-30B2836EEFE0}"/>
                </a:ext>
              </a:extLst>
            </p:cNvPr>
            <p:cNvSpPr/>
            <p:nvPr/>
          </p:nvSpPr>
          <p:spPr>
            <a:xfrm>
              <a:off x="5767134" y="2359328"/>
              <a:ext cx="1502924" cy="1804656"/>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1B20E43C-0B79-4C93-A6EE-2D1714F85430}"/>
                </a:ext>
              </a:extLst>
            </p:cNvPr>
            <p:cNvSpPr txBox="1"/>
            <p:nvPr/>
          </p:nvSpPr>
          <p:spPr>
            <a:xfrm>
              <a:off x="5884471" y="2732427"/>
              <a:ext cx="1273300" cy="646331"/>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1. Chasing squirrels</a:t>
              </a:r>
            </a:p>
            <a:p>
              <a:r>
                <a:rPr lang="en-US" sz="600">
                  <a:latin typeface="Segoe UI" panose="020B0502040204020203" pitchFamily="34" charset="0"/>
                  <a:cs typeface="Segoe UI" panose="020B0502040204020203" pitchFamily="34" charset="0"/>
                </a:rPr>
                <a:t>2. </a:t>
              </a:r>
              <a:r>
                <a:rPr lang="en-US" sz="600" err="1">
                  <a:latin typeface="Segoe UI" panose="020B0502040204020203" pitchFamily="34" charset="0"/>
                  <a:cs typeface="Segoe UI" panose="020B0502040204020203" pitchFamily="34" charset="0"/>
                </a:rPr>
                <a:t>Horking</a:t>
              </a:r>
              <a:r>
                <a:rPr lang="en-US" sz="600">
                  <a:latin typeface="Segoe UI" panose="020B0502040204020203" pitchFamily="34" charset="0"/>
                  <a:cs typeface="Segoe UI" panose="020B0502040204020203" pitchFamily="34" charset="0"/>
                </a:rPr>
                <a:t> down food</a:t>
              </a:r>
            </a:p>
            <a:p>
              <a:r>
                <a:rPr lang="en-US" sz="600">
                  <a:latin typeface="Segoe UI" panose="020B0502040204020203" pitchFamily="34" charset="0"/>
                  <a:cs typeface="Segoe UI" panose="020B0502040204020203" pitchFamily="34" charset="0"/>
                </a:rPr>
                <a:t>3. Chewing on things</a:t>
              </a:r>
            </a:p>
            <a:p>
              <a:r>
                <a:rPr lang="en-US" sz="600">
                  <a:latin typeface="Segoe UI" panose="020B0502040204020203" pitchFamily="34" charset="0"/>
                  <a:cs typeface="Segoe UI" panose="020B0502040204020203" pitchFamily="34" charset="0"/>
                </a:rPr>
                <a:t>4. Asserting authority</a:t>
              </a:r>
            </a:p>
            <a:p>
              <a:r>
                <a:rPr lang="en-US" sz="600">
                  <a:latin typeface="Segoe UI" panose="020B0502040204020203" pitchFamily="34" charset="0"/>
                  <a:cs typeface="Segoe UI" panose="020B0502040204020203" pitchFamily="34" charset="0"/>
                </a:rPr>
                <a:t>5. Cuddles</a:t>
              </a:r>
            </a:p>
            <a:p>
              <a:r>
                <a:rPr lang="en-US" sz="600">
                  <a:latin typeface="Segoe UI" panose="020B0502040204020203" pitchFamily="34" charset="0"/>
                  <a:cs typeface="Segoe UI" panose="020B0502040204020203" pitchFamily="34" charset="0"/>
                </a:rPr>
                <a:t>6. Intellectual discourse</a:t>
              </a:r>
            </a:p>
          </p:txBody>
        </p:sp>
        <p:sp>
          <p:nvSpPr>
            <p:cNvPr id="36" name="TextBox 35">
              <a:extLst>
                <a:ext uri="{FF2B5EF4-FFF2-40B4-BE49-F238E27FC236}">
                  <a16:creationId xmlns:a16="http://schemas.microsoft.com/office/drawing/2014/main" id="{6CC91DC4-0E1D-4FB4-927A-1245EA97B228}"/>
                </a:ext>
              </a:extLst>
            </p:cNvPr>
            <p:cNvSpPr txBox="1"/>
            <p:nvPr/>
          </p:nvSpPr>
          <p:spPr>
            <a:xfrm>
              <a:off x="5864950" y="2452345"/>
              <a:ext cx="1273300" cy="279437"/>
            </a:xfrm>
            <a:prstGeom prst="rect">
              <a:avLst/>
            </a:prstGeom>
            <a:noFill/>
          </p:spPr>
          <p:txBody>
            <a:bodyPr wrap="square" rtlCol="0">
              <a:spAutoFit/>
            </a:bodyPr>
            <a:lstStyle/>
            <a:p>
              <a:r>
                <a:rPr lang="en-US" sz="800">
                  <a:latin typeface="Segoe UI Semilight" panose="020B0402040204020203" pitchFamily="34" charset="0"/>
                  <a:cs typeface="Segoe UI Semilight" panose="020B0402040204020203" pitchFamily="34" charset="0"/>
                </a:rPr>
                <a:t>Things dogs like:</a:t>
              </a:r>
              <a:endParaRPr lang="en-US" sz="800" b="1">
                <a:latin typeface="Segoe UI Semilight" panose="020B0402040204020203" pitchFamily="34" charset="0"/>
                <a:cs typeface="Segoe UI Semilight" panose="020B0402040204020203" pitchFamily="34" charset="0"/>
              </a:endParaRPr>
            </a:p>
          </p:txBody>
        </p:sp>
      </p:gr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328376" cy="2343719"/>
          </a:xfrm>
          <a:prstGeom prst="rect">
            <a:avLst/>
          </a:prstGeom>
          <a:noFill/>
        </p:spPr>
        <p:txBody>
          <a:bodyPr wrap="square" rtlCol="0">
            <a:spAutoFit/>
          </a:bodyPr>
          <a:lstStyle/>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&lt;main class=“parent”&gt;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  &lt;section class=“child-1”&gt;&lt;/section&gt;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  &lt;section class=“child-2”&gt;&lt;/section&gt;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  &lt;section class=“child-3”&gt;&lt;/section&gt;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  &lt;section class=“child-4”&gt;&lt;/section&gt;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  &lt;section class=“child-5”&gt;&lt;/section&gt;</a:t>
            </a:r>
          </a:p>
          <a:p>
            <a:pPr>
              <a:lnSpc>
                <a:spcPct val="110000"/>
              </a:lnSpc>
            </a:pPr>
            <a:r>
              <a:rPr lang="en-US" sz="1900">
                <a:solidFill>
                  <a:schemeClr val="bg1">
                    <a:lumMod val="75000"/>
                  </a:schemeClr>
                </a:solidFill>
                <a:latin typeface="Consolas" panose="020B0609020204030204" pitchFamily="49" charset="0"/>
                <a:cs typeface="Segoe UI Semilight" panose="020B0402040204020203" pitchFamily="34" charset="0"/>
              </a:rPr>
              <a:t>&lt;/main&gt;</a:t>
            </a:r>
          </a:p>
        </p:txBody>
      </p:sp>
      <p:grpSp>
        <p:nvGrpSpPr>
          <p:cNvPr id="27" name="Group 26">
            <a:extLst>
              <a:ext uri="{FF2B5EF4-FFF2-40B4-BE49-F238E27FC236}">
                <a16:creationId xmlns:a16="http://schemas.microsoft.com/office/drawing/2014/main" id="{7B3F880C-0A27-4322-B749-B2E7EEC8CE6E}"/>
              </a:ext>
            </a:extLst>
          </p:cNvPr>
          <p:cNvGrpSpPr/>
          <p:nvPr/>
        </p:nvGrpSpPr>
        <p:grpSpPr>
          <a:xfrm>
            <a:off x="1702280" y="454440"/>
            <a:ext cx="2762265" cy="4334904"/>
            <a:chOff x="2072106" y="455665"/>
            <a:chExt cx="3582742" cy="5622503"/>
          </a:xfrm>
        </p:grpSpPr>
        <p:sp>
          <p:nvSpPr>
            <p:cNvPr id="42" name="Rectangle 41">
              <a:extLst>
                <a:ext uri="{FF2B5EF4-FFF2-40B4-BE49-F238E27FC236}">
                  <a16:creationId xmlns:a16="http://schemas.microsoft.com/office/drawing/2014/main" id="{86C9726E-D110-4262-9A6B-117B79DFB437}"/>
                </a:ext>
              </a:extLst>
            </p:cNvPr>
            <p:cNvSpPr/>
            <p:nvPr/>
          </p:nvSpPr>
          <p:spPr>
            <a:xfrm>
              <a:off x="2072106" y="455665"/>
              <a:ext cx="3582742" cy="562250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CA0E59A-476C-4A4D-9332-C7B8B4180A25}"/>
                </a:ext>
              </a:extLst>
            </p:cNvPr>
            <p:cNvSpPr txBox="1"/>
            <p:nvPr/>
          </p:nvSpPr>
          <p:spPr>
            <a:xfrm>
              <a:off x="2138588" y="2887551"/>
              <a:ext cx="3406645" cy="1836300"/>
            </a:xfrm>
            <a:prstGeom prst="rect">
              <a:avLst/>
            </a:prstGeom>
            <a:noFill/>
          </p:spPr>
          <p:txBody>
            <a:bodyPr wrap="square" rtlCol="0">
              <a:spAutoFit/>
            </a:bodyPr>
            <a:lstStyle/>
            <a:p>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metus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ac pharetra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massa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euismod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dui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hac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habitasse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platea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dictumst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id ex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est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Duis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et nisi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a:t>
              </a:r>
            </a:p>
            <a:p>
              <a:endParaRPr lang="en-US" sz="430">
                <a:latin typeface="Segoe UI" panose="020B0502040204020203" pitchFamily="34" charset="0"/>
                <a:cs typeface="Segoe UI" panose="020B0502040204020203" pitchFamily="34" charset="0"/>
              </a:endParaRPr>
            </a:p>
            <a:p>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maximus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dolor cursus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vitae cursus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non.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vitae pulvinar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lacinia</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malesuada</a:t>
              </a:r>
              <a:r>
                <a:rPr lang="en-US" sz="430">
                  <a:latin typeface="Segoe UI" panose="020B0502040204020203" pitchFamily="34" charset="0"/>
                  <a:cs typeface="Segoe UI" panose="020B0502040204020203" pitchFamily="34" charset="0"/>
                </a:rPr>
                <a:t> fames ac ante ipsum </a:t>
              </a:r>
              <a:r>
                <a:rPr lang="en-US" sz="430" err="1">
                  <a:latin typeface="Segoe UI" panose="020B0502040204020203" pitchFamily="34" charset="0"/>
                  <a:cs typeface="Segoe UI" panose="020B0502040204020203" pitchFamily="34" charset="0"/>
                </a:rPr>
                <a:t>primis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faucibus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ante </a:t>
              </a:r>
              <a:r>
                <a:rPr lang="en-US" sz="430" err="1">
                  <a:latin typeface="Segoe UI" panose="020B0502040204020203" pitchFamily="34" charset="0"/>
                  <a:cs typeface="Segoe UI" panose="020B0502040204020203" pitchFamily="34" charset="0"/>
                </a:rPr>
                <a:t>egestas</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Curabitur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mollis</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sed.</a:t>
              </a:r>
            </a:p>
            <a:p>
              <a:endParaRPr lang="en-US" sz="430">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Maecenas maximus ante non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ultricies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 mi. </a:t>
              </a:r>
            </a:p>
          </p:txBody>
        </p:sp>
        <p:pic>
          <p:nvPicPr>
            <p:cNvPr id="44" name="Picture 43">
              <a:extLst>
                <a:ext uri="{FF2B5EF4-FFF2-40B4-BE49-F238E27FC236}">
                  <a16:creationId xmlns:a16="http://schemas.microsoft.com/office/drawing/2014/main" id="{B077902E-CCFF-469C-998C-D39BAD8C4D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7" y="626132"/>
              <a:ext cx="3252444" cy="2159826"/>
            </a:xfrm>
            <a:prstGeom prst="rect">
              <a:avLst/>
            </a:prstGeom>
          </p:spPr>
        </p:pic>
      </p:grpSp>
      <p:grpSp>
        <p:nvGrpSpPr>
          <p:cNvPr id="28" name="Group 27">
            <a:extLst>
              <a:ext uri="{FF2B5EF4-FFF2-40B4-BE49-F238E27FC236}">
                <a16:creationId xmlns:a16="http://schemas.microsoft.com/office/drawing/2014/main" id="{14580982-F9D7-4618-A20B-50978062803C}"/>
              </a:ext>
            </a:extLst>
          </p:cNvPr>
          <p:cNvGrpSpPr/>
          <p:nvPr/>
        </p:nvGrpSpPr>
        <p:grpSpPr>
          <a:xfrm>
            <a:off x="457201" y="454440"/>
            <a:ext cx="1154382" cy="4334904"/>
            <a:chOff x="457201" y="455665"/>
            <a:chExt cx="1497268" cy="5622503"/>
          </a:xfrm>
        </p:grpSpPr>
        <p:sp>
          <p:nvSpPr>
            <p:cNvPr id="39" name="Rectangle 38">
              <a:extLst>
                <a:ext uri="{FF2B5EF4-FFF2-40B4-BE49-F238E27FC236}">
                  <a16:creationId xmlns:a16="http://schemas.microsoft.com/office/drawing/2014/main" id="{6A01CECA-9A90-4E9E-B7F1-067D86DD20FA}"/>
                </a:ext>
              </a:extLst>
            </p:cNvPr>
            <p:cNvSpPr/>
            <p:nvPr/>
          </p:nvSpPr>
          <p:spPr>
            <a:xfrm>
              <a:off x="457201" y="455665"/>
              <a:ext cx="1497268" cy="5622503"/>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32291F2-69AE-482B-AB88-AADBABDC20D8}"/>
                </a:ext>
              </a:extLst>
            </p:cNvPr>
            <p:cNvSpPr txBox="1"/>
            <p:nvPr/>
          </p:nvSpPr>
          <p:spPr>
            <a:xfrm>
              <a:off x="566507" y="562603"/>
              <a:ext cx="1273299" cy="299396"/>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41" name="TextBox 40">
              <a:extLst>
                <a:ext uri="{FF2B5EF4-FFF2-40B4-BE49-F238E27FC236}">
                  <a16:creationId xmlns:a16="http://schemas.microsoft.com/office/drawing/2014/main" id="{9208D809-B19D-4FB0-AAED-50ADB54F20B5}"/>
                </a:ext>
              </a:extLst>
            </p:cNvPr>
            <p:cNvSpPr txBox="1"/>
            <p:nvPr/>
          </p:nvSpPr>
          <p:spPr>
            <a:xfrm>
              <a:off x="566507" y="839602"/>
              <a:ext cx="1273299" cy="3467013"/>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grpSp>
      <p:grpSp>
        <p:nvGrpSpPr>
          <p:cNvPr id="29" name="Group 28">
            <a:extLst>
              <a:ext uri="{FF2B5EF4-FFF2-40B4-BE49-F238E27FC236}">
                <a16:creationId xmlns:a16="http://schemas.microsoft.com/office/drawing/2014/main" id="{27F05BB9-9341-48A4-AE57-1DC055E82739}"/>
              </a:ext>
            </a:extLst>
          </p:cNvPr>
          <p:cNvGrpSpPr/>
          <p:nvPr/>
        </p:nvGrpSpPr>
        <p:grpSpPr>
          <a:xfrm>
            <a:off x="4551117" y="450318"/>
            <a:ext cx="1158742" cy="1391375"/>
            <a:chOff x="5767134" y="450318"/>
            <a:chExt cx="1502924" cy="1804656"/>
          </a:xfrm>
        </p:grpSpPr>
        <p:sp>
          <p:nvSpPr>
            <p:cNvPr id="37" name="Rectangle 36">
              <a:extLst>
                <a:ext uri="{FF2B5EF4-FFF2-40B4-BE49-F238E27FC236}">
                  <a16:creationId xmlns:a16="http://schemas.microsoft.com/office/drawing/2014/main" id="{DFF9F19D-3738-4A6C-A68C-FF95831CE7CD}"/>
                </a:ext>
              </a:extLst>
            </p:cNvPr>
            <p:cNvSpPr/>
            <p:nvPr/>
          </p:nvSpPr>
          <p:spPr>
            <a:xfrm>
              <a:off x="5767134" y="450318"/>
              <a:ext cx="1502924" cy="180465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EC00112-8C68-4D62-A081-25CB1AA2C16B}"/>
                </a:ext>
              </a:extLst>
            </p:cNvPr>
            <p:cNvSpPr txBox="1"/>
            <p:nvPr/>
          </p:nvSpPr>
          <p:spPr>
            <a:xfrm>
              <a:off x="5879124" y="562601"/>
              <a:ext cx="1273300" cy="1317346"/>
            </a:xfrm>
            <a:prstGeom prst="rect">
              <a:avLst/>
            </a:prstGeom>
            <a:noFill/>
          </p:spPr>
          <p:txBody>
            <a:bodyPr wrap="square" rtlCol="0">
              <a:spAutoFit/>
            </a:bodyPr>
            <a:lstStyle/>
            <a:p>
              <a:r>
                <a:rPr lang="en-US" sz="2000">
                  <a:latin typeface="Segoe UI Light" panose="020B0502040204020203" pitchFamily="34" charset="0"/>
                  <a:cs typeface="Segoe UI Light" panose="020B0502040204020203" pitchFamily="34" charset="0"/>
                </a:rPr>
                <a:t>They’re good dogs.</a:t>
              </a:r>
              <a:endParaRPr lang="en-US" sz="2000" b="1">
                <a:latin typeface="Segoe UI Light" panose="020B0502040204020203" pitchFamily="34" charset="0"/>
                <a:cs typeface="Segoe UI Light" panose="020B0502040204020203" pitchFamily="34" charset="0"/>
              </a:endParaRPr>
            </a:p>
          </p:txBody>
        </p:sp>
      </p:grpSp>
      <p:grpSp>
        <p:nvGrpSpPr>
          <p:cNvPr id="31" name="Group 30">
            <a:extLst>
              <a:ext uri="{FF2B5EF4-FFF2-40B4-BE49-F238E27FC236}">
                <a16:creationId xmlns:a16="http://schemas.microsoft.com/office/drawing/2014/main" id="{AF42BA45-82F5-4E04-A6A7-78BC89CAB297}"/>
              </a:ext>
            </a:extLst>
          </p:cNvPr>
          <p:cNvGrpSpPr/>
          <p:nvPr/>
        </p:nvGrpSpPr>
        <p:grpSpPr>
          <a:xfrm>
            <a:off x="4551117" y="3398104"/>
            <a:ext cx="1158742" cy="1391375"/>
            <a:chOff x="5767134" y="4273686"/>
            <a:chExt cx="1502924" cy="1804656"/>
          </a:xfrm>
        </p:grpSpPr>
        <p:sp>
          <p:nvSpPr>
            <p:cNvPr id="32" name="Rectangle 31">
              <a:extLst>
                <a:ext uri="{FF2B5EF4-FFF2-40B4-BE49-F238E27FC236}">
                  <a16:creationId xmlns:a16="http://schemas.microsoft.com/office/drawing/2014/main" id="{804B372E-366A-444B-A374-5121410705AC}"/>
                </a:ext>
              </a:extLst>
            </p:cNvPr>
            <p:cNvSpPr/>
            <p:nvPr/>
          </p:nvSpPr>
          <p:spPr>
            <a:xfrm>
              <a:off x="5767134" y="4273686"/>
              <a:ext cx="1502924" cy="1804656"/>
            </a:xfrm>
            <a:prstGeom prst="rect">
              <a:avLst/>
            </a:prstGeom>
            <a:solidFill>
              <a:srgbClr val="FFEC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214884B-6309-410F-880C-72AD060F134F}"/>
                </a:ext>
              </a:extLst>
            </p:cNvPr>
            <p:cNvSpPr txBox="1"/>
            <p:nvPr/>
          </p:nvSpPr>
          <p:spPr>
            <a:xfrm>
              <a:off x="5879124" y="4380446"/>
              <a:ext cx="1273300" cy="1578818"/>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a:t>
              </a:r>
            </a:p>
          </p:txBody>
        </p:sp>
      </p:grpSp>
    </p:spTree>
    <p:extLst>
      <p:ext uri="{BB962C8B-B14F-4D97-AF65-F5344CB8AC3E}">
        <p14:creationId xmlns:p14="http://schemas.microsoft.com/office/powerpoint/2010/main" val="363506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AB5B4EE-CA1A-4994-972C-2F9524746798}"/>
              </a:ext>
            </a:extLst>
          </p:cNvPr>
          <p:cNvSpPr/>
          <p:nvPr/>
        </p:nvSpPr>
        <p:spPr>
          <a:xfrm>
            <a:off x="0" y="0"/>
            <a:ext cx="12192000" cy="6858000"/>
          </a:xfrm>
          <a:prstGeom prst="rect">
            <a:avLst/>
          </a:prstGeom>
          <a:blipFill dpi="0" rotWithShape="1">
            <a:blip r:embed="rId3">
              <a:alphaModFix amt="15000"/>
            </a:blip>
            <a:srcRect/>
            <a:tile tx="0" ty="0" sx="50000" sy="5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7C517DA9-EAD0-4798-8E1C-DB80F6D0EF68}"/>
              </a:ext>
            </a:extLst>
          </p:cNvPr>
          <p:cNvSpPr txBox="1"/>
          <p:nvPr/>
        </p:nvSpPr>
        <p:spPr>
          <a:xfrm>
            <a:off x="664065" y="581925"/>
            <a:ext cx="8184660" cy="1179309"/>
          </a:xfrm>
          <a:prstGeom prst="rect">
            <a:avLst/>
          </a:prstGeom>
          <a:noFill/>
        </p:spPr>
        <p:txBody>
          <a:bodyPr wrap="square" rtlCol="0">
            <a:spAutoFit/>
          </a:bodyPr>
          <a:lstStyle/>
          <a:p>
            <a:pPr lvl="0">
              <a:defRPr/>
            </a:pPr>
            <a:r>
              <a:rPr lang="en-US" sz="4800" dirty="0">
                <a:solidFill>
                  <a:schemeClr val="bg1"/>
                </a:solidFill>
                <a:latin typeface="Segoe UI Light" panose="020B0502040204020203" pitchFamily="34" charset="0"/>
                <a:cs typeface="Segoe UI Light" panose="020B0502040204020203" pitchFamily="34" charset="0"/>
              </a:rPr>
              <a:t>CSS Grid: bringing true two-dimensional layout to the web</a:t>
            </a:r>
          </a:p>
        </p:txBody>
      </p:sp>
    </p:spTree>
    <p:extLst>
      <p:ext uri="{BB962C8B-B14F-4D97-AF65-F5344CB8AC3E}">
        <p14:creationId xmlns:p14="http://schemas.microsoft.com/office/powerpoint/2010/main" val="33724859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3A163366-FFF5-4B11-9A72-D28E9E9DA1DA}"/>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4C90ED-880B-45EC-B0A9-7655E7E5E1ED}"/>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1BB8DAC-BF0E-4D96-A267-0956349AAA0F}"/>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3AF6FCC1-6CA5-4376-A3F3-7A711FF96CD4}"/>
              </a:ext>
            </a:extLst>
          </p:cNvPr>
          <p:cNvSpPr/>
          <p:nvPr/>
        </p:nvSpPr>
        <p:spPr>
          <a:xfrm>
            <a:off x="8181476" y="760168"/>
            <a:ext cx="102669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C5F3889-C15A-4AFC-8C8A-C423259E21A9}"/>
              </a:ext>
            </a:extLst>
          </p:cNvPr>
          <p:cNvSpPr/>
          <p:nvPr/>
        </p:nvSpPr>
        <p:spPr>
          <a:xfrm>
            <a:off x="6727389" y="760168"/>
            <a:ext cx="1454086"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022273" cy="131112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display: grid;</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35" name="Straight Connector 34">
            <a:extLst>
              <a:ext uri="{FF2B5EF4-FFF2-40B4-BE49-F238E27FC236}">
                <a16:creationId xmlns:a16="http://schemas.microsoft.com/office/drawing/2014/main" id="{75C49FE9-8B7B-499F-8C75-AED3DE22BE45}"/>
              </a:ext>
            </a:extLst>
          </p:cNvPr>
          <p:cNvCxnSpPr>
            <a:cxnSpLocks/>
          </p:cNvCxnSpPr>
          <p:nvPr/>
        </p:nvCxnSpPr>
        <p:spPr>
          <a:xfrm>
            <a:off x="461091" y="274076"/>
            <a:ext cx="0" cy="2490513"/>
          </a:xfrm>
          <a:prstGeom prst="line">
            <a:avLst/>
          </a:prstGeom>
          <a:ln w="38100" cmpd="sng">
            <a:solidFill>
              <a:schemeClr val="bg1"/>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1201AC86-23B7-4A6B-9471-2C0B541CD0C9}"/>
              </a:ext>
            </a:extLst>
          </p:cNvPr>
          <p:cNvCxnSpPr>
            <a:cxnSpLocks/>
          </p:cNvCxnSpPr>
          <p:nvPr/>
        </p:nvCxnSpPr>
        <p:spPr>
          <a:xfrm>
            <a:off x="5708317" y="274076"/>
            <a:ext cx="0" cy="2490513"/>
          </a:xfrm>
          <a:prstGeom prst="line">
            <a:avLst/>
          </a:prstGeom>
          <a:ln w="38100" cmpd="sng">
            <a:solidFill>
              <a:schemeClr val="bg1"/>
            </a:solidFill>
            <a:prstDash val="soli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D767270-E24D-4E11-B5B3-E1B37CE856BB}"/>
              </a:ext>
            </a:extLst>
          </p:cNvPr>
          <p:cNvCxnSpPr>
            <a:cxnSpLocks/>
          </p:cNvCxnSpPr>
          <p:nvPr/>
        </p:nvCxnSpPr>
        <p:spPr>
          <a:xfrm flipH="1">
            <a:off x="293481" y="455666"/>
            <a:ext cx="5615363" cy="1"/>
          </a:xfrm>
          <a:prstGeom prst="line">
            <a:avLst/>
          </a:prstGeom>
          <a:ln w="38100" cmpd="sng">
            <a:solidFill>
              <a:schemeClr val="bg1"/>
            </a:solidFill>
            <a:prstDash val="solid"/>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7243A956-F817-4401-9130-29515A557557}"/>
              </a:ext>
            </a:extLst>
          </p:cNvPr>
          <p:cNvCxnSpPr>
            <a:cxnSpLocks/>
          </p:cNvCxnSpPr>
          <p:nvPr/>
        </p:nvCxnSpPr>
        <p:spPr>
          <a:xfrm flipH="1">
            <a:off x="293481" y="2578572"/>
            <a:ext cx="5615363" cy="1"/>
          </a:xfrm>
          <a:prstGeom prst="line">
            <a:avLst/>
          </a:prstGeom>
          <a:ln w="38100" cmpd="sng">
            <a:solidFill>
              <a:schemeClr val="bg1"/>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7998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3A0CD0B-0855-4645-BB75-5170956789F8}"/>
              </a:ext>
            </a:extLst>
          </p:cNvPr>
          <p:cNvSpPr/>
          <p:nvPr/>
        </p:nvSpPr>
        <p:spPr>
          <a:xfrm>
            <a:off x="6727388" y="1527484"/>
            <a:ext cx="2459391"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3C003B-6380-4857-969E-33E286AE061D}"/>
              </a:ext>
            </a:extLst>
          </p:cNvPr>
          <p:cNvSpPr/>
          <p:nvPr/>
        </p:nvSpPr>
        <p:spPr>
          <a:xfrm>
            <a:off x="6727388" y="1156582"/>
            <a:ext cx="3796233"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1CBA16A-DDC9-4D92-8B6A-E3171CBC0B1F}"/>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8277E3D-3157-4903-93CE-550FB35B5B87}"/>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3582C3E-F4E4-400A-AF2B-7F5BC0DA6EA1}"/>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32249DF-318E-4018-9EAC-F4FF9D87CA1F}"/>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4D2D818-3CDD-404E-8DD7-BB5B2FF6FF67}"/>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1DDCD1D-579E-4DBE-8403-65D7C5C0BD21}"/>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7F5AFC3-AC1A-46C1-890B-82A734B5EA3E}"/>
              </a:ext>
            </a:extLst>
          </p:cNvPr>
          <p:cNvSpPr txBox="1"/>
          <p:nvPr/>
        </p:nvSpPr>
        <p:spPr>
          <a:xfrm>
            <a:off x="6355624" y="280065"/>
            <a:ext cx="5022273"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display: </a:t>
            </a:r>
            <a:r>
              <a:rPr lang="en-US" sz="240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grid-template-columns:</a:t>
            </a:r>
          </a:p>
          <a:p>
            <a:pPr>
              <a:lnSpc>
                <a:spcPct val="110000"/>
              </a:lnSpc>
            </a:pPr>
            <a:r>
              <a:rPr lang="en-US" sz="2400">
                <a:latin typeface="Consolas" panose="020B0609020204030204" pitchFamily="49" charset="0"/>
                <a:cs typeface="Segoe UI Semilight" panose="020B0402040204020203" pitchFamily="34" charset="0"/>
              </a:rPr>
              <a:t>  22em 1fr 22em;</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24" name="Straight Connector 23">
            <a:extLst>
              <a:ext uri="{FF2B5EF4-FFF2-40B4-BE49-F238E27FC236}">
                <a16:creationId xmlns:a16="http://schemas.microsoft.com/office/drawing/2014/main" id="{1AD8EFA5-F209-4654-BBA6-882AC4FB6AB7}"/>
              </a:ext>
            </a:extLst>
          </p:cNvPr>
          <p:cNvCxnSpPr>
            <a:cxnSpLocks/>
          </p:cNvCxnSpPr>
          <p:nvPr/>
        </p:nvCxnSpPr>
        <p:spPr>
          <a:xfrm>
            <a:off x="4541132"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0965652E-039E-4A62-A3E2-57A6C7CACFB8}"/>
              </a:ext>
            </a:extLst>
          </p:cNvPr>
          <p:cNvCxnSpPr>
            <a:cxnSpLocks/>
          </p:cNvCxnSpPr>
          <p:nvPr/>
        </p:nvCxnSpPr>
        <p:spPr>
          <a:xfrm>
            <a:off x="5708317"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3DFF8F0-426B-4DEA-8246-86D68483005A}"/>
              </a:ext>
            </a:extLst>
          </p:cNvPr>
          <p:cNvCxnSpPr>
            <a:cxnSpLocks/>
          </p:cNvCxnSpPr>
          <p:nvPr/>
        </p:nvCxnSpPr>
        <p:spPr>
          <a:xfrm>
            <a:off x="1605428"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79065971-E656-4AC2-9549-F65FEF068DFB}"/>
              </a:ext>
            </a:extLst>
          </p:cNvPr>
          <p:cNvCxnSpPr>
            <a:cxnSpLocks/>
          </p:cNvCxnSpPr>
          <p:nvPr/>
        </p:nvCxnSpPr>
        <p:spPr>
          <a:xfrm>
            <a:off x="461091"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3FC5AADD-4F65-42C6-A8D1-C7062AB5C5F0}"/>
              </a:ext>
            </a:extLst>
          </p:cNvPr>
          <p:cNvSpPr/>
          <p:nvPr/>
        </p:nvSpPr>
        <p:spPr>
          <a:xfrm>
            <a:off x="2729472" y="1289202"/>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29" name="Rectangle 28">
            <a:extLst>
              <a:ext uri="{FF2B5EF4-FFF2-40B4-BE49-F238E27FC236}">
                <a16:creationId xmlns:a16="http://schemas.microsoft.com/office/drawing/2014/main" id="{27D5D637-C550-4217-8170-45F9A172E206}"/>
              </a:ext>
            </a:extLst>
          </p:cNvPr>
          <p:cNvSpPr/>
          <p:nvPr/>
        </p:nvSpPr>
        <p:spPr>
          <a:xfrm>
            <a:off x="4691826" y="1289202"/>
            <a:ext cx="864339"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22em</a:t>
            </a:r>
            <a:endParaRPr lang="en-US" sz="2400"/>
          </a:p>
        </p:txBody>
      </p:sp>
      <p:sp>
        <p:nvSpPr>
          <p:cNvPr id="30" name="Rectangle 29">
            <a:extLst>
              <a:ext uri="{FF2B5EF4-FFF2-40B4-BE49-F238E27FC236}">
                <a16:creationId xmlns:a16="http://schemas.microsoft.com/office/drawing/2014/main" id="{1EDF3A2C-BE7B-4BD7-86A6-2015AA9C0121}"/>
              </a:ext>
            </a:extLst>
          </p:cNvPr>
          <p:cNvSpPr/>
          <p:nvPr/>
        </p:nvSpPr>
        <p:spPr>
          <a:xfrm>
            <a:off x="601089" y="1289202"/>
            <a:ext cx="864339"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22em</a:t>
            </a:r>
            <a:endParaRPr lang="en-US" sz="2400"/>
          </a:p>
        </p:txBody>
      </p:sp>
    </p:spTree>
    <p:extLst>
      <p:ext uri="{BB962C8B-B14F-4D97-AF65-F5344CB8AC3E}">
        <p14:creationId xmlns:p14="http://schemas.microsoft.com/office/powerpoint/2010/main" val="2079174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3A0CD0B-0855-4645-BB75-5170956789F8}"/>
              </a:ext>
            </a:extLst>
          </p:cNvPr>
          <p:cNvSpPr/>
          <p:nvPr/>
        </p:nvSpPr>
        <p:spPr>
          <a:xfrm>
            <a:off x="6727388" y="1527484"/>
            <a:ext cx="3111770"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3C003B-6380-4857-969E-33E286AE061D}"/>
              </a:ext>
            </a:extLst>
          </p:cNvPr>
          <p:cNvSpPr/>
          <p:nvPr/>
        </p:nvSpPr>
        <p:spPr>
          <a:xfrm>
            <a:off x="6727388" y="1156582"/>
            <a:ext cx="3796233"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a:extLst>
              <a:ext uri="{FF2B5EF4-FFF2-40B4-BE49-F238E27FC236}">
                <a16:creationId xmlns:a16="http://schemas.microsoft.com/office/drawing/2014/main" id="{A1CBA16A-DDC9-4D92-8B6A-E3171CBC0B1F}"/>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68277E3D-3157-4903-93CE-550FB35B5B87}"/>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C3582C3E-F4E4-400A-AF2B-7F5BC0DA6EA1}"/>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632249DF-318E-4018-9EAC-F4FF9D87CA1F}"/>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14D2D818-3CDD-404E-8DD7-BB5B2FF6FF67}"/>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21DDCD1D-579E-4DBE-8403-65D7C5C0BD21}"/>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5C0C60A-D13B-4381-8140-7C1A06939976}"/>
              </a:ext>
            </a:extLst>
          </p:cNvPr>
          <p:cNvCxnSpPr>
            <a:cxnSpLocks/>
          </p:cNvCxnSpPr>
          <p:nvPr/>
        </p:nvCxnSpPr>
        <p:spPr>
          <a:xfrm>
            <a:off x="3580065"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6EB0938E-FBBA-41D9-A6D3-55E9B58CBDA1}"/>
              </a:ext>
            </a:extLst>
          </p:cNvPr>
          <p:cNvSpPr/>
          <p:nvPr/>
        </p:nvSpPr>
        <p:spPr>
          <a:xfrm>
            <a:off x="2249079" y="1289202"/>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2fr</a:t>
            </a:r>
            <a:endParaRPr lang="en-US" sz="2400"/>
          </a:p>
        </p:txBody>
      </p:sp>
      <p:sp>
        <p:nvSpPr>
          <p:cNvPr id="16" name="Rectangle 15">
            <a:extLst>
              <a:ext uri="{FF2B5EF4-FFF2-40B4-BE49-F238E27FC236}">
                <a16:creationId xmlns:a16="http://schemas.microsoft.com/office/drawing/2014/main" id="{ED9A6A11-B0E9-409D-9A87-051C2E71A001}"/>
              </a:ext>
            </a:extLst>
          </p:cNvPr>
          <p:cNvSpPr/>
          <p:nvPr/>
        </p:nvSpPr>
        <p:spPr>
          <a:xfrm>
            <a:off x="3719605" y="1289202"/>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cxnSp>
        <p:nvCxnSpPr>
          <p:cNvPr id="17" name="Straight Connector 16">
            <a:extLst>
              <a:ext uri="{FF2B5EF4-FFF2-40B4-BE49-F238E27FC236}">
                <a16:creationId xmlns:a16="http://schemas.microsoft.com/office/drawing/2014/main" id="{3FC50AE0-1F59-436A-9AE8-D7962423246B}"/>
              </a:ext>
            </a:extLst>
          </p:cNvPr>
          <p:cNvCxnSpPr>
            <a:cxnSpLocks/>
          </p:cNvCxnSpPr>
          <p:nvPr/>
        </p:nvCxnSpPr>
        <p:spPr>
          <a:xfrm>
            <a:off x="1616122"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988A115D-32BE-4BBF-A5EC-70C9A0466F59}"/>
              </a:ext>
            </a:extLst>
          </p:cNvPr>
          <p:cNvCxnSpPr>
            <a:cxnSpLocks/>
          </p:cNvCxnSpPr>
          <p:nvPr/>
        </p:nvCxnSpPr>
        <p:spPr>
          <a:xfrm>
            <a:off x="3583953"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58C8F275-DF50-4373-90C7-5156B262C06C}"/>
              </a:ext>
            </a:extLst>
          </p:cNvPr>
          <p:cNvCxnSpPr>
            <a:cxnSpLocks/>
          </p:cNvCxnSpPr>
          <p:nvPr/>
        </p:nvCxnSpPr>
        <p:spPr>
          <a:xfrm>
            <a:off x="4541132"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47F5AFC3-AC1A-46C1-890B-82A734B5EA3E}"/>
              </a:ext>
            </a:extLst>
          </p:cNvPr>
          <p:cNvSpPr txBox="1"/>
          <p:nvPr/>
        </p:nvSpPr>
        <p:spPr>
          <a:xfrm>
            <a:off x="6355624" y="280065"/>
            <a:ext cx="5022273"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display: </a:t>
            </a:r>
            <a:r>
              <a:rPr lang="en-US" sz="240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grid-template-columns:</a:t>
            </a:r>
          </a:p>
          <a:p>
            <a:pPr>
              <a:lnSpc>
                <a:spcPct val="110000"/>
              </a:lnSpc>
            </a:pPr>
            <a:r>
              <a:rPr lang="en-US" sz="2400">
                <a:latin typeface="Consolas" panose="020B0609020204030204" pitchFamily="49" charset="0"/>
                <a:cs typeface="Segoe UI Semilight" panose="020B0402040204020203" pitchFamily="34" charset="0"/>
              </a:rPr>
              <a:t>  22em 2fr 1fr 22em;</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397002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9881D30-0F2B-4D0D-8131-5F36E499B519}"/>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F4FD841-D56E-4533-8A2C-1972EA35ADC9}"/>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F5AEE80-5307-4400-95D4-40DEA99CD994}"/>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A19160F-C1AB-4FA1-8EE3-8C2CA62E0371}"/>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F2BA07F-6FDF-4565-AE62-FC9A47B48F66}"/>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DCEC67-B2EC-4FD7-B469-C64ABF7044AC}"/>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2" name="Rectangle 21">
            <a:extLst>
              <a:ext uri="{FF2B5EF4-FFF2-40B4-BE49-F238E27FC236}">
                <a16:creationId xmlns:a16="http://schemas.microsoft.com/office/drawing/2014/main" id="{93A40003-8F81-4615-8DB8-0864ACBDA7CF}"/>
              </a:ext>
            </a:extLst>
          </p:cNvPr>
          <p:cNvSpPr/>
          <p:nvPr/>
        </p:nvSpPr>
        <p:spPr>
          <a:xfrm>
            <a:off x="6727388" y="1527484"/>
            <a:ext cx="2143896"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7585B1-49D0-4B38-8604-E3E5F48224F0}"/>
              </a:ext>
            </a:extLst>
          </p:cNvPr>
          <p:cNvSpPr/>
          <p:nvPr/>
        </p:nvSpPr>
        <p:spPr>
          <a:xfrm>
            <a:off x="6727388" y="1156582"/>
            <a:ext cx="3304275"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2F28DF5-18F4-4F52-822A-0029BF83380B}"/>
              </a:ext>
            </a:extLst>
          </p:cNvPr>
          <p:cNvSpPr txBox="1"/>
          <p:nvPr/>
        </p:nvSpPr>
        <p:spPr>
          <a:xfrm>
            <a:off x="6355624" y="280065"/>
            <a:ext cx="5022273" cy="2936188"/>
          </a:xfrm>
          <a:prstGeom prst="rect">
            <a:avLst/>
          </a:prstGeom>
          <a:noFill/>
        </p:spPr>
        <p:txBody>
          <a:bodyPr wrap="square" rtlCol="0">
            <a:spAutoFit/>
          </a:bodyPr>
          <a:lstStyle/>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display: </a:t>
            </a:r>
            <a:r>
              <a:rPr lang="en-US" sz="2400" dirty="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latin typeface="Consolas" panose="020B0609020204030204" pitchFamily="49" charset="0"/>
                <a:cs typeface="Segoe UI Semilight" panose="020B0402040204020203" pitchFamily="34" charset="0"/>
              </a:rPr>
              <a:t>grid-template-rows:</a:t>
            </a:r>
          </a:p>
          <a:p>
            <a:pPr>
              <a:lnSpc>
                <a:spcPct val="110000"/>
              </a:lnSpc>
            </a:pPr>
            <a:r>
              <a:rPr lang="en-US" sz="2400" dirty="0">
                <a:latin typeface="Consolas" panose="020B0609020204030204" pitchFamily="49" charset="0"/>
                <a:cs typeface="Segoe UI Semilight" panose="020B0402040204020203" pitchFamily="34" charset="0"/>
              </a:rPr>
              <a:t>  1fr </a:t>
            </a:r>
            <a:r>
              <a:rPr lang="en-US" sz="2400" dirty="0" err="1">
                <a:latin typeface="Consolas" panose="020B0609020204030204" pitchFamily="49" charset="0"/>
                <a:cs typeface="Segoe UI Semilight" panose="020B0402040204020203" pitchFamily="34" charset="0"/>
              </a:rPr>
              <a:t>1fr</a:t>
            </a:r>
            <a:r>
              <a:rPr lang="en-US" sz="2400" dirty="0">
                <a:latin typeface="Consolas" panose="020B0609020204030204" pitchFamily="49" charset="0"/>
                <a:cs typeface="Segoe UI Semilight" panose="020B0402040204020203" pitchFamily="34" charset="0"/>
              </a:rPr>
              <a:t> </a:t>
            </a:r>
            <a:r>
              <a:rPr lang="en-US" sz="2400" dirty="0" err="1">
                <a:latin typeface="Consolas" panose="020B0609020204030204" pitchFamily="49" charset="0"/>
                <a:cs typeface="Segoe UI Semilight" panose="020B0402040204020203" pitchFamily="34" charset="0"/>
              </a:rPr>
              <a:t>1fr</a:t>
            </a:r>
            <a:r>
              <a:rPr lang="en-US" sz="2400" dirty="0">
                <a:latin typeface="Consolas" panose="020B0609020204030204" pitchFamily="49" charset="0"/>
                <a:cs typeface="Segoe UI Semilight" panose="020B0402040204020203" pitchFamily="34" charset="0"/>
              </a:rPr>
              <a:t>;</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22em 1fr 22em;</a:t>
            </a: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a:t>
            </a:r>
          </a:p>
        </p:txBody>
      </p:sp>
      <p:cxnSp>
        <p:nvCxnSpPr>
          <p:cNvPr id="24" name="Straight Connector 23">
            <a:extLst>
              <a:ext uri="{FF2B5EF4-FFF2-40B4-BE49-F238E27FC236}">
                <a16:creationId xmlns:a16="http://schemas.microsoft.com/office/drawing/2014/main" id="{61A37E3B-F2B4-4050-9612-8828DDDF2594}"/>
              </a:ext>
            </a:extLst>
          </p:cNvPr>
          <p:cNvCxnSpPr>
            <a:cxnSpLocks/>
          </p:cNvCxnSpPr>
          <p:nvPr/>
        </p:nvCxnSpPr>
        <p:spPr>
          <a:xfrm flipH="1">
            <a:off x="293482" y="455666"/>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7484890-B55D-455D-B908-3058F3986CAE}"/>
              </a:ext>
            </a:extLst>
          </p:cNvPr>
          <p:cNvCxnSpPr>
            <a:cxnSpLocks/>
          </p:cNvCxnSpPr>
          <p:nvPr/>
        </p:nvCxnSpPr>
        <p:spPr>
          <a:xfrm flipH="1">
            <a:off x="293482" y="2578571"/>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3C36DA5-913B-4F49-9133-55BCF598303D}"/>
              </a:ext>
            </a:extLst>
          </p:cNvPr>
          <p:cNvCxnSpPr>
            <a:cxnSpLocks/>
          </p:cNvCxnSpPr>
          <p:nvPr/>
        </p:nvCxnSpPr>
        <p:spPr>
          <a:xfrm flipH="1">
            <a:off x="293482" y="1870936"/>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0026FF9-4E0F-413C-B53A-AFDDF9D85F0F}"/>
              </a:ext>
            </a:extLst>
          </p:cNvPr>
          <p:cNvCxnSpPr>
            <a:cxnSpLocks/>
          </p:cNvCxnSpPr>
          <p:nvPr/>
        </p:nvCxnSpPr>
        <p:spPr>
          <a:xfrm flipH="1">
            <a:off x="293482" y="1163301"/>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1A5D7678-2D36-4607-9AE8-11A1FCAF5678}"/>
              </a:ext>
            </a:extLst>
          </p:cNvPr>
          <p:cNvSpPr/>
          <p:nvPr/>
        </p:nvSpPr>
        <p:spPr>
          <a:xfrm>
            <a:off x="690181" y="1289202"/>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29" name="Rectangle 28">
            <a:extLst>
              <a:ext uri="{FF2B5EF4-FFF2-40B4-BE49-F238E27FC236}">
                <a16:creationId xmlns:a16="http://schemas.microsoft.com/office/drawing/2014/main" id="{D380A7FE-E791-407A-9619-66B2C73A1305}"/>
              </a:ext>
            </a:extLst>
          </p:cNvPr>
          <p:cNvSpPr/>
          <p:nvPr/>
        </p:nvSpPr>
        <p:spPr>
          <a:xfrm>
            <a:off x="690181" y="588696"/>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30" name="Rectangle 29">
            <a:extLst>
              <a:ext uri="{FF2B5EF4-FFF2-40B4-BE49-F238E27FC236}">
                <a16:creationId xmlns:a16="http://schemas.microsoft.com/office/drawing/2014/main" id="{43B3A7BB-88C2-4FBC-9037-6574704AB46D}"/>
              </a:ext>
            </a:extLst>
          </p:cNvPr>
          <p:cNvSpPr/>
          <p:nvPr/>
        </p:nvSpPr>
        <p:spPr>
          <a:xfrm>
            <a:off x="690181" y="2005748"/>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Tree>
    <p:extLst>
      <p:ext uri="{BB962C8B-B14F-4D97-AF65-F5344CB8AC3E}">
        <p14:creationId xmlns:p14="http://schemas.microsoft.com/office/powerpoint/2010/main" val="199717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3A40003-8F81-4615-8DB8-0864ACBDA7CF}"/>
              </a:ext>
            </a:extLst>
          </p:cNvPr>
          <p:cNvSpPr/>
          <p:nvPr/>
        </p:nvSpPr>
        <p:spPr>
          <a:xfrm>
            <a:off x="6727388" y="1527484"/>
            <a:ext cx="263886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7585B1-49D0-4B38-8604-E3E5F48224F0}"/>
              </a:ext>
            </a:extLst>
          </p:cNvPr>
          <p:cNvSpPr/>
          <p:nvPr/>
        </p:nvSpPr>
        <p:spPr>
          <a:xfrm>
            <a:off x="6727388" y="1156582"/>
            <a:ext cx="3304275"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2F28DF5-18F4-4F52-822A-0029BF83380B}"/>
              </a:ext>
            </a:extLst>
          </p:cNvPr>
          <p:cNvSpPr txBox="1"/>
          <p:nvPr/>
        </p:nvSpPr>
        <p:spPr>
          <a:xfrm>
            <a:off x="6355624" y="280065"/>
            <a:ext cx="5022273" cy="2936188"/>
          </a:xfrm>
          <a:prstGeom prst="rect">
            <a:avLst/>
          </a:prstGeom>
          <a:noFill/>
        </p:spPr>
        <p:txBody>
          <a:bodyPr wrap="square" rtlCol="0">
            <a:spAutoFit/>
          </a:bodyPr>
          <a:lstStyle/>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display: </a:t>
            </a:r>
            <a:r>
              <a:rPr lang="en-US" sz="2400" dirty="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latin typeface="Consolas" panose="020B0609020204030204" pitchFamily="49" charset="0"/>
                <a:cs typeface="Segoe UI Semilight" panose="020B0402040204020203" pitchFamily="34" charset="0"/>
              </a:rPr>
              <a:t>grid-template-rows:</a:t>
            </a:r>
          </a:p>
          <a:p>
            <a:pPr>
              <a:lnSpc>
                <a:spcPct val="110000"/>
              </a:lnSpc>
            </a:pPr>
            <a:r>
              <a:rPr lang="en-US" sz="2400" dirty="0">
                <a:latin typeface="Consolas" panose="020B0609020204030204" pitchFamily="49" charset="0"/>
                <a:cs typeface="Segoe UI Semilight" panose="020B0402040204020203" pitchFamily="34" charset="0"/>
              </a:rPr>
              <a:t>  repeat(3, 1fr);</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22em 1fr 22em;</a:t>
            </a: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a:t>
            </a:r>
          </a:p>
        </p:txBody>
      </p:sp>
      <p:cxnSp>
        <p:nvCxnSpPr>
          <p:cNvPr id="7" name="Straight Connector 6">
            <a:extLst>
              <a:ext uri="{FF2B5EF4-FFF2-40B4-BE49-F238E27FC236}">
                <a16:creationId xmlns:a16="http://schemas.microsoft.com/office/drawing/2014/main" id="{79881D30-0F2B-4D0D-8131-5F36E499B519}"/>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F4FD841-D56E-4533-8A2C-1972EA35ADC9}"/>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1F5AEE80-5307-4400-95D4-40DEA99CD994}"/>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1A19160F-C1AB-4FA1-8EE3-8C2CA62E0371}"/>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F2BA07F-6FDF-4565-AE62-FC9A47B48F66}"/>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BDCEC67-B2EC-4FD7-B469-C64ABF7044AC}"/>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61A37E3B-F2B4-4050-9612-8828DDDF2594}"/>
              </a:ext>
            </a:extLst>
          </p:cNvPr>
          <p:cNvCxnSpPr>
            <a:cxnSpLocks/>
          </p:cNvCxnSpPr>
          <p:nvPr/>
        </p:nvCxnSpPr>
        <p:spPr>
          <a:xfrm flipH="1">
            <a:off x="293482" y="455666"/>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7484890-B55D-455D-B908-3058F3986CAE}"/>
              </a:ext>
            </a:extLst>
          </p:cNvPr>
          <p:cNvCxnSpPr>
            <a:cxnSpLocks/>
          </p:cNvCxnSpPr>
          <p:nvPr/>
        </p:nvCxnSpPr>
        <p:spPr>
          <a:xfrm flipH="1">
            <a:off x="293482" y="2578571"/>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3C36DA5-913B-4F49-9133-55BCF598303D}"/>
              </a:ext>
            </a:extLst>
          </p:cNvPr>
          <p:cNvCxnSpPr>
            <a:cxnSpLocks/>
          </p:cNvCxnSpPr>
          <p:nvPr/>
        </p:nvCxnSpPr>
        <p:spPr>
          <a:xfrm flipH="1">
            <a:off x="293482" y="1870936"/>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0026FF9-4E0F-413C-B53A-AFDDF9D85F0F}"/>
              </a:ext>
            </a:extLst>
          </p:cNvPr>
          <p:cNvCxnSpPr>
            <a:cxnSpLocks/>
          </p:cNvCxnSpPr>
          <p:nvPr/>
        </p:nvCxnSpPr>
        <p:spPr>
          <a:xfrm flipH="1">
            <a:off x="293482" y="1163301"/>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sp>
        <p:nvSpPr>
          <p:cNvPr id="28" name="Rectangle 27">
            <a:extLst>
              <a:ext uri="{FF2B5EF4-FFF2-40B4-BE49-F238E27FC236}">
                <a16:creationId xmlns:a16="http://schemas.microsoft.com/office/drawing/2014/main" id="{1A5D7678-2D36-4607-9AE8-11A1FCAF5678}"/>
              </a:ext>
            </a:extLst>
          </p:cNvPr>
          <p:cNvSpPr/>
          <p:nvPr/>
        </p:nvSpPr>
        <p:spPr>
          <a:xfrm>
            <a:off x="690181" y="1289202"/>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29" name="Rectangle 28">
            <a:extLst>
              <a:ext uri="{FF2B5EF4-FFF2-40B4-BE49-F238E27FC236}">
                <a16:creationId xmlns:a16="http://schemas.microsoft.com/office/drawing/2014/main" id="{D380A7FE-E791-407A-9619-66B2C73A1305}"/>
              </a:ext>
            </a:extLst>
          </p:cNvPr>
          <p:cNvSpPr/>
          <p:nvPr/>
        </p:nvSpPr>
        <p:spPr>
          <a:xfrm>
            <a:off x="690181" y="588696"/>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30" name="Rectangle 29">
            <a:extLst>
              <a:ext uri="{FF2B5EF4-FFF2-40B4-BE49-F238E27FC236}">
                <a16:creationId xmlns:a16="http://schemas.microsoft.com/office/drawing/2014/main" id="{43B3A7BB-88C2-4FBC-9037-6574704AB46D}"/>
              </a:ext>
            </a:extLst>
          </p:cNvPr>
          <p:cNvSpPr/>
          <p:nvPr/>
        </p:nvSpPr>
        <p:spPr>
          <a:xfrm>
            <a:off x="690181" y="2005748"/>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Tree>
    <p:extLst>
      <p:ext uri="{BB962C8B-B14F-4D97-AF65-F5344CB8AC3E}">
        <p14:creationId xmlns:p14="http://schemas.microsoft.com/office/powerpoint/2010/main" val="2789013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F84ABD-8870-49D0-8E53-ECB1BAC8B3D9}"/>
              </a:ext>
            </a:extLst>
          </p:cNvPr>
          <p:cNvSpPr/>
          <p:nvPr/>
        </p:nvSpPr>
        <p:spPr>
          <a:xfrm>
            <a:off x="8357937" y="2764589"/>
            <a:ext cx="1176421"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495F7A-CBCF-4D9F-96A1-033D8AFB4836}"/>
              </a:ext>
            </a:extLst>
          </p:cNvPr>
          <p:cNvSpPr/>
          <p:nvPr/>
        </p:nvSpPr>
        <p:spPr>
          <a:xfrm>
            <a:off x="6727388" y="2764589"/>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5C25C34-4CE9-4BB4-B812-1D904B8FC74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CF053C1-53C9-4F92-8711-75B75169930F}"/>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2BA7139-E057-41EF-AD02-442BA372D814}"/>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8CF9C3A-E7E4-471D-B1E1-D7D90D4575CD}"/>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F6314B1-DC3C-4C0D-99B6-F5DE5472C3EC}"/>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6D6DCFE-5EDC-4521-9D2E-49EEB7954545}"/>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6AEE23B-35E4-4E97-B7C4-CD487278A982}"/>
              </a:ext>
            </a:extLst>
          </p:cNvPr>
          <p:cNvCxnSpPr>
            <a:cxnSpLocks/>
          </p:cNvCxnSpPr>
          <p:nvPr/>
        </p:nvCxnSpPr>
        <p:spPr>
          <a:xfrm flipV="1">
            <a:off x="293482" y="114285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748C0F8-D4B8-4F45-8ABF-622CBBA90273}"/>
              </a:ext>
            </a:extLst>
          </p:cNvPr>
          <p:cNvCxnSpPr>
            <a:cxnSpLocks/>
          </p:cNvCxnSpPr>
          <p:nvPr/>
        </p:nvCxnSpPr>
        <p:spPr>
          <a:xfrm flipV="1">
            <a:off x="293482" y="187450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3D82442-90FF-4C63-A282-1242945EA2B5}"/>
              </a:ext>
            </a:extLst>
          </p:cNvPr>
          <p:cNvSpPr txBox="1"/>
          <p:nvPr/>
        </p:nvSpPr>
        <p:spPr>
          <a:xfrm>
            <a:off x="6355624" y="280065"/>
            <a:ext cx="5022273" cy="3342453"/>
          </a:xfrm>
          <a:prstGeom prst="rect">
            <a:avLst/>
          </a:prstGeom>
          <a:noFill/>
        </p:spPr>
        <p:txBody>
          <a:bodyPr wrap="square" rtlCol="0">
            <a:spAutoFit/>
          </a:bodyPr>
          <a:lstStyle/>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display: </a:t>
            </a:r>
            <a:r>
              <a:rPr lang="en-US" sz="2400" dirty="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1fr 1fr 1fr;</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22em 1fr 22em;</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latin typeface="Consolas" panose="020B0609020204030204" pitchFamily="49" charset="0"/>
                <a:cs typeface="Segoe UI Semilight" panose="020B0402040204020203" pitchFamily="34" charset="0"/>
              </a:rPr>
              <a:t>grid-gap: 1.5em;</a:t>
            </a: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a:t>
            </a:r>
          </a:p>
        </p:txBody>
      </p:sp>
      <p:cxnSp>
        <p:nvCxnSpPr>
          <p:cNvPr id="26" name="Straight Connector 25">
            <a:extLst>
              <a:ext uri="{FF2B5EF4-FFF2-40B4-BE49-F238E27FC236}">
                <a16:creationId xmlns:a16="http://schemas.microsoft.com/office/drawing/2014/main" id="{CD5CE643-E762-4431-A8E8-DB0C6FBFEEFA}"/>
              </a:ext>
            </a:extLst>
          </p:cNvPr>
          <p:cNvCxnSpPr>
            <a:cxnSpLocks/>
          </p:cNvCxnSpPr>
          <p:nvPr/>
        </p:nvCxnSpPr>
        <p:spPr>
          <a:xfrm>
            <a:off x="169778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A95B28F-9C37-4D32-A775-95A204325FCD}"/>
              </a:ext>
            </a:extLst>
          </p:cNvPr>
          <p:cNvCxnSpPr>
            <a:cxnSpLocks/>
          </p:cNvCxnSpPr>
          <p:nvPr/>
        </p:nvCxnSpPr>
        <p:spPr>
          <a:xfrm>
            <a:off x="4467728"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EF10529-D65A-47DA-91A2-83C900383162}"/>
              </a:ext>
            </a:extLst>
          </p:cNvPr>
          <p:cNvCxnSpPr>
            <a:cxnSpLocks/>
          </p:cNvCxnSpPr>
          <p:nvPr/>
        </p:nvCxnSpPr>
        <p:spPr>
          <a:xfrm flipV="1">
            <a:off x="293482" y="1207857"/>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606E5DE-6062-443B-B23E-42DBDA602075}"/>
              </a:ext>
            </a:extLst>
          </p:cNvPr>
          <p:cNvCxnSpPr>
            <a:cxnSpLocks/>
          </p:cNvCxnSpPr>
          <p:nvPr/>
        </p:nvCxnSpPr>
        <p:spPr>
          <a:xfrm flipV="1">
            <a:off x="293482" y="193950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2324C2D-E0BB-4B93-8FB5-49459B3C4F45}"/>
              </a:ext>
            </a:extLst>
          </p:cNvPr>
          <p:cNvCxnSpPr>
            <a:cxnSpLocks/>
          </p:cNvCxnSpPr>
          <p:nvPr/>
        </p:nvCxnSpPr>
        <p:spPr>
          <a:xfrm>
            <a:off x="1605428"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32A90D5-E7FB-4A1F-B4B5-8E8271735B25}"/>
              </a:ext>
            </a:extLst>
          </p:cNvPr>
          <p:cNvCxnSpPr>
            <a:cxnSpLocks/>
          </p:cNvCxnSpPr>
          <p:nvPr/>
        </p:nvCxnSpPr>
        <p:spPr>
          <a:xfrm>
            <a:off x="1697787"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0B9247F9-9ED8-4354-8AA2-DE7B16AE8D75}"/>
              </a:ext>
            </a:extLst>
          </p:cNvPr>
          <p:cNvCxnSpPr>
            <a:cxnSpLocks/>
          </p:cNvCxnSpPr>
          <p:nvPr/>
        </p:nvCxnSpPr>
        <p:spPr>
          <a:xfrm>
            <a:off x="4460256"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395F7D1-19D6-4551-A41B-E9946E10A0FF}"/>
              </a:ext>
            </a:extLst>
          </p:cNvPr>
          <p:cNvCxnSpPr>
            <a:cxnSpLocks/>
          </p:cNvCxnSpPr>
          <p:nvPr/>
        </p:nvCxnSpPr>
        <p:spPr>
          <a:xfrm>
            <a:off x="4548941"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419A536-E68B-49A3-A178-873C4B177E55}"/>
              </a:ext>
            </a:extLst>
          </p:cNvPr>
          <p:cNvCxnSpPr>
            <a:cxnSpLocks/>
          </p:cNvCxnSpPr>
          <p:nvPr/>
        </p:nvCxnSpPr>
        <p:spPr>
          <a:xfrm flipH="1">
            <a:off x="293482" y="1130159"/>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6F587C4-BDCC-4EC6-BA97-2ACED8B850A2}"/>
              </a:ext>
            </a:extLst>
          </p:cNvPr>
          <p:cNvCxnSpPr>
            <a:cxnSpLocks/>
          </p:cNvCxnSpPr>
          <p:nvPr/>
        </p:nvCxnSpPr>
        <p:spPr>
          <a:xfrm flipH="1">
            <a:off x="293482" y="1219059"/>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AA4B76A-F7A4-407A-A105-DC97295FD6C1}"/>
              </a:ext>
            </a:extLst>
          </p:cNvPr>
          <p:cNvCxnSpPr>
            <a:cxnSpLocks/>
          </p:cNvCxnSpPr>
          <p:nvPr/>
        </p:nvCxnSpPr>
        <p:spPr>
          <a:xfrm flipH="1">
            <a:off x="293482" y="1861517"/>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C2ECA54-EF5F-429B-B1DB-7EDA24016967}"/>
              </a:ext>
            </a:extLst>
          </p:cNvPr>
          <p:cNvCxnSpPr>
            <a:cxnSpLocks/>
          </p:cNvCxnSpPr>
          <p:nvPr/>
        </p:nvCxnSpPr>
        <p:spPr>
          <a:xfrm flipH="1">
            <a:off x="293482" y="1950417"/>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6221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AF84ABD-8870-49D0-8E53-ECB1BAC8B3D9}"/>
              </a:ext>
            </a:extLst>
          </p:cNvPr>
          <p:cNvSpPr/>
          <p:nvPr/>
        </p:nvSpPr>
        <p:spPr>
          <a:xfrm>
            <a:off x="8357937" y="2764589"/>
            <a:ext cx="190181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D495F7A-CBCF-4D9F-96A1-033D8AFB4836}"/>
              </a:ext>
            </a:extLst>
          </p:cNvPr>
          <p:cNvSpPr/>
          <p:nvPr/>
        </p:nvSpPr>
        <p:spPr>
          <a:xfrm>
            <a:off x="6727388" y="2764589"/>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C5C25C34-4CE9-4BB4-B812-1D904B8FC74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CF053C1-53C9-4F92-8711-75B75169930F}"/>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2BA7139-E057-41EF-AD02-442BA372D814}"/>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8CF9C3A-E7E4-471D-B1E1-D7D90D4575CD}"/>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F6314B1-DC3C-4C0D-99B6-F5DE5472C3EC}"/>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6D6DCFE-5EDC-4521-9D2E-49EEB7954545}"/>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6AEE23B-35E4-4E97-B7C4-CD487278A982}"/>
              </a:ext>
            </a:extLst>
          </p:cNvPr>
          <p:cNvCxnSpPr>
            <a:cxnSpLocks/>
          </p:cNvCxnSpPr>
          <p:nvPr/>
        </p:nvCxnSpPr>
        <p:spPr>
          <a:xfrm flipV="1">
            <a:off x="293482" y="114285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748C0F8-D4B8-4F45-8ABF-622CBBA90273}"/>
              </a:ext>
            </a:extLst>
          </p:cNvPr>
          <p:cNvCxnSpPr>
            <a:cxnSpLocks/>
          </p:cNvCxnSpPr>
          <p:nvPr/>
        </p:nvCxnSpPr>
        <p:spPr>
          <a:xfrm flipV="1">
            <a:off x="293482" y="187450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EF10529-D65A-47DA-91A2-83C900383162}"/>
              </a:ext>
            </a:extLst>
          </p:cNvPr>
          <p:cNvCxnSpPr>
            <a:cxnSpLocks/>
          </p:cNvCxnSpPr>
          <p:nvPr/>
        </p:nvCxnSpPr>
        <p:spPr>
          <a:xfrm flipV="1">
            <a:off x="293482" y="1207857"/>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606E5DE-6062-443B-B23E-42DBDA602075}"/>
              </a:ext>
            </a:extLst>
          </p:cNvPr>
          <p:cNvCxnSpPr>
            <a:cxnSpLocks/>
          </p:cNvCxnSpPr>
          <p:nvPr/>
        </p:nvCxnSpPr>
        <p:spPr>
          <a:xfrm flipV="1">
            <a:off x="293482" y="193950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A2324C2D-E0BB-4B93-8FB5-49459B3C4F45}"/>
              </a:ext>
            </a:extLst>
          </p:cNvPr>
          <p:cNvCxnSpPr>
            <a:cxnSpLocks/>
          </p:cNvCxnSpPr>
          <p:nvPr/>
        </p:nvCxnSpPr>
        <p:spPr>
          <a:xfrm>
            <a:off x="1605428"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932A90D5-E7FB-4A1F-B4B5-8E8271735B25}"/>
              </a:ext>
            </a:extLst>
          </p:cNvPr>
          <p:cNvCxnSpPr>
            <a:cxnSpLocks/>
          </p:cNvCxnSpPr>
          <p:nvPr/>
        </p:nvCxnSpPr>
        <p:spPr>
          <a:xfrm>
            <a:off x="1793037"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1395F7D1-19D6-4551-A41B-E9946E10A0FF}"/>
              </a:ext>
            </a:extLst>
          </p:cNvPr>
          <p:cNvCxnSpPr>
            <a:cxnSpLocks/>
          </p:cNvCxnSpPr>
          <p:nvPr/>
        </p:nvCxnSpPr>
        <p:spPr>
          <a:xfrm>
            <a:off x="4548941"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5419A536-E68B-49A3-A178-873C4B177E55}"/>
              </a:ext>
            </a:extLst>
          </p:cNvPr>
          <p:cNvCxnSpPr>
            <a:cxnSpLocks/>
          </p:cNvCxnSpPr>
          <p:nvPr/>
        </p:nvCxnSpPr>
        <p:spPr>
          <a:xfrm flipH="1">
            <a:off x="293482" y="1130159"/>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46F587C4-BDCC-4EC6-BA97-2ACED8B850A2}"/>
              </a:ext>
            </a:extLst>
          </p:cNvPr>
          <p:cNvCxnSpPr>
            <a:cxnSpLocks/>
          </p:cNvCxnSpPr>
          <p:nvPr/>
        </p:nvCxnSpPr>
        <p:spPr>
          <a:xfrm flipH="1">
            <a:off x="293482" y="1219059"/>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3AA4B76A-F7A4-407A-A105-DC97295FD6C1}"/>
              </a:ext>
            </a:extLst>
          </p:cNvPr>
          <p:cNvCxnSpPr>
            <a:cxnSpLocks/>
          </p:cNvCxnSpPr>
          <p:nvPr/>
        </p:nvCxnSpPr>
        <p:spPr>
          <a:xfrm flipH="1">
            <a:off x="293482" y="1861517"/>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1C2ECA54-EF5F-429B-B1DB-7EDA24016967}"/>
              </a:ext>
            </a:extLst>
          </p:cNvPr>
          <p:cNvCxnSpPr>
            <a:cxnSpLocks/>
          </p:cNvCxnSpPr>
          <p:nvPr/>
        </p:nvCxnSpPr>
        <p:spPr>
          <a:xfrm flipH="1">
            <a:off x="293482" y="1950417"/>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3FC9D38B-F330-4D03-B110-08D82679D5AD}"/>
              </a:ext>
            </a:extLst>
          </p:cNvPr>
          <p:cNvCxnSpPr>
            <a:cxnSpLocks/>
          </p:cNvCxnSpPr>
          <p:nvPr/>
        </p:nvCxnSpPr>
        <p:spPr>
          <a:xfrm>
            <a:off x="4361328" y="274076"/>
            <a:ext cx="0" cy="2490513"/>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C3D82442-90FF-4C63-A282-1242945EA2B5}"/>
              </a:ext>
            </a:extLst>
          </p:cNvPr>
          <p:cNvSpPr txBox="1"/>
          <p:nvPr/>
        </p:nvSpPr>
        <p:spPr>
          <a:xfrm>
            <a:off x="6355624" y="280065"/>
            <a:ext cx="5022273" cy="3342453"/>
          </a:xfrm>
          <a:prstGeom prst="rect">
            <a:avLst/>
          </a:prstGeom>
          <a:noFill/>
        </p:spPr>
        <p:txBody>
          <a:bodyPr wrap="square" rtlCol="0">
            <a:spAutoFit/>
          </a:bodyPr>
          <a:lstStyle/>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display: </a:t>
            </a:r>
            <a:r>
              <a:rPr lang="en-US" sz="2400" dirty="0">
                <a:solidFill>
                  <a:schemeClr val="bg1"/>
                </a:solidFill>
                <a:latin typeface="Consolas" panose="020B0609020204030204" pitchFamily="49" charset="0"/>
                <a:cs typeface="Segoe UI Semilight" panose="020B0402040204020203" pitchFamily="34" charset="0"/>
              </a:rPr>
              <a:t>grid;</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1fr </a:t>
            </a:r>
            <a:r>
              <a:rPr lang="en-US" sz="2400" dirty="0" err="1">
                <a:solidFill>
                  <a:schemeClr val="bg1"/>
                </a:solidFill>
                <a:latin typeface="Consolas" panose="020B0609020204030204" pitchFamily="49" charset="0"/>
                <a:cs typeface="Segoe UI Semilight" panose="020B0402040204020203" pitchFamily="34" charset="0"/>
              </a:rPr>
              <a:t>1fr</a:t>
            </a:r>
            <a:r>
              <a:rPr lang="en-US" sz="2400" dirty="0">
                <a:solidFill>
                  <a:schemeClr val="bg1"/>
                </a:solidFill>
                <a:latin typeface="Consolas" panose="020B0609020204030204" pitchFamily="49" charset="0"/>
                <a:cs typeface="Segoe UI Semilight" panose="020B0402040204020203" pitchFamily="34" charset="0"/>
              </a:rPr>
              <a:t> </a:t>
            </a:r>
            <a:r>
              <a:rPr lang="en-US" sz="2400" dirty="0" err="1">
                <a:solidFill>
                  <a:schemeClr val="bg1"/>
                </a:solidFill>
                <a:latin typeface="Consolas" panose="020B0609020204030204" pitchFamily="49" charset="0"/>
                <a:cs typeface="Segoe UI Semilight" panose="020B0402040204020203" pitchFamily="34" charset="0"/>
              </a:rPr>
              <a:t>1fr</a:t>
            </a:r>
            <a:r>
              <a:rPr lang="en-US" sz="2400" dirty="0">
                <a:solidFill>
                  <a:schemeClr val="bg1"/>
                </a:solidFill>
                <a:latin typeface="Consolas" panose="020B0609020204030204" pitchFamily="49" charset="0"/>
                <a:cs typeface="Segoe UI Semilight" panose="020B0402040204020203" pitchFamily="34" charset="0"/>
              </a:rPr>
              <a:t>;</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22em 1fr 22em;</a:t>
            </a:r>
          </a:p>
          <a:p>
            <a:pPr>
              <a:lnSpc>
                <a:spcPct val="110000"/>
              </a:lnSpc>
            </a:pPr>
            <a:r>
              <a:rPr lang="en-US" sz="2400" dirty="0">
                <a:solidFill>
                  <a:schemeClr val="bg1"/>
                </a:solidFill>
                <a:latin typeface="Consolas" panose="020B0609020204030204" pitchFamily="49" charset="0"/>
                <a:cs typeface="Segoe UI Semilight" panose="020B0402040204020203" pitchFamily="34" charset="0"/>
              </a:rPr>
              <a:t>  </a:t>
            </a:r>
            <a:r>
              <a:rPr lang="en-US" sz="2400" dirty="0">
                <a:latin typeface="Consolas" panose="020B0609020204030204" pitchFamily="49" charset="0"/>
                <a:cs typeface="Segoe UI Semilight" panose="020B0402040204020203" pitchFamily="34" charset="0"/>
              </a:rPr>
              <a:t>grid-gap: 1.5em 3em;</a:t>
            </a: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1423631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C5C25C34-4CE9-4BB4-B812-1D904B8FC74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CF053C1-53C9-4F92-8711-75B75169930F}"/>
              </a:ext>
            </a:extLst>
          </p:cNvPr>
          <p:cNvCxnSpPr>
            <a:cxnSpLocks/>
          </p:cNvCxnSpPr>
          <p:nvPr/>
        </p:nvCxnSpPr>
        <p:spPr>
          <a:xfrm flipV="1">
            <a:off x="293482" y="258391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E2BA7139-E057-41EF-AD02-442BA372D814}"/>
              </a:ext>
            </a:extLst>
          </p:cNvPr>
          <p:cNvCxnSpPr>
            <a:cxnSpLocks/>
          </p:cNvCxnSpPr>
          <p:nvPr/>
        </p:nvCxnSpPr>
        <p:spPr>
          <a:xfrm>
            <a:off x="45720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8CF9C3A-E7E4-471D-B1E1-D7D90D4575CD}"/>
              </a:ext>
            </a:extLst>
          </p:cNvPr>
          <p:cNvCxnSpPr>
            <a:cxnSpLocks/>
          </p:cNvCxnSpPr>
          <p:nvPr/>
        </p:nvCxnSpPr>
        <p:spPr>
          <a:xfrm>
            <a:off x="570831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BF6314B1-DC3C-4C0D-99B6-F5DE5472C3EC}"/>
              </a:ext>
            </a:extLst>
          </p:cNvPr>
          <p:cNvCxnSpPr>
            <a:cxnSpLocks/>
          </p:cNvCxnSpPr>
          <p:nvPr/>
        </p:nvCxnSpPr>
        <p:spPr>
          <a:xfrm>
            <a:off x="1612233"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F6D6DCFE-5EDC-4521-9D2E-49EEB7954545}"/>
              </a:ext>
            </a:extLst>
          </p:cNvPr>
          <p:cNvCxnSpPr>
            <a:cxnSpLocks/>
          </p:cNvCxnSpPr>
          <p:nvPr/>
        </p:nvCxnSpPr>
        <p:spPr>
          <a:xfrm>
            <a:off x="4542591"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6AEE23B-35E4-4E97-B7C4-CD487278A982}"/>
              </a:ext>
            </a:extLst>
          </p:cNvPr>
          <p:cNvCxnSpPr>
            <a:cxnSpLocks/>
          </p:cNvCxnSpPr>
          <p:nvPr/>
        </p:nvCxnSpPr>
        <p:spPr>
          <a:xfrm flipV="1">
            <a:off x="293482" y="114285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748C0F8-D4B8-4F45-8ABF-622CBBA90273}"/>
              </a:ext>
            </a:extLst>
          </p:cNvPr>
          <p:cNvCxnSpPr>
            <a:cxnSpLocks/>
          </p:cNvCxnSpPr>
          <p:nvPr/>
        </p:nvCxnSpPr>
        <p:spPr>
          <a:xfrm flipV="1">
            <a:off x="293482" y="187450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CD5CE643-E762-4431-A8E8-DB0C6FBFEEFA}"/>
              </a:ext>
            </a:extLst>
          </p:cNvPr>
          <p:cNvCxnSpPr>
            <a:cxnSpLocks/>
          </p:cNvCxnSpPr>
          <p:nvPr/>
        </p:nvCxnSpPr>
        <p:spPr>
          <a:xfrm>
            <a:off x="1697787"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EA95B28F-9C37-4D32-A775-95A204325FCD}"/>
              </a:ext>
            </a:extLst>
          </p:cNvPr>
          <p:cNvCxnSpPr>
            <a:cxnSpLocks/>
          </p:cNvCxnSpPr>
          <p:nvPr/>
        </p:nvCxnSpPr>
        <p:spPr>
          <a:xfrm>
            <a:off x="4458102" y="290379"/>
            <a:ext cx="0" cy="247421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EEF10529-D65A-47DA-91A2-83C900383162}"/>
              </a:ext>
            </a:extLst>
          </p:cNvPr>
          <p:cNvCxnSpPr>
            <a:cxnSpLocks/>
          </p:cNvCxnSpPr>
          <p:nvPr/>
        </p:nvCxnSpPr>
        <p:spPr>
          <a:xfrm flipV="1">
            <a:off x="293482" y="1207857"/>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F606E5DE-6062-443B-B23E-42DBDA602075}"/>
              </a:ext>
            </a:extLst>
          </p:cNvPr>
          <p:cNvCxnSpPr>
            <a:cxnSpLocks/>
          </p:cNvCxnSpPr>
          <p:nvPr/>
        </p:nvCxnSpPr>
        <p:spPr>
          <a:xfrm flipV="1">
            <a:off x="293482" y="193950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336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827FA448-F700-469B-8DC5-C06BDC706122}"/>
              </a:ext>
            </a:extLst>
          </p:cNvPr>
          <p:cNvCxnSpPr>
            <a:cxnSpLocks/>
          </p:cNvCxnSpPr>
          <p:nvPr/>
        </p:nvCxnSpPr>
        <p:spPr>
          <a:xfrm>
            <a:off x="4450815"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159A6543-C3BF-4CB7-8ECD-BA613D554384}"/>
              </a:ext>
            </a:extLst>
          </p:cNvPr>
          <p:cNvCxnSpPr>
            <a:cxnSpLocks/>
          </p:cNvCxnSpPr>
          <p:nvPr/>
        </p:nvCxnSpPr>
        <p:spPr>
          <a:xfrm>
            <a:off x="4538380"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4E30FA7-E307-4E4B-A431-64209C5FE9A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AB96E9-7272-4A79-8262-A2ECDF03176A}"/>
              </a:ext>
            </a:extLst>
          </p:cNvPr>
          <p:cNvCxnSpPr>
            <a:cxnSpLocks/>
          </p:cNvCxnSpPr>
          <p:nvPr/>
        </p:nvCxnSpPr>
        <p:spPr>
          <a:xfrm flipV="1">
            <a:off x="293482" y="3509958"/>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9030A1FE-336C-4CD0-B5C2-A7C0560320D6}"/>
              </a:ext>
            </a:extLst>
          </p:cNvPr>
          <p:cNvGrpSpPr/>
          <p:nvPr/>
        </p:nvGrpSpPr>
        <p:grpSpPr>
          <a:xfrm>
            <a:off x="293482" y="1519219"/>
            <a:ext cx="5615360" cy="74625"/>
            <a:chOff x="293482" y="1426610"/>
            <a:chExt cx="5615360" cy="74625"/>
          </a:xfrm>
        </p:grpSpPr>
        <p:cxnSp>
          <p:nvCxnSpPr>
            <p:cNvPr id="18" name="Straight Connector 17">
              <a:extLst>
                <a:ext uri="{FF2B5EF4-FFF2-40B4-BE49-F238E27FC236}">
                  <a16:creationId xmlns:a16="http://schemas.microsoft.com/office/drawing/2014/main" id="{DA52150B-F9EE-418C-AE49-5F6EF0242DBA}"/>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7570AB-F9B8-4875-BFA5-8F6DD6A612E5}"/>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53D87CA0-28C4-4C62-98E1-6E9D64B365CD}"/>
              </a:ext>
            </a:extLst>
          </p:cNvPr>
          <p:cNvGrpSpPr/>
          <p:nvPr/>
        </p:nvGrpSpPr>
        <p:grpSpPr>
          <a:xfrm>
            <a:off x="293482" y="2657396"/>
            <a:ext cx="5615360" cy="79438"/>
            <a:chOff x="293482" y="2467365"/>
            <a:chExt cx="5615360" cy="79438"/>
          </a:xfrm>
        </p:grpSpPr>
        <p:cxnSp>
          <p:nvCxnSpPr>
            <p:cNvPr id="19" name="Straight Connector 18">
              <a:extLst>
                <a:ext uri="{FF2B5EF4-FFF2-40B4-BE49-F238E27FC236}">
                  <a16:creationId xmlns:a16="http://schemas.microsoft.com/office/drawing/2014/main" id="{52CA1C7C-19E5-4457-9BFE-8B61231508FB}"/>
                </a:ext>
              </a:extLst>
            </p:cNvPr>
            <p:cNvCxnSpPr>
              <a:cxnSpLocks/>
            </p:cNvCxnSpPr>
            <p:nvPr/>
          </p:nvCxnSpPr>
          <p:spPr>
            <a:xfrm flipV="1">
              <a:off x="293482" y="2467365"/>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CAFE23F-012E-489A-B50E-7FFD8D662228}"/>
                </a:ext>
              </a:extLst>
            </p:cNvPr>
            <p:cNvCxnSpPr>
              <a:cxnSpLocks/>
            </p:cNvCxnSpPr>
            <p:nvPr/>
          </p:nvCxnSpPr>
          <p:spPr>
            <a:xfrm flipV="1">
              <a:off x="293482" y="254680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cxnSp>
        <p:nvCxnSpPr>
          <p:cNvPr id="42" name="Straight Connector 41">
            <a:extLst>
              <a:ext uri="{FF2B5EF4-FFF2-40B4-BE49-F238E27FC236}">
                <a16:creationId xmlns:a16="http://schemas.microsoft.com/office/drawing/2014/main" id="{5E0DE83A-3C46-41B0-BE53-15885EF08F22}"/>
              </a:ext>
            </a:extLst>
          </p:cNvPr>
          <p:cNvCxnSpPr>
            <a:cxnSpLocks/>
          </p:cNvCxnSpPr>
          <p:nvPr/>
        </p:nvCxnSpPr>
        <p:spPr>
          <a:xfrm>
            <a:off x="1614205"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701DDC7-7FED-4BF1-AA1F-DB30BAE9CEBA}"/>
              </a:ext>
            </a:extLst>
          </p:cNvPr>
          <p:cNvCxnSpPr>
            <a:cxnSpLocks/>
          </p:cNvCxnSpPr>
          <p:nvPr/>
        </p:nvCxnSpPr>
        <p:spPr>
          <a:xfrm>
            <a:off x="1692144"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FA35E49A-42FA-4AFB-AC98-1AC123BE9034}"/>
              </a:ext>
            </a:extLst>
          </p:cNvPr>
          <p:cNvCxnSpPr>
            <a:cxnSpLocks/>
          </p:cNvCxnSpPr>
          <p:nvPr/>
        </p:nvCxnSpPr>
        <p:spPr>
          <a:xfrm>
            <a:off x="456867"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96D6F62D-9A5A-4039-94AA-D894F3E04440}"/>
              </a:ext>
            </a:extLst>
          </p:cNvPr>
          <p:cNvGrpSpPr/>
          <p:nvPr/>
        </p:nvGrpSpPr>
        <p:grpSpPr>
          <a:xfrm>
            <a:off x="455664" y="452903"/>
            <a:ext cx="1154382" cy="3063460"/>
            <a:chOff x="462014" y="454440"/>
            <a:chExt cx="1154382" cy="3063460"/>
          </a:xfrm>
        </p:grpSpPr>
        <p:sp>
          <p:nvSpPr>
            <p:cNvPr id="8" name="Rectangle 7">
              <a:extLst>
                <a:ext uri="{FF2B5EF4-FFF2-40B4-BE49-F238E27FC236}">
                  <a16:creationId xmlns:a16="http://schemas.microsoft.com/office/drawing/2014/main" id="{AE130088-B0EC-430C-AC53-9EEA947A6B82}"/>
                </a:ext>
              </a:extLst>
            </p:cNvPr>
            <p:cNvSpPr/>
            <p:nvPr/>
          </p:nvSpPr>
          <p:spPr>
            <a:xfrm>
              <a:off x="462014" y="454440"/>
              <a:ext cx="1154382" cy="3063460"/>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3D1E8EB-CB64-4225-9651-9E484CE5F85D}"/>
                </a:ext>
              </a:extLst>
            </p:cNvPr>
            <p:cNvSpPr txBox="1"/>
            <p:nvPr/>
          </p:nvSpPr>
          <p:spPr>
            <a:xfrm>
              <a:off x="541475" y="536888"/>
              <a:ext cx="981704" cy="230832"/>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10" name="TextBox 9">
              <a:extLst>
                <a:ext uri="{FF2B5EF4-FFF2-40B4-BE49-F238E27FC236}">
                  <a16:creationId xmlns:a16="http://schemas.microsoft.com/office/drawing/2014/main" id="{C96FCBB0-30B6-42D2-8BFE-D25AF6DD39FB}"/>
                </a:ext>
              </a:extLst>
            </p:cNvPr>
            <p:cNvSpPr txBox="1"/>
            <p:nvPr/>
          </p:nvSpPr>
          <p:spPr>
            <a:xfrm>
              <a:off x="541475" y="750452"/>
              <a:ext cx="981704" cy="2673039"/>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grpSp>
      <p:sp>
        <p:nvSpPr>
          <p:cNvPr id="47" name="Rectangle 46">
            <a:extLst>
              <a:ext uri="{FF2B5EF4-FFF2-40B4-BE49-F238E27FC236}">
                <a16:creationId xmlns:a16="http://schemas.microsoft.com/office/drawing/2014/main" id="{3DBBC280-0B2D-4FD4-A4AB-B41C8C771C79}"/>
              </a:ext>
            </a:extLst>
          </p:cNvPr>
          <p:cNvSpPr/>
          <p:nvPr/>
        </p:nvSpPr>
        <p:spPr>
          <a:xfrm>
            <a:off x="8357937" y="748915"/>
            <a:ext cx="2013860"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2CB7A-19EA-41F4-9B19-AB9C2DE2CB8D}"/>
              </a:ext>
            </a:extLst>
          </p:cNvPr>
          <p:cNvSpPr/>
          <p:nvPr/>
        </p:nvSpPr>
        <p:spPr>
          <a:xfrm>
            <a:off x="6727388" y="748915"/>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D1FF8A3-97B8-41F2-AA9E-1533DB575E9C}"/>
              </a:ext>
            </a:extLst>
          </p:cNvPr>
          <p:cNvSpPr/>
          <p:nvPr/>
        </p:nvSpPr>
        <p:spPr>
          <a:xfrm>
            <a:off x="8869679" y="1162796"/>
            <a:ext cx="51013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EA9D9A-0CC1-4C5B-8D11-CAC7B6390A9C}"/>
              </a:ext>
            </a:extLst>
          </p:cNvPr>
          <p:cNvSpPr/>
          <p:nvPr/>
        </p:nvSpPr>
        <p:spPr>
          <a:xfrm>
            <a:off x="6727388" y="1162796"/>
            <a:ext cx="214229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7CAE537-F97E-4480-A32D-E06CE16556F8}"/>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.child-1 {</a:t>
            </a:r>
          </a:p>
          <a:p>
            <a:pPr>
              <a:lnSpc>
                <a:spcPct val="110000"/>
              </a:lnSpc>
            </a:pPr>
            <a:r>
              <a:rPr lang="en-US" sz="2400">
                <a:latin typeface="Consolas" panose="020B0609020204030204" pitchFamily="49" charset="0"/>
                <a:cs typeface="Segoe UI Semilight" panose="020B0402040204020203" pitchFamily="34" charset="0"/>
              </a:rPr>
              <a:t>  grid-row: 1 / span 3;</a:t>
            </a:r>
          </a:p>
          <a:p>
            <a:pPr>
              <a:lnSpc>
                <a:spcPct val="110000"/>
              </a:lnSpc>
            </a:pPr>
            <a:r>
              <a:rPr lang="en-US" sz="2400">
                <a:latin typeface="Consolas" panose="020B0609020204030204" pitchFamily="49" charset="0"/>
                <a:cs typeface="Segoe UI Semilight" panose="020B0402040204020203" pitchFamily="34" charset="0"/>
              </a:rPr>
              <a:t>  grid-column: 1;</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68" name="Straight Connector 67">
            <a:extLst>
              <a:ext uri="{FF2B5EF4-FFF2-40B4-BE49-F238E27FC236}">
                <a16:creationId xmlns:a16="http://schemas.microsoft.com/office/drawing/2014/main" id="{84C73C6D-EF34-45AD-A3F2-E13FF6DABE6F}"/>
              </a:ext>
            </a:extLst>
          </p:cNvPr>
          <p:cNvCxnSpPr>
            <a:cxnSpLocks/>
          </p:cNvCxnSpPr>
          <p:nvPr/>
        </p:nvCxnSpPr>
        <p:spPr>
          <a:xfrm>
            <a:off x="5707849" y="290379"/>
            <a:ext cx="0" cy="339262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8927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E4E30FA7-E307-4E4B-A431-64209C5FE9A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AB96E9-7272-4A79-8262-A2ECDF03176A}"/>
              </a:ext>
            </a:extLst>
          </p:cNvPr>
          <p:cNvCxnSpPr>
            <a:cxnSpLocks/>
          </p:cNvCxnSpPr>
          <p:nvPr/>
        </p:nvCxnSpPr>
        <p:spPr>
          <a:xfrm flipV="1">
            <a:off x="293482" y="380038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9030A1FE-336C-4CD0-B5C2-A7C0560320D6}"/>
              </a:ext>
            </a:extLst>
          </p:cNvPr>
          <p:cNvGrpSpPr/>
          <p:nvPr/>
        </p:nvGrpSpPr>
        <p:grpSpPr>
          <a:xfrm>
            <a:off x="293482" y="1519219"/>
            <a:ext cx="5615360" cy="74625"/>
            <a:chOff x="293482" y="1426610"/>
            <a:chExt cx="5615360" cy="74625"/>
          </a:xfrm>
        </p:grpSpPr>
        <p:cxnSp>
          <p:nvCxnSpPr>
            <p:cNvPr id="18" name="Straight Connector 17">
              <a:extLst>
                <a:ext uri="{FF2B5EF4-FFF2-40B4-BE49-F238E27FC236}">
                  <a16:creationId xmlns:a16="http://schemas.microsoft.com/office/drawing/2014/main" id="{DA52150B-F9EE-418C-AE49-5F6EF0242DBA}"/>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7570AB-F9B8-4875-BFA5-8F6DD6A612E5}"/>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53D87CA0-28C4-4C62-98E1-6E9D64B365CD}"/>
              </a:ext>
            </a:extLst>
          </p:cNvPr>
          <p:cNvGrpSpPr/>
          <p:nvPr/>
        </p:nvGrpSpPr>
        <p:grpSpPr>
          <a:xfrm>
            <a:off x="293482" y="2657396"/>
            <a:ext cx="5615360" cy="79438"/>
            <a:chOff x="293482" y="2467365"/>
            <a:chExt cx="5615360" cy="79438"/>
          </a:xfrm>
        </p:grpSpPr>
        <p:cxnSp>
          <p:nvCxnSpPr>
            <p:cNvPr id="19" name="Straight Connector 18">
              <a:extLst>
                <a:ext uri="{FF2B5EF4-FFF2-40B4-BE49-F238E27FC236}">
                  <a16:creationId xmlns:a16="http://schemas.microsoft.com/office/drawing/2014/main" id="{52CA1C7C-19E5-4457-9BFE-8B61231508FB}"/>
                </a:ext>
              </a:extLst>
            </p:cNvPr>
            <p:cNvCxnSpPr>
              <a:cxnSpLocks/>
            </p:cNvCxnSpPr>
            <p:nvPr/>
          </p:nvCxnSpPr>
          <p:spPr>
            <a:xfrm flipV="1">
              <a:off x="293482" y="2467365"/>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FCAFE23F-012E-489A-B50E-7FFD8D662228}"/>
                </a:ext>
              </a:extLst>
            </p:cNvPr>
            <p:cNvCxnSpPr>
              <a:cxnSpLocks/>
            </p:cNvCxnSpPr>
            <p:nvPr/>
          </p:nvCxnSpPr>
          <p:spPr>
            <a:xfrm flipV="1">
              <a:off x="293482" y="254680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47" name="Rectangle 46">
            <a:extLst>
              <a:ext uri="{FF2B5EF4-FFF2-40B4-BE49-F238E27FC236}">
                <a16:creationId xmlns:a16="http://schemas.microsoft.com/office/drawing/2014/main" id="{3DBBC280-0B2D-4FD4-A4AB-B41C8C771C79}"/>
              </a:ext>
            </a:extLst>
          </p:cNvPr>
          <p:cNvSpPr/>
          <p:nvPr/>
        </p:nvSpPr>
        <p:spPr>
          <a:xfrm>
            <a:off x="8357937" y="748915"/>
            <a:ext cx="2013860"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2CB7A-19EA-41F4-9B19-AB9C2DE2CB8D}"/>
              </a:ext>
            </a:extLst>
          </p:cNvPr>
          <p:cNvSpPr/>
          <p:nvPr/>
        </p:nvSpPr>
        <p:spPr>
          <a:xfrm>
            <a:off x="6727388" y="748915"/>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D1FF8A3-97B8-41F2-AA9E-1533DB575E9C}"/>
              </a:ext>
            </a:extLst>
          </p:cNvPr>
          <p:cNvSpPr/>
          <p:nvPr/>
        </p:nvSpPr>
        <p:spPr>
          <a:xfrm>
            <a:off x="8869679" y="1162796"/>
            <a:ext cx="51013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EA9D9A-0CC1-4C5B-8D11-CAC7B6390A9C}"/>
              </a:ext>
            </a:extLst>
          </p:cNvPr>
          <p:cNvSpPr/>
          <p:nvPr/>
        </p:nvSpPr>
        <p:spPr>
          <a:xfrm>
            <a:off x="6727388" y="1162796"/>
            <a:ext cx="214229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7CAE537-F97E-4480-A32D-E06CE16556F8}"/>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.child-2 {</a:t>
            </a:r>
          </a:p>
          <a:p>
            <a:pPr>
              <a:lnSpc>
                <a:spcPct val="110000"/>
              </a:lnSpc>
            </a:pPr>
            <a:r>
              <a:rPr lang="en-US" sz="2400" dirty="0">
                <a:latin typeface="Consolas" panose="020B0609020204030204" pitchFamily="49" charset="0"/>
                <a:cs typeface="Segoe UI Semilight" panose="020B0402040204020203" pitchFamily="34" charset="0"/>
              </a:rPr>
              <a:t>  grid-row: 1 / span 3;</a:t>
            </a:r>
          </a:p>
          <a:p>
            <a:pPr>
              <a:lnSpc>
                <a:spcPct val="110000"/>
              </a:lnSpc>
            </a:pPr>
            <a:r>
              <a:rPr lang="en-US" sz="2400" dirty="0">
                <a:latin typeface="Consolas" panose="020B0609020204030204" pitchFamily="49" charset="0"/>
                <a:cs typeface="Segoe UI Semilight" panose="020B0402040204020203" pitchFamily="34" charset="0"/>
              </a:rPr>
              <a:t>  grid-column: 2;</a:t>
            </a: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a:t>
            </a:r>
          </a:p>
        </p:txBody>
      </p:sp>
      <p:cxnSp>
        <p:nvCxnSpPr>
          <p:cNvPr id="33" name="Straight Connector 32">
            <a:extLst>
              <a:ext uri="{FF2B5EF4-FFF2-40B4-BE49-F238E27FC236}">
                <a16:creationId xmlns:a16="http://schemas.microsoft.com/office/drawing/2014/main" id="{4B103E74-7A07-4102-A458-9BD07C31A084}"/>
              </a:ext>
            </a:extLst>
          </p:cNvPr>
          <p:cNvCxnSpPr>
            <a:cxnSpLocks/>
          </p:cNvCxnSpPr>
          <p:nvPr/>
        </p:nvCxnSpPr>
        <p:spPr>
          <a:xfrm>
            <a:off x="456867"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EC2E1EF-B803-4871-99CD-BCB19281287C}"/>
              </a:ext>
            </a:extLst>
          </p:cNvPr>
          <p:cNvCxnSpPr>
            <a:cxnSpLocks/>
          </p:cNvCxnSpPr>
          <p:nvPr/>
        </p:nvCxnSpPr>
        <p:spPr>
          <a:xfrm>
            <a:off x="1693720"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31E8359-DDA0-4AE8-ADC0-4BDDE950C9D9}"/>
              </a:ext>
            </a:extLst>
          </p:cNvPr>
          <p:cNvCxnSpPr>
            <a:cxnSpLocks/>
          </p:cNvCxnSpPr>
          <p:nvPr/>
        </p:nvCxnSpPr>
        <p:spPr>
          <a:xfrm>
            <a:off x="1616712"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90396DF-F958-4922-8841-0C145B0FC2C3}"/>
              </a:ext>
            </a:extLst>
          </p:cNvPr>
          <p:cNvCxnSpPr>
            <a:cxnSpLocks/>
          </p:cNvCxnSpPr>
          <p:nvPr/>
        </p:nvCxnSpPr>
        <p:spPr>
          <a:xfrm>
            <a:off x="4537985"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DA90E3EE-737C-4F96-BBB3-72B00DDFB79A}"/>
              </a:ext>
            </a:extLst>
          </p:cNvPr>
          <p:cNvCxnSpPr>
            <a:cxnSpLocks/>
          </p:cNvCxnSpPr>
          <p:nvPr/>
        </p:nvCxnSpPr>
        <p:spPr>
          <a:xfrm>
            <a:off x="4451351"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46B1E45-A2DD-450D-8BFF-33CCD1E62C69}"/>
              </a:ext>
            </a:extLst>
          </p:cNvPr>
          <p:cNvCxnSpPr>
            <a:cxnSpLocks/>
          </p:cNvCxnSpPr>
          <p:nvPr/>
        </p:nvCxnSpPr>
        <p:spPr>
          <a:xfrm>
            <a:off x="5708317" y="290379"/>
            <a:ext cx="0" cy="3699293"/>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41" name="Rectangle 40">
            <a:extLst>
              <a:ext uri="{FF2B5EF4-FFF2-40B4-BE49-F238E27FC236}">
                <a16:creationId xmlns:a16="http://schemas.microsoft.com/office/drawing/2014/main" id="{7062E19D-A14C-472C-BDC9-6A2F4C783C8A}"/>
              </a:ext>
            </a:extLst>
          </p:cNvPr>
          <p:cNvSpPr/>
          <p:nvPr/>
        </p:nvSpPr>
        <p:spPr>
          <a:xfrm>
            <a:off x="450850" y="452902"/>
            <a:ext cx="1183053" cy="3358701"/>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3714AE1-2606-4451-81FA-B11492D5A9E8}"/>
              </a:ext>
            </a:extLst>
          </p:cNvPr>
          <p:cNvSpPr txBox="1"/>
          <p:nvPr/>
        </p:nvSpPr>
        <p:spPr>
          <a:xfrm>
            <a:off x="535125" y="535351"/>
            <a:ext cx="981704" cy="230832"/>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59" name="TextBox 58">
            <a:extLst>
              <a:ext uri="{FF2B5EF4-FFF2-40B4-BE49-F238E27FC236}">
                <a16:creationId xmlns:a16="http://schemas.microsoft.com/office/drawing/2014/main" id="{86F1AEA6-E53E-4E4B-9717-C7CB20E36F83}"/>
              </a:ext>
            </a:extLst>
          </p:cNvPr>
          <p:cNvSpPr txBox="1"/>
          <p:nvPr/>
        </p:nvSpPr>
        <p:spPr>
          <a:xfrm>
            <a:off x="535125" y="748915"/>
            <a:ext cx="981704" cy="2673039"/>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sp>
        <p:nvSpPr>
          <p:cNvPr id="61" name="Rectangle 60">
            <a:extLst>
              <a:ext uri="{FF2B5EF4-FFF2-40B4-BE49-F238E27FC236}">
                <a16:creationId xmlns:a16="http://schemas.microsoft.com/office/drawing/2014/main" id="{ACFCF7BF-FF7D-4A8E-8CD2-A07EB2A26144}"/>
              </a:ext>
            </a:extLst>
          </p:cNvPr>
          <p:cNvSpPr/>
          <p:nvPr/>
        </p:nvSpPr>
        <p:spPr>
          <a:xfrm>
            <a:off x="1687054" y="454440"/>
            <a:ext cx="2773923" cy="335716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56CCA944-9961-437B-B070-B17E24310A1D}"/>
              </a:ext>
            </a:extLst>
          </p:cNvPr>
          <p:cNvSpPr txBox="1"/>
          <p:nvPr/>
        </p:nvSpPr>
        <p:spPr>
          <a:xfrm>
            <a:off x="1753537" y="2329404"/>
            <a:ext cx="2626496" cy="1415772"/>
          </a:xfrm>
          <a:prstGeom prst="rect">
            <a:avLst/>
          </a:prstGeom>
          <a:noFill/>
        </p:spPr>
        <p:txBody>
          <a:bodyPr wrap="square" rtlCol="0">
            <a:spAutoFit/>
          </a:bodyPr>
          <a:lstStyle/>
          <a:p>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metus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ac pharetra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massa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euismod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dui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hac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habitasse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platea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dictumst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id ex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est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Duis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et nisi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a:t>
            </a:r>
          </a:p>
          <a:p>
            <a:endParaRPr lang="en-US" sz="430">
              <a:latin typeface="Segoe UI" panose="020B0502040204020203" pitchFamily="34" charset="0"/>
              <a:cs typeface="Segoe UI" panose="020B0502040204020203" pitchFamily="34" charset="0"/>
            </a:endParaRPr>
          </a:p>
          <a:p>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maximus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dolor cursus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vitae cursus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non.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vitae pulvinar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lacinia</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malesuada</a:t>
            </a:r>
            <a:r>
              <a:rPr lang="en-US" sz="430">
                <a:latin typeface="Segoe UI" panose="020B0502040204020203" pitchFamily="34" charset="0"/>
                <a:cs typeface="Segoe UI" panose="020B0502040204020203" pitchFamily="34" charset="0"/>
              </a:rPr>
              <a:t> fames ac ante ipsum </a:t>
            </a:r>
            <a:r>
              <a:rPr lang="en-US" sz="430" err="1">
                <a:latin typeface="Segoe UI" panose="020B0502040204020203" pitchFamily="34" charset="0"/>
                <a:cs typeface="Segoe UI" panose="020B0502040204020203" pitchFamily="34" charset="0"/>
              </a:rPr>
              <a:t>primis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faucibus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ante </a:t>
            </a:r>
            <a:r>
              <a:rPr lang="en-US" sz="430" err="1">
                <a:latin typeface="Segoe UI" panose="020B0502040204020203" pitchFamily="34" charset="0"/>
                <a:cs typeface="Segoe UI" panose="020B0502040204020203" pitchFamily="34" charset="0"/>
              </a:rPr>
              <a:t>egestas</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Curabitur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mollis</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sed.</a:t>
            </a:r>
          </a:p>
          <a:p>
            <a:endParaRPr lang="en-US" sz="430">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Maecenas maximus ante non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ultricies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 mi. </a:t>
            </a:r>
          </a:p>
        </p:txBody>
      </p:sp>
      <p:pic>
        <p:nvPicPr>
          <p:cNvPr id="63" name="Picture 62">
            <a:extLst>
              <a:ext uri="{FF2B5EF4-FFF2-40B4-BE49-F238E27FC236}">
                <a16:creationId xmlns:a16="http://schemas.microsoft.com/office/drawing/2014/main" id="{A53F1A8A-431E-4007-9050-05F4167838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430" y="585869"/>
            <a:ext cx="2507608" cy="1665208"/>
          </a:xfrm>
          <a:prstGeom prst="rect">
            <a:avLst/>
          </a:prstGeom>
        </p:spPr>
      </p:pic>
    </p:spTree>
    <p:extLst>
      <p:ext uri="{BB962C8B-B14F-4D97-AF65-F5344CB8AC3E}">
        <p14:creationId xmlns:p14="http://schemas.microsoft.com/office/powerpoint/2010/main" val="1725489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23BCFD6-B695-4F5C-9C6C-D108990607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4262" y="457200"/>
            <a:ext cx="3640925" cy="3161944"/>
          </a:xfrm>
          <a:prstGeom prst="rect">
            <a:avLst/>
          </a:prstGeom>
        </p:spPr>
      </p:pic>
      <p:pic>
        <p:nvPicPr>
          <p:cNvPr id="9" name="Picture 8">
            <a:extLst>
              <a:ext uri="{FF2B5EF4-FFF2-40B4-BE49-F238E27FC236}">
                <a16:creationId xmlns:a16="http://schemas.microsoft.com/office/drawing/2014/main" id="{6A18ED7D-216E-4AB4-9514-D8D2593FB3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66904" y="1944169"/>
            <a:ext cx="5658193" cy="4913831"/>
          </a:xfrm>
          <a:prstGeom prst="rect">
            <a:avLst/>
          </a:prstGeom>
        </p:spPr>
      </p:pic>
      <p:pic>
        <p:nvPicPr>
          <p:cNvPr id="10" name="Picture 9">
            <a:extLst>
              <a:ext uri="{FF2B5EF4-FFF2-40B4-BE49-F238E27FC236}">
                <a16:creationId xmlns:a16="http://schemas.microsoft.com/office/drawing/2014/main" id="{DBF9FDD5-EC12-4484-AD05-193A2EB32B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6806" y="457200"/>
            <a:ext cx="5275379" cy="4581377"/>
          </a:xfrm>
          <a:prstGeom prst="rect">
            <a:avLst/>
          </a:prstGeom>
        </p:spPr>
      </p:pic>
    </p:spTree>
    <p:extLst>
      <p:ext uri="{BB962C8B-B14F-4D97-AF65-F5344CB8AC3E}">
        <p14:creationId xmlns:p14="http://schemas.microsoft.com/office/powerpoint/2010/main" val="37415796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64" name="Straight Connector 63">
            <a:extLst>
              <a:ext uri="{FF2B5EF4-FFF2-40B4-BE49-F238E27FC236}">
                <a16:creationId xmlns:a16="http://schemas.microsoft.com/office/drawing/2014/main" id="{A5BC3751-8B02-45A6-A420-51A916725775}"/>
              </a:ext>
            </a:extLst>
          </p:cNvPr>
          <p:cNvCxnSpPr>
            <a:cxnSpLocks/>
          </p:cNvCxnSpPr>
          <p:nvPr/>
        </p:nvCxnSpPr>
        <p:spPr>
          <a:xfrm>
            <a:off x="4451351" y="290379"/>
            <a:ext cx="0" cy="398805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9030A1FE-336C-4CD0-B5C2-A7C0560320D6}"/>
              </a:ext>
            </a:extLst>
          </p:cNvPr>
          <p:cNvGrpSpPr/>
          <p:nvPr/>
        </p:nvGrpSpPr>
        <p:grpSpPr>
          <a:xfrm>
            <a:off x="293482" y="1639681"/>
            <a:ext cx="5615360" cy="74625"/>
            <a:chOff x="293482" y="1426610"/>
            <a:chExt cx="5615360" cy="74625"/>
          </a:xfrm>
        </p:grpSpPr>
        <p:cxnSp>
          <p:nvCxnSpPr>
            <p:cNvPr id="18" name="Straight Connector 17">
              <a:extLst>
                <a:ext uri="{FF2B5EF4-FFF2-40B4-BE49-F238E27FC236}">
                  <a16:creationId xmlns:a16="http://schemas.microsoft.com/office/drawing/2014/main" id="{DA52150B-F9EE-418C-AE49-5F6EF0242DBA}"/>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7570AB-F9B8-4875-BFA5-8F6DD6A612E5}"/>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2385316C-EE15-4ACF-9872-49235DA5578A}"/>
              </a:ext>
            </a:extLst>
          </p:cNvPr>
          <p:cNvGrpSpPr/>
          <p:nvPr/>
        </p:nvGrpSpPr>
        <p:grpSpPr>
          <a:xfrm>
            <a:off x="293482" y="2890965"/>
            <a:ext cx="5615360" cy="74625"/>
            <a:chOff x="293482" y="1426610"/>
            <a:chExt cx="5615360" cy="74625"/>
          </a:xfrm>
        </p:grpSpPr>
        <p:cxnSp>
          <p:nvCxnSpPr>
            <p:cNvPr id="32" name="Straight Connector 31">
              <a:extLst>
                <a:ext uri="{FF2B5EF4-FFF2-40B4-BE49-F238E27FC236}">
                  <a16:creationId xmlns:a16="http://schemas.microsoft.com/office/drawing/2014/main" id="{60340882-F6DB-4BDF-A0A2-B2929BD76EB6}"/>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587E940-599D-4A53-8201-5A0F8D892A48}"/>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E4E30FA7-E307-4E4B-A431-64209C5FE9A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AB96E9-7272-4A79-8262-A2ECDF03176A}"/>
              </a:ext>
            </a:extLst>
          </p:cNvPr>
          <p:cNvCxnSpPr>
            <a:cxnSpLocks/>
          </p:cNvCxnSpPr>
          <p:nvPr/>
        </p:nvCxnSpPr>
        <p:spPr>
          <a:xfrm flipV="1">
            <a:off x="293482" y="414507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3DBBC280-0B2D-4FD4-A4AB-B41C8C771C79}"/>
              </a:ext>
            </a:extLst>
          </p:cNvPr>
          <p:cNvSpPr/>
          <p:nvPr/>
        </p:nvSpPr>
        <p:spPr>
          <a:xfrm>
            <a:off x="8357937" y="748915"/>
            <a:ext cx="51174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2CB7A-19EA-41F4-9B19-AB9C2DE2CB8D}"/>
              </a:ext>
            </a:extLst>
          </p:cNvPr>
          <p:cNvSpPr/>
          <p:nvPr/>
        </p:nvSpPr>
        <p:spPr>
          <a:xfrm>
            <a:off x="6727388" y="748915"/>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D1FF8A3-97B8-41F2-AA9E-1533DB575E9C}"/>
              </a:ext>
            </a:extLst>
          </p:cNvPr>
          <p:cNvSpPr/>
          <p:nvPr/>
        </p:nvSpPr>
        <p:spPr>
          <a:xfrm>
            <a:off x="8869679" y="1162796"/>
            <a:ext cx="51013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EA9D9A-0CC1-4C5B-8D11-CAC7B6390A9C}"/>
              </a:ext>
            </a:extLst>
          </p:cNvPr>
          <p:cNvSpPr/>
          <p:nvPr/>
        </p:nvSpPr>
        <p:spPr>
          <a:xfrm>
            <a:off x="6727388" y="1162796"/>
            <a:ext cx="214229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B103E74-7A07-4102-A458-9BD07C31A084}"/>
              </a:ext>
            </a:extLst>
          </p:cNvPr>
          <p:cNvCxnSpPr>
            <a:cxnSpLocks/>
          </p:cNvCxnSpPr>
          <p:nvPr/>
        </p:nvCxnSpPr>
        <p:spPr>
          <a:xfrm>
            <a:off x="456867"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EC2E1EF-B803-4871-99CD-BCB19281287C}"/>
              </a:ext>
            </a:extLst>
          </p:cNvPr>
          <p:cNvCxnSpPr>
            <a:cxnSpLocks/>
          </p:cNvCxnSpPr>
          <p:nvPr/>
        </p:nvCxnSpPr>
        <p:spPr>
          <a:xfrm>
            <a:off x="1693720"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31E8359-DDA0-4AE8-ADC0-4BDDE950C9D9}"/>
              </a:ext>
            </a:extLst>
          </p:cNvPr>
          <p:cNvCxnSpPr>
            <a:cxnSpLocks/>
          </p:cNvCxnSpPr>
          <p:nvPr/>
        </p:nvCxnSpPr>
        <p:spPr>
          <a:xfrm>
            <a:off x="1616712"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690396DF-F958-4922-8841-0C145B0FC2C3}"/>
              </a:ext>
            </a:extLst>
          </p:cNvPr>
          <p:cNvCxnSpPr>
            <a:cxnSpLocks/>
          </p:cNvCxnSpPr>
          <p:nvPr/>
        </p:nvCxnSpPr>
        <p:spPr>
          <a:xfrm>
            <a:off x="4537985"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46B1E45-A2DD-450D-8BFF-33CCD1E62C69}"/>
              </a:ext>
            </a:extLst>
          </p:cNvPr>
          <p:cNvCxnSpPr>
            <a:cxnSpLocks/>
          </p:cNvCxnSpPr>
          <p:nvPr/>
        </p:nvCxnSpPr>
        <p:spPr>
          <a:xfrm>
            <a:off x="5708317"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29" name="Rectangle 28">
            <a:extLst>
              <a:ext uri="{FF2B5EF4-FFF2-40B4-BE49-F238E27FC236}">
                <a16:creationId xmlns:a16="http://schemas.microsoft.com/office/drawing/2014/main" id="{1DD2AA18-576B-4313-98E5-968FC6CB0715}"/>
              </a:ext>
            </a:extLst>
          </p:cNvPr>
          <p:cNvSpPr/>
          <p:nvPr/>
        </p:nvSpPr>
        <p:spPr>
          <a:xfrm>
            <a:off x="4531864" y="450319"/>
            <a:ext cx="1186079" cy="119873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24F544C-D3B9-41CD-A535-4572635F8327}"/>
              </a:ext>
            </a:extLst>
          </p:cNvPr>
          <p:cNvSpPr txBox="1"/>
          <p:nvPr/>
        </p:nvSpPr>
        <p:spPr>
          <a:xfrm>
            <a:off x="4637460" y="536887"/>
            <a:ext cx="981704" cy="1015663"/>
          </a:xfrm>
          <a:prstGeom prst="rect">
            <a:avLst/>
          </a:prstGeom>
          <a:noFill/>
        </p:spPr>
        <p:txBody>
          <a:bodyPr wrap="square" rtlCol="0">
            <a:spAutoFit/>
          </a:bodyPr>
          <a:lstStyle/>
          <a:p>
            <a:r>
              <a:rPr lang="en-US" sz="2000">
                <a:latin typeface="Segoe UI Light" panose="020B0502040204020203" pitchFamily="34" charset="0"/>
                <a:cs typeface="Segoe UI Light" panose="020B0502040204020203" pitchFamily="34" charset="0"/>
              </a:rPr>
              <a:t>They’re good dogs.</a:t>
            </a:r>
            <a:endParaRPr lang="en-US" sz="2000" b="1">
              <a:latin typeface="Segoe UI Light" panose="020B0502040204020203" pitchFamily="34" charset="0"/>
              <a:cs typeface="Segoe UI Light" panose="020B0502040204020203" pitchFamily="34" charset="0"/>
            </a:endParaRPr>
          </a:p>
        </p:txBody>
      </p:sp>
      <p:sp>
        <p:nvSpPr>
          <p:cNvPr id="46" name="TextBox 45">
            <a:extLst>
              <a:ext uri="{FF2B5EF4-FFF2-40B4-BE49-F238E27FC236}">
                <a16:creationId xmlns:a16="http://schemas.microsoft.com/office/drawing/2014/main" id="{77CAE537-F97E-4480-A32D-E06CE16556F8}"/>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.child-3 {</a:t>
            </a:r>
          </a:p>
          <a:p>
            <a:pPr>
              <a:lnSpc>
                <a:spcPct val="110000"/>
              </a:lnSpc>
            </a:pPr>
            <a:r>
              <a:rPr lang="en-US" sz="2400">
                <a:latin typeface="Consolas" panose="020B0609020204030204" pitchFamily="49" charset="0"/>
                <a:cs typeface="Segoe UI Semilight" panose="020B0402040204020203" pitchFamily="34" charset="0"/>
              </a:rPr>
              <a:t>  grid-row: 1;</a:t>
            </a:r>
          </a:p>
          <a:p>
            <a:pPr>
              <a:lnSpc>
                <a:spcPct val="110000"/>
              </a:lnSpc>
            </a:pPr>
            <a:r>
              <a:rPr lang="en-US" sz="2400">
                <a:latin typeface="Consolas" panose="020B0609020204030204" pitchFamily="49" charset="0"/>
                <a:cs typeface="Segoe UI Semilight" panose="020B0402040204020203" pitchFamily="34" charset="0"/>
              </a:rPr>
              <a:t>  grid-column: 3;</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
        <p:nvSpPr>
          <p:cNvPr id="51" name="Rectangle 50">
            <a:extLst>
              <a:ext uri="{FF2B5EF4-FFF2-40B4-BE49-F238E27FC236}">
                <a16:creationId xmlns:a16="http://schemas.microsoft.com/office/drawing/2014/main" id="{E8D65BA1-DD23-4FCB-983A-02BF737FAE2E}"/>
              </a:ext>
            </a:extLst>
          </p:cNvPr>
          <p:cNvSpPr/>
          <p:nvPr/>
        </p:nvSpPr>
        <p:spPr>
          <a:xfrm>
            <a:off x="450850" y="452902"/>
            <a:ext cx="1183053" cy="3701798"/>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E9EA65F8-10D7-47D9-A337-0863007CF856}"/>
              </a:ext>
            </a:extLst>
          </p:cNvPr>
          <p:cNvSpPr txBox="1"/>
          <p:nvPr/>
        </p:nvSpPr>
        <p:spPr>
          <a:xfrm>
            <a:off x="535125" y="535351"/>
            <a:ext cx="981704" cy="230832"/>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54" name="TextBox 53">
            <a:extLst>
              <a:ext uri="{FF2B5EF4-FFF2-40B4-BE49-F238E27FC236}">
                <a16:creationId xmlns:a16="http://schemas.microsoft.com/office/drawing/2014/main" id="{4DC5281E-758B-46BB-AC9C-8440517A5661}"/>
              </a:ext>
            </a:extLst>
          </p:cNvPr>
          <p:cNvSpPr txBox="1"/>
          <p:nvPr/>
        </p:nvSpPr>
        <p:spPr>
          <a:xfrm>
            <a:off x="535125" y="748915"/>
            <a:ext cx="981704" cy="2673039"/>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sp>
        <p:nvSpPr>
          <p:cNvPr id="55" name="Rectangle 54">
            <a:extLst>
              <a:ext uri="{FF2B5EF4-FFF2-40B4-BE49-F238E27FC236}">
                <a16:creationId xmlns:a16="http://schemas.microsoft.com/office/drawing/2014/main" id="{83E2CA9D-ACA6-45F6-AAD3-B47418A891B8}"/>
              </a:ext>
            </a:extLst>
          </p:cNvPr>
          <p:cNvSpPr/>
          <p:nvPr/>
        </p:nvSpPr>
        <p:spPr>
          <a:xfrm>
            <a:off x="1687054" y="454440"/>
            <a:ext cx="2773923" cy="37002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B5144E4-3C3E-40DC-B790-9BD67D62FD39}"/>
              </a:ext>
            </a:extLst>
          </p:cNvPr>
          <p:cNvSpPr txBox="1"/>
          <p:nvPr/>
        </p:nvSpPr>
        <p:spPr>
          <a:xfrm>
            <a:off x="1753537" y="2329404"/>
            <a:ext cx="2626496" cy="1415772"/>
          </a:xfrm>
          <a:prstGeom prst="rect">
            <a:avLst/>
          </a:prstGeom>
          <a:noFill/>
        </p:spPr>
        <p:txBody>
          <a:bodyPr wrap="square" rtlCol="0">
            <a:spAutoFit/>
          </a:bodyPr>
          <a:lstStyle/>
          <a:p>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metus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ac pharetra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massa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euismod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dui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hac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habitasse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platea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dictumst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id ex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est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Duis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et nisi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a:t>
            </a:r>
          </a:p>
          <a:p>
            <a:endParaRPr lang="en-US" sz="430">
              <a:latin typeface="Segoe UI" panose="020B0502040204020203" pitchFamily="34" charset="0"/>
              <a:cs typeface="Segoe UI" panose="020B0502040204020203" pitchFamily="34" charset="0"/>
            </a:endParaRPr>
          </a:p>
          <a:p>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maximus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dolor cursus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vitae cursus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non.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vitae pulvinar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lacinia</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malesuada</a:t>
            </a:r>
            <a:r>
              <a:rPr lang="en-US" sz="430">
                <a:latin typeface="Segoe UI" panose="020B0502040204020203" pitchFamily="34" charset="0"/>
                <a:cs typeface="Segoe UI" panose="020B0502040204020203" pitchFamily="34" charset="0"/>
              </a:rPr>
              <a:t> fames ac ante ipsum </a:t>
            </a:r>
            <a:r>
              <a:rPr lang="en-US" sz="430" err="1">
                <a:latin typeface="Segoe UI" panose="020B0502040204020203" pitchFamily="34" charset="0"/>
                <a:cs typeface="Segoe UI" panose="020B0502040204020203" pitchFamily="34" charset="0"/>
              </a:rPr>
              <a:t>primis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faucibus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ante </a:t>
            </a:r>
            <a:r>
              <a:rPr lang="en-US" sz="430" err="1">
                <a:latin typeface="Segoe UI" panose="020B0502040204020203" pitchFamily="34" charset="0"/>
                <a:cs typeface="Segoe UI" panose="020B0502040204020203" pitchFamily="34" charset="0"/>
              </a:rPr>
              <a:t>egestas</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Curabitur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mollis</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sed.</a:t>
            </a:r>
          </a:p>
          <a:p>
            <a:endParaRPr lang="en-US" sz="430">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Maecenas maximus ante non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ultricies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 mi. </a:t>
            </a:r>
          </a:p>
        </p:txBody>
      </p:sp>
      <p:pic>
        <p:nvPicPr>
          <p:cNvPr id="60" name="Picture 59">
            <a:extLst>
              <a:ext uri="{FF2B5EF4-FFF2-40B4-BE49-F238E27FC236}">
                <a16:creationId xmlns:a16="http://schemas.microsoft.com/office/drawing/2014/main" id="{9042FB8B-4FC2-4030-985D-F62DFB0AD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430" y="585869"/>
            <a:ext cx="2507608" cy="1665208"/>
          </a:xfrm>
          <a:prstGeom prst="rect">
            <a:avLst/>
          </a:prstGeom>
        </p:spPr>
      </p:pic>
    </p:spTree>
    <p:extLst>
      <p:ext uri="{BB962C8B-B14F-4D97-AF65-F5344CB8AC3E}">
        <p14:creationId xmlns:p14="http://schemas.microsoft.com/office/powerpoint/2010/main" val="45564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9030A1FE-336C-4CD0-B5C2-A7C0560320D6}"/>
              </a:ext>
            </a:extLst>
          </p:cNvPr>
          <p:cNvGrpSpPr/>
          <p:nvPr/>
        </p:nvGrpSpPr>
        <p:grpSpPr>
          <a:xfrm>
            <a:off x="293482" y="1639681"/>
            <a:ext cx="5615360" cy="74625"/>
            <a:chOff x="293482" y="1426610"/>
            <a:chExt cx="5615360" cy="74625"/>
          </a:xfrm>
        </p:grpSpPr>
        <p:cxnSp>
          <p:nvCxnSpPr>
            <p:cNvPr id="18" name="Straight Connector 17">
              <a:extLst>
                <a:ext uri="{FF2B5EF4-FFF2-40B4-BE49-F238E27FC236}">
                  <a16:creationId xmlns:a16="http://schemas.microsoft.com/office/drawing/2014/main" id="{DA52150B-F9EE-418C-AE49-5F6EF0242DBA}"/>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7570AB-F9B8-4875-BFA5-8F6DD6A612E5}"/>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2385316C-EE15-4ACF-9872-49235DA5578A}"/>
              </a:ext>
            </a:extLst>
          </p:cNvPr>
          <p:cNvGrpSpPr/>
          <p:nvPr/>
        </p:nvGrpSpPr>
        <p:grpSpPr>
          <a:xfrm>
            <a:off x="293482" y="2890965"/>
            <a:ext cx="5615360" cy="74625"/>
            <a:chOff x="293482" y="1426610"/>
            <a:chExt cx="5615360" cy="74625"/>
          </a:xfrm>
        </p:grpSpPr>
        <p:cxnSp>
          <p:nvCxnSpPr>
            <p:cNvPr id="32" name="Straight Connector 31">
              <a:extLst>
                <a:ext uri="{FF2B5EF4-FFF2-40B4-BE49-F238E27FC236}">
                  <a16:creationId xmlns:a16="http://schemas.microsoft.com/office/drawing/2014/main" id="{60340882-F6DB-4BDF-A0A2-B2929BD76EB6}"/>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587E940-599D-4A53-8201-5A0F8D892A48}"/>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cxnSp>
        <p:nvCxnSpPr>
          <p:cNvPr id="36" name="Straight Connector 35">
            <a:extLst>
              <a:ext uri="{FF2B5EF4-FFF2-40B4-BE49-F238E27FC236}">
                <a16:creationId xmlns:a16="http://schemas.microsoft.com/office/drawing/2014/main" id="{690396DF-F958-4922-8841-0C145B0FC2C3}"/>
              </a:ext>
            </a:extLst>
          </p:cNvPr>
          <p:cNvCxnSpPr>
            <a:cxnSpLocks/>
          </p:cNvCxnSpPr>
          <p:nvPr/>
        </p:nvCxnSpPr>
        <p:spPr>
          <a:xfrm>
            <a:off x="4537985"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46B1E45-A2DD-450D-8BFF-33CCD1E62C69}"/>
              </a:ext>
            </a:extLst>
          </p:cNvPr>
          <p:cNvCxnSpPr>
            <a:cxnSpLocks/>
          </p:cNvCxnSpPr>
          <p:nvPr/>
        </p:nvCxnSpPr>
        <p:spPr>
          <a:xfrm>
            <a:off x="5708317"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67" name="Rectangle 66">
            <a:extLst>
              <a:ext uri="{FF2B5EF4-FFF2-40B4-BE49-F238E27FC236}">
                <a16:creationId xmlns:a16="http://schemas.microsoft.com/office/drawing/2014/main" id="{37B5AF09-BF08-4DC7-8A7E-50C99C221702}"/>
              </a:ext>
            </a:extLst>
          </p:cNvPr>
          <p:cNvSpPr/>
          <p:nvPr/>
        </p:nvSpPr>
        <p:spPr>
          <a:xfrm>
            <a:off x="4528359" y="1709492"/>
            <a:ext cx="1189583" cy="1191099"/>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E508945A-3CAA-4E72-8CC2-32763273B098}"/>
              </a:ext>
            </a:extLst>
          </p:cNvPr>
          <p:cNvCxnSpPr>
            <a:cxnSpLocks/>
          </p:cNvCxnSpPr>
          <p:nvPr/>
        </p:nvCxnSpPr>
        <p:spPr>
          <a:xfrm>
            <a:off x="4451351" y="290379"/>
            <a:ext cx="0" cy="398805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3C6C01E4-C43D-454A-8101-3958A14254B9}"/>
              </a:ext>
            </a:extLst>
          </p:cNvPr>
          <p:cNvCxnSpPr>
            <a:cxnSpLocks/>
          </p:cNvCxnSpPr>
          <p:nvPr/>
        </p:nvCxnSpPr>
        <p:spPr>
          <a:xfrm flipV="1">
            <a:off x="293482" y="414507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E4E30FA7-E307-4E4B-A431-64209C5FE9A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3DBBC280-0B2D-4FD4-A4AB-B41C8C771C79}"/>
              </a:ext>
            </a:extLst>
          </p:cNvPr>
          <p:cNvSpPr/>
          <p:nvPr/>
        </p:nvSpPr>
        <p:spPr>
          <a:xfrm>
            <a:off x="8357937" y="748915"/>
            <a:ext cx="51174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2CB7A-19EA-41F4-9B19-AB9C2DE2CB8D}"/>
              </a:ext>
            </a:extLst>
          </p:cNvPr>
          <p:cNvSpPr/>
          <p:nvPr/>
        </p:nvSpPr>
        <p:spPr>
          <a:xfrm>
            <a:off x="6727388" y="748915"/>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D1FF8A3-97B8-41F2-AA9E-1533DB575E9C}"/>
              </a:ext>
            </a:extLst>
          </p:cNvPr>
          <p:cNvSpPr/>
          <p:nvPr/>
        </p:nvSpPr>
        <p:spPr>
          <a:xfrm>
            <a:off x="8869679" y="1162796"/>
            <a:ext cx="51013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EA9D9A-0CC1-4C5B-8D11-CAC7B6390A9C}"/>
              </a:ext>
            </a:extLst>
          </p:cNvPr>
          <p:cNvSpPr/>
          <p:nvPr/>
        </p:nvSpPr>
        <p:spPr>
          <a:xfrm>
            <a:off x="6727388" y="1162796"/>
            <a:ext cx="214229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4B103E74-7A07-4102-A458-9BD07C31A084}"/>
              </a:ext>
            </a:extLst>
          </p:cNvPr>
          <p:cNvCxnSpPr>
            <a:cxnSpLocks/>
          </p:cNvCxnSpPr>
          <p:nvPr/>
        </p:nvCxnSpPr>
        <p:spPr>
          <a:xfrm>
            <a:off x="456867"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3EC2E1EF-B803-4871-99CD-BCB19281287C}"/>
              </a:ext>
            </a:extLst>
          </p:cNvPr>
          <p:cNvCxnSpPr>
            <a:cxnSpLocks/>
          </p:cNvCxnSpPr>
          <p:nvPr/>
        </p:nvCxnSpPr>
        <p:spPr>
          <a:xfrm>
            <a:off x="1693720"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831E8359-DDA0-4AE8-ADC0-4BDDE950C9D9}"/>
              </a:ext>
            </a:extLst>
          </p:cNvPr>
          <p:cNvCxnSpPr>
            <a:cxnSpLocks/>
          </p:cNvCxnSpPr>
          <p:nvPr/>
        </p:nvCxnSpPr>
        <p:spPr>
          <a:xfrm>
            <a:off x="1616712" y="290378"/>
            <a:ext cx="0" cy="402336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46" name="TextBox 45">
            <a:extLst>
              <a:ext uri="{FF2B5EF4-FFF2-40B4-BE49-F238E27FC236}">
                <a16:creationId xmlns:a16="http://schemas.microsoft.com/office/drawing/2014/main" id="{77CAE537-F97E-4480-A32D-E06CE16556F8}"/>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.child-4 {</a:t>
            </a:r>
          </a:p>
          <a:p>
            <a:pPr>
              <a:lnSpc>
                <a:spcPct val="110000"/>
              </a:lnSpc>
            </a:pPr>
            <a:r>
              <a:rPr lang="en-US" sz="2400">
                <a:latin typeface="Consolas" panose="020B0609020204030204" pitchFamily="49" charset="0"/>
                <a:cs typeface="Segoe UI Semilight" panose="020B0402040204020203" pitchFamily="34" charset="0"/>
              </a:rPr>
              <a:t>  grid-row: 2;</a:t>
            </a:r>
          </a:p>
          <a:p>
            <a:pPr>
              <a:lnSpc>
                <a:spcPct val="110000"/>
              </a:lnSpc>
            </a:pPr>
            <a:r>
              <a:rPr lang="en-US" sz="2400">
                <a:latin typeface="Consolas" panose="020B0609020204030204" pitchFamily="49" charset="0"/>
                <a:cs typeface="Segoe UI Semilight" panose="020B0402040204020203" pitchFamily="34" charset="0"/>
              </a:rPr>
              <a:t>  grid-column: 3;</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
        <p:nvSpPr>
          <p:cNvPr id="43" name="TextBox 42">
            <a:extLst>
              <a:ext uri="{FF2B5EF4-FFF2-40B4-BE49-F238E27FC236}">
                <a16:creationId xmlns:a16="http://schemas.microsoft.com/office/drawing/2014/main" id="{519F4812-ED25-4FFD-A568-5765E43E68EC}"/>
              </a:ext>
            </a:extLst>
          </p:cNvPr>
          <p:cNvSpPr txBox="1"/>
          <p:nvPr/>
        </p:nvSpPr>
        <p:spPr>
          <a:xfrm>
            <a:off x="4641583" y="1997148"/>
            <a:ext cx="981704" cy="498316"/>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1. Chasing squirrels</a:t>
            </a:r>
          </a:p>
          <a:p>
            <a:r>
              <a:rPr lang="en-US" sz="600">
                <a:latin typeface="Segoe UI" panose="020B0502040204020203" pitchFamily="34" charset="0"/>
                <a:cs typeface="Segoe UI" panose="020B0502040204020203" pitchFamily="34" charset="0"/>
              </a:rPr>
              <a:t>2. </a:t>
            </a:r>
            <a:r>
              <a:rPr lang="en-US" sz="600" err="1">
                <a:latin typeface="Segoe UI" panose="020B0502040204020203" pitchFamily="34" charset="0"/>
                <a:cs typeface="Segoe UI" panose="020B0502040204020203" pitchFamily="34" charset="0"/>
              </a:rPr>
              <a:t>Horking</a:t>
            </a:r>
            <a:r>
              <a:rPr lang="en-US" sz="600">
                <a:latin typeface="Segoe UI" panose="020B0502040204020203" pitchFamily="34" charset="0"/>
                <a:cs typeface="Segoe UI" panose="020B0502040204020203" pitchFamily="34" charset="0"/>
              </a:rPr>
              <a:t> down food</a:t>
            </a:r>
          </a:p>
          <a:p>
            <a:r>
              <a:rPr lang="en-US" sz="600">
                <a:latin typeface="Segoe UI" panose="020B0502040204020203" pitchFamily="34" charset="0"/>
                <a:cs typeface="Segoe UI" panose="020B0502040204020203" pitchFamily="34" charset="0"/>
              </a:rPr>
              <a:t>3. Chewing on things</a:t>
            </a:r>
          </a:p>
          <a:p>
            <a:r>
              <a:rPr lang="en-US" sz="600">
                <a:latin typeface="Segoe UI" panose="020B0502040204020203" pitchFamily="34" charset="0"/>
                <a:cs typeface="Segoe UI" panose="020B0502040204020203" pitchFamily="34" charset="0"/>
              </a:rPr>
              <a:t>4. Asserting authority</a:t>
            </a:r>
          </a:p>
          <a:p>
            <a:r>
              <a:rPr lang="en-US" sz="600">
                <a:latin typeface="Segoe UI" panose="020B0502040204020203" pitchFamily="34" charset="0"/>
                <a:cs typeface="Segoe UI" panose="020B0502040204020203" pitchFamily="34" charset="0"/>
              </a:rPr>
              <a:t>5. Cuddles</a:t>
            </a:r>
          </a:p>
          <a:p>
            <a:r>
              <a:rPr lang="en-US" sz="600">
                <a:latin typeface="Segoe UI" panose="020B0502040204020203" pitchFamily="34" charset="0"/>
                <a:cs typeface="Segoe UI" panose="020B0502040204020203" pitchFamily="34" charset="0"/>
              </a:rPr>
              <a:t>6. Intellectual discourse</a:t>
            </a:r>
          </a:p>
        </p:txBody>
      </p:sp>
      <p:sp>
        <p:nvSpPr>
          <p:cNvPr id="44" name="TextBox 43">
            <a:extLst>
              <a:ext uri="{FF2B5EF4-FFF2-40B4-BE49-F238E27FC236}">
                <a16:creationId xmlns:a16="http://schemas.microsoft.com/office/drawing/2014/main" id="{706233EF-8C98-428F-82E2-DF542F4FB2CF}"/>
              </a:ext>
            </a:extLst>
          </p:cNvPr>
          <p:cNvSpPr txBox="1"/>
          <p:nvPr/>
        </p:nvSpPr>
        <p:spPr>
          <a:xfrm>
            <a:off x="4626532" y="1781207"/>
            <a:ext cx="981704" cy="215444"/>
          </a:xfrm>
          <a:prstGeom prst="rect">
            <a:avLst/>
          </a:prstGeom>
          <a:noFill/>
        </p:spPr>
        <p:txBody>
          <a:bodyPr wrap="square" rtlCol="0">
            <a:spAutoFit/>
          </a:bodyPr>
          <a:lstStyle/>
          <a:p>
            <a:r>
              <a:rPr lang="en-US" sz="800">
                <a:latin typeface="Segoe UI Semilight" panose="020B0402040204020203" pitchFamily="34" charset="0"/>
                <a:cs typeface="Segoe UI Semilight" panose="020B0402040204020203" pitchFamily="34" charset="0"/>
              </a:rPr>
              <a:t>Things dogs like:</a:t>
            </a:r>
            <a:endParaRPr lang="en-US" sz="800" b="1">
              <a:latin typeface="Segoe UI Semilight" panose="020B0402040204020203" pitchFamily="34" charset="0"/>
              <a:cs typeface="Segoe UI Semilight" panose="020B0402040204020203" pitchFamily="34" charset="0"/>
            </a:endParaRPr>
          </a:p>
        </p:txBody>
      </p:sp>
      <p:sp>
        <p:nvSpPr>
          <p:cNvPr id="45" name="Rectangle 44">
            <a:extLst>
              <a:ext uri="{FF2B5EF4-FFF2-40B4-BE49-F238E27FC236}">
                <a16:creationId xmlns:a16="http://schemas.microsoft.com/office/drawing/2014/main" id="{DFFB1034-E49D-4F38-9523-AF183DAD8A74}"/>
              </a:ext>
            </a:extLst>
          </p:cNvPr>
          <p:cNvSpPr/>
          <p:nvPr/>
        </p:nvSpPr>
        <p:spPr>
          <a:xfrm>
            <a:off x="450850" y="452902"/>
            <a:ext cx="1183053" cy="3701798"/>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DE3DEFCB-1E71-4B95-B872-1A5CD7D4FC78}"/>
              </a:ext>
            </a:extLst>
          </p:cNvPr>
          <p:cNvSpPr txBox="1"/>
          <p:nvPr/>
        </p:nvSpPr>
        <p:spPr>
          <a:xfrm>
            <a:off x="535125" y="535351"/>
            <a:ext cx="981704" cy="230832"/>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52" name="TextBox 51">
            <a:extLst>
              <a:ext uri="{FF2B5EF4-FFF2-40B4-BE49-F238E27FC236}">
                <a16:creationId xmlns:a16="http://schemas.microsoft.com/office/drawing/2014/main" id="{D41BCA3B-0C1C-44C4-9013-A895987B3611}"/>
              </a:ext>
            </a:extLst>
          </p:cNvPr>
          <p:cNvSpPr txBox="1"/>
          <p:nvPr/>
        </p:nvSpPr>
        <p:spPr>
          <a:xfrm>
            <a:off x="535125" y="748915"/>
            <a:ext cx="981704" cy="2673039"/>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sp>
        <p:nvSpPr>
          <p:cNvPr id="54" name="Rectangle 53">
            <a:extLst>
              <a:ext uri="{FF2B5EF4-FFF2-40B4-BE49-F238E27FC236}">
                <a16:creationId xmlns:a16="http://schemas.microsoft.com/office/drawing/2014/main" id="{8C35E392-7BDF-4F1D-A37B-474B9EF50FAD}"/>
              </a:ext>
            </a:extLst>
          </p:cNvPr>
          <p:cNvSpPr/>
          <p:nvPr/>
        </p:nvSpPr>
        <p:spPr>
          <a:xfrm>
            <a:off x="1687054" y="454440"/>
            <a:ext cx="2773923" cy="370026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316783C0-2836-42D1-96A7-A3363937A575}"/>
              </a:ext>
            </a:extLst>
          </p:cNvPr>
          <p:cNvSpPr txBox="1"/>
          <p:nvPr/>
        </p:nvSpPr>
        <p:spPr>
          <a:xfrm>
            <a:off x="1753537" y="2329404"/>
            <a:ext cx="2626496" cy="1415772"/>
          </a:xfrm>
          <a:prstGeom prst="rect">
            <a:avLst/>
          </a:prstGeom>
          <a:noFill/>
        </p:spPr>
        <p:txBody>
          <a:bodyPr wrap="square" rtlCol="0">
            <a:spAutoFit/>
          </a:bodyPr>
          <a:lstStyle/>
          <a:p>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metus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ac pharetra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massa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euismod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dui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hac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habitasse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platea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dictumst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id ex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est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Duis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et nisi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a:t>
            </a:r>
          </a:p>
          <a:p>
            <a:endParaRPr lang="en-US" sz="430">
              <a:latin typeface="Segoe UI" panose="020B0502040204020203" pitchFamily="34" charset="0"/>
              <a:cs typeface="Segoe UI" panose="020B0502040204020203" pitchFamily="34" charset="0"/>
            </a:endParaRPr>
          </a:p>
          <a:p>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maximus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dolor cursus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vitae cursus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non.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vitae pulvinar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lacinia</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malesuada</a:t>
            </a:r>
            <a:r>
              <a:rPr lang="en-US" sz="430">
                <a:latin typeface="Segoe UI" panose="020B0502040204020203" pitchFamily="34" charset="0"/>
                <a:cs typeface="Segoe UI" panose="020B0502040204020203" pitchFamily="34" charset="0"/>
              </a:rPr>
              <a:t> fames ac ante ipsum </a:t>
            </a:r>
            <a:r>
              <a:rPr lang="en-US" sz="430" err="1">
                <a:latin typeface="Segoe UI" panose="020B0502040204020203" pitchFamily="34" charset="0"/>
                <a:cs typeface="Segoe UI" panose="020B0502040204020203" pitchFamily="34" charset="0"/>
              </a:rPr>
              <a:t>primis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faucibus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ante </a:t>
            </a:r>
            <a:r>
              <a:rPr lang="en-US" sz="430" err="1">
                <a:latin typeface="Segoe UI" panose="020B0502040204020203" pitchFamily="34" charset="0"/>
                <a:cs typeface="Segoe UI" panose="020B0502040204020203" pitchFamily="34" charset="0"/>
              </a:rPr>
              <a:t>egestas</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Curabitur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mollis</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sed.</a:t>
            </a:r>
          </a:p>
          <a:p>
            <a:endParaRPr lang="en-US" sz="430">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Maecenas maximus ante non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ultricies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 mi. </a:t>
            </a:r>
          </a:p>
        </p:txBody>
      </p:sp>
      <p:pic>
        <p:nvPicPr>
          <p:cNvPr id="56" name="Picture 55">
            <a:extLst>
              <a:ext uri="{FF2B5EF4-FFF2-40B4-BE49-F238E27FC236}">
                <a16:creationId xmlns:a16="http://schemas.microsoft.com/office/drawing/2014/main" id="{6AFF871C-5F6A-417D-86AF-EFE0B3F48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430" y="585869"/>
            <a:ext cx="2507608" cy="1665208"/>
          </a:xfrm>
          <a:prstGeom prst="rect">
            <a:avLst/>
          </a:prstGeom>
        </p:spPr>
      </p:pic>
      <p:sp>
        <p:nvSpPr>
          <p:cNvPr id="64" name="Rectangle 63">
            <a:extLst>
              <a:ext uri="{FF2B5EF4-FFF2-40B4-BE49-F238E27FC236}">
                <a16:creationId xmlns:a16="http://schemas.microsoft.com/office/drawing/2014/main" id="{FEB559CE-286E-4408-AC33-ED2AE4C7C97F}"/>
              </a:ext>
            </a:extLst>
          </p:cNvPr>
          <p:cNvSpPr/>
          <p:nvPr/>
        </p:nvSpPr>
        <p:spPr>
          <a:xfrm>
            <a:off x="4531864" y="450319"/>
            <a:ext cx="1186079" cy="119873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D9E2CEA8-6DA6-4B95-8432-2D14B083E273}"/>
              </a:ext>
            </a:extLst>
          </p:cNvPr>
          <p:cNvSpPr txBox="1"/>
          <p:nvPr/>
        </p:nvSpPr>
        <p:spPr>
          <a:xfrm>
            <a:off x="4637460" y="536887"/>
            <a:ext cx="981704" cy="1015663"/>
          </a:xfrm>
          <a:prstGeom prst="rect">
            <a:avLst/>
          </a:prstGeom>
          <a:noFill/>
        </p:spPr>
        <p:txBody>
          <a:bodyPr wrap="square" rtlCol="0">
            <a:spAutoFit/>
          </a:bodyPr>
          <a:lstStyle/>
          <a:p>
            <a:r>
              <a:rPr lang="en-US" sz="2000">
                <a:latin typeface="Segoe UI Light" panose="020B0502040204020203" pitchFamily="34" charset="0"/>
                <a:cs typeface="Segoe UI Light" panose="020B0502040204020203" pitchFamily="34" charset="0"/>
              </a:rPr>
              <a:t>They’re good dogs.</a:t>
            </a:r>
            <a:endParaRPr lang="en-US" sz="2000" b="1">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63475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B8D0AE8C-265C-4AD3-B929-CC4566B376BC}"/>
              </a:ext>
            </a:extLst>
          </p:cNvPr>
          <p:cNvCxnSpPr>
            <a:cxnSpLocks/>
          </p:cNvCxnSpPr>
          <p:nvPr/>
        </p:nvCxnSpPr>
        <p:spPr>
          <a:xfrm>
            <a:off x="4451351" y="290379"/>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3B114654-DDFA-4D47-B214-A43DEB4206FB}"/>
              </a:ext>
            </a:extLst>
          </p:cNvPr>
          <p:cNvCxnSpPr>
            <a:cxnSpLocks/>
          </p:cNvCxnSpPr>
          <p:nvPr/>
        </p:nvCxnSpPr>
        <p:spPr>
          <a:xfrm>
            <a:off x="456867" y="290378"/>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333B3BAB-C085-4D5B-9D8C-3EC1BD493934}"/>
              </a:ext>
            </a:extLst>
          </p:cNvPr>
          <p:cNvCxnSpPr>
            <a:cxnSpLocks/>
          </p:cNvCxnSpPr>
          <p:nvPr/>
        </p:nvCxnSpPr>
        <p:spPr>
          <a:xfrm>
            <a:off x="1693720" y="290378"/>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9B304F3A-7067-4664-BEFD-4E03D2F2C490}"/>
              </a:ext>
            </a:extLst>
          </p:cNvPr>
          <p:cNvCxnSpPr>
            <a:cxnSpLocks/>
          </p:cNvCxnSpPr>
          <p:nvPr/>
        </p:nvCxnSpPr>
        <p:spPr>
          <a:xfrm>
            <a:off x="1616712" y="290378"/>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5432F2A0-3DFD-4BEC-ADC8-4638E3373D1B}"/>
              </a:ext>
            </a:extLst>
          </p:cNvPr>
          <p:cNvCxnSpPr>
            <a:cxnSpLocks/>
          </p:cNvCxnSpPr>
          <p:nvPr/>
        </p:nvCxnSpPr>
        <p:spPr>
          <a:xfrm>
            <a:off x="4537985" y="290378"/>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4" name="Straight Connector 73">
            <a:extLst>
              <a:ext uri="{FF2B5EF4-FFF2-40B4-BE49-F238E27FC236}">
                <a16:creationId xmlns:a16="http://schemas.microsoft.com/office/drawing/2014/main" id="{DE09484E-02E6-4E7E-80C7-0F9E403DD684}"/>
              </a:ext>
            </a:extLst>
          </p:cNvPr>
          <p:cNvCxnSpPr>
            <a:cxnSpLocks/>
          </p:cNvCxnSpPr>
          <p:nvPr/>
        </p:nvCxnSpPr>
        <p:spPr>
          <a:xfrm>
            <a:off x="5708317" y="290378"/>
            <a:ext cx="0" cy="466344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9030A1FE-336C-4CD0-B5C2-A7C0560320D6}"/>
              </a:ext>
            </a:extLst>
          </p:cNvPr>
          <p:cNvGrpSpPr/>
          <p:nvPr/>
        </p:nvGrpSpPr>
        <p:grpSpPr>
          <a:xfrm>
            <a:off x="293482" y="1846092"/>
            <a:ext cx="5615360" cy="74625"/>
            <a:chOff x="293482" y="1426610"/>
            <a:chExt cx="5615360" cy="74625"/>
          </a:xfrm>
        </p:grpSpPr>
        <p:cxnSp>
          <p:nvCxnSpPr>
            <p:cNvPr id="18" name="Straight Connector 17">
              <a:extLst>
                <a:ext uri="{FF2B5EF4-FFF2-40B4-BE49-F238E27FC236}">
                  <a16:creationId xmlns:a16="http://schemas.microsoft.com/office/drawing/2014/main" id="{DA52150B-F9EE-418C-AE49-5F6EF0242DBA}"/>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5C7570AB-F9B8-4875-BFA5-8F6DD6A612E5}"/>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grpSp>
        <p:nvGrpSpPr>
          <p:cNvPr id="31" name="Group 30">
            <a:extLst>
              <a:ext uri="{FF2B5EF4-FFF2-40B4-BE49-F238E27FC236}">
                <a16:creationId xmlns:a16="http://schemas.microsoft.com/office/drawing/2014/main" id="{2385316C-EE15-4ACF-9872-49235DA5578A}"/>
              </a:ext>
            </a:extLst>
          </p:cNvPr>
          <p:cNvGrpSpPr/>
          <p:nvPr/>
        </p:nvGrpSpPr>
        <p:grpSpPr>
          <a:xfrm>
            <a:off x="293482" y="3311142"/>
            <a:ext cx="5615360" cy="74625"/>
            <a:chOff x="293482" y="1426610"/>
            <a:chExt cx="5615360" cy="74625"/>
          </a:xfrm>
        </p:grpSpPr>
        <p:cxnSp>
          <p:nvCxnSpPr>
            <p:cNvPr id="32" name="Straight Connector 31">
              <a:extLst>
                <a:ext uri="{FF2B5EF4-FFF2-40B4-BE49-F238E27FC236}">
                  <a16:creationId xmlns:a16="http://schemas.microsoft.com/office/drawing/2014/main" id="{60340882-F6DB-4BDF-A0A2-B2929BD76EB6}"/>
                </a:ext>
              </a:extLst>
            </p:cNvPr>
            <p:cNvCxnSpPr>
              <a:cxnSpLocks/>
            </p:cNvCxnSpPr>
            <p:nvPr/>
          </p:nvCxnSpPr>
          <p:spPr>
            <a:xfrm flipV="1">
              <a:off x="293482" y="1426610"/>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587E940-599D-4A53-8201-5A0F8D892A48}"/>
                </a:ext>
              </a:extLst>
            </p:cNvPr>
            <p:cNvCxnSpPr>
              <a:cxnSpLocks/>
            </p:cNvCxnSpPr>
            <p:nvPr/>
          </p:nvCxnSpPr>
          <p:spPr>
            <a:xfrm flipV="1">
              <a:off x="293482" y="1501234"/>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cxnSp>
        <p:nvCxnSpPr>
          <p:cNvPr id="11" name="Straight Connector 10">
            <a:extLst>
              <a:ext uri="{FF2B5EF4-FFF2-40B4-BE49-F238E27FC236}">
                <a16:creationId xmlns:a16="http://schemas.microsoft.com/office/drawing/2014/main" id="{E4E30FA7-E307-4E4B-A431-64209C5FE9A2}"/>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6AB96E9-7272-4A79-8262-A2ECDF03176A}"/>
              </a:ext>
            </a:extLst>
          </p:cNvPr>
          <p:cNvCxnSpPr>
            <a:cxnSpLocks/>
          </p:cNvCxnSpPr>
          <p:nvPr/>
        </p:nvCxnSpPr>
        <p:spPr>
          <a:xfrm flipV="1">
            <a:off x="293482" y="477619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3DBBC280-0B2D-4FD4-A4AB-B41C8C771C79}"/>
              </a:ext>
            </a:extLst>
          </p:cNvPr>
          <p:cNvSpPr/>
          <p:nvPr/>
        </p:nvSpPr>
        <p:spPr>
          <a:xfrm>
            <a:off x="8357937" y="748915"/>
            <a:ext cx="51174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842CB7A-19EA-41F4-9B19-AB9C2DE2CB8D}"/>
              </a:ext>
            </a:extLst>
          </p:cNvPr>
          <p:cNvSpPr/>
          <p:nvPr/>
        </p:nvSpPr>
        <p:spPr>
          <a:xfrm>
            <a:off x="6727388" y="748915"/>
            <a:ext cx="1630549"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D1FF8A3-97B8-41F2-AA9E-1533DB575E9C}"/>
              </a:ext>
            </a:extLst>
          </p:cNvPr>
          <p:cNvSpPr/>
          <p:nvPr/>
        </p:nvSpPr>
        <p:spPr>
          <a:xfrm>
            <a:off x="8869679" y="1162796"/>
            <a:ext cx="51013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EA9D9A-0CC1-4C5B-8D11-CAC7B6390A9C}"/>
              </a:ext>
            </a:extLst>
          </p:cNvPr>
          <p:cNvSpPr/>
          <p:nvPr/>
        </p:nvSpPr>
        <p:spPr>
          <a:xfrm>
            <a:off x="6727388" y="1162796"/>
            <a:ext cx="214229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77CAE537-F97E-4480-A32D-E06CE16556F8}"/>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.child-5 {</a:t>
            </a:r>
          </a:p>
          <a:p>
            <a:pPr>
              <a:lnSpc>
                <a:spcPct val="110000"/>
              </a:lnSpc>
            </a:pPr>
            <a:r>
              <a:rPr lang="en-US" sz="2400">
                <a:latin typeface="Consolas" panose="020B0609020204030204" pitchFamily="49" charset="0"/>
                <a:cs typeface="Segoe UI Semilight" panose="020B0402040204020203" pitchFamily="34" charset="0"/>
              </a:rPr>
              <a:t>  grid-row: 3;</a:t>
            </a:r>
          </a:p>
          <a:p>
            <a:pPr>
              <a:lnSpc>
                <a:spcPct val="110000"/>
              </a:lnSpc>
            </a:pPr>
            <a:r>
              <a:rPr lang="en-US" sz="2400">
                <a:latin typeface="Consolas" panose="020B0609020204030204" pitchFamily="49" charset="0"/>
                <a:cs typeface="Segoe UI Semilight" panose="020B0402040204020203" pitchFamily="34" charset="0"/>
              </a:rPr>
              <a:t>  grid-column: 3;</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
        <p:nvSpPr>
          <p:cNvPr id="42" name="Rectangle 41">
            <a:extLst>
              <a:ext uri="{FF2B5EF4-FFF2-40B4-BE49-F238E27FC236}">
                <a16:creationId xmlns:a16="http://schemas.microsoft.com/office/drawing/2014/main" id="{5BA8D73C-8AD6-49BB-874E-9C45BF0A303C}"/>
              </a:ext>
            </a:extLst>
          </p:cNvPr>
          <p:cNvSpPr/>
          <p:nvPr/>
        </p:nvSpPr>
        <p:spPr>
          <a:xfrm>
            <a:off x="4528359" y="1914581"/>
            <a:ext cx="1189583" cy="1405001"/>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19F4812-ED25-4FFD-A568-5765E43E68EC}"/>
              </a:ext>
            </a:extLst>
          </p:cNvPr>
          <p:cNvSpPr txBox="1"/>
          <p:nvPr/>
        </p:nvSpPr>
        <p:spPr>
          <a:xfrm>
            <a:off x="4641583" y="2207051"/>
            <a:ext cx="981704" cy="498316"/>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1. Chasing squirrels</a:t>
            </a:r>
          </a:p>
          <a:p>
            <a:r>
              <a:rPr lang="en-US" sz="600">
                <a:latin typeface="Segoe UI" panose="020B0502040204020203" pitchFamily="34" charset="0"/>
                <a:cs typeface="Segoe UI" panose="020B0502040204020203" pitchFamily="34" charset="0"/>
              </a:rPr>
              <a:t>2. </a:t>
            </a:r>
            <a:r>
              <a:rPr lang="en-US" sz="600" err="1">
                <a:latin typeface="Segoe UI" panose="020B0502040204020203" pitchFamily="34" charset="0"/>
                <a:cs typeface="Segoe UI" panose="020B0502040204020203" pitchFamily="34" charset="0"/>
              </a:rPr>
              <a:t>Horking</a:t>
            </a:r>
            <a:r>
              <a:rPr lang="en-US" sz="600">
                <a:latin typeface="Segoe UI" panose="020B0502040204020203" pitchFamily="34" charset="0"/>
                <a:cs typeface="Segoe UI" panose="020B0502040204020203" pitchFamily="34" charset="0"/>
              </a:rPr>
              <a:t> down food</a:t>
            </a:r>
          </a:p>
          <a:p>
            <a:r>
              <a:rPr lang="en-US" sz="600">
                <a:latin typeface="Segoe UI" panose="020B0502040204020203" pitchFamily="34" charset="0"/>
                <a:cs typeface="Segoe UI" panose="020B0502040204020203" pitchFamily="34" charset="0"/>
              </a:rPr>
              <a:t>3. Chewing on things</a:t>
            </a:r>
          </a:p>
          <a:p>
            <a:r>
              <a:rPr lang="en-US" sz="600">
                <a:latin typeface="Segoe UI" panose="020B0502040204020203" pitchFamily="34" charset="0"/>
                <a:cs typeface="Segoe UI" panose="020B0502040204020203" pitchFamily="34" charset="0"/>
              </a:rPr>
              <a:t>4. Asserting authority</a:t>
            </a:r>
          </a:p>
          <a:p>
            <a:r>
              <a:rPr lang="en-US" sz="600">
                <a:latin typeface="Segoe UI" panose="020B0502040204020203" pitchFamily="34" charset="0"/>
                <a:cs typeface="Segoe UI" panose="020B0502040204020203" pitchFamily="34" charset="0"/>
              </a:rPr>
              <a:t>5. Cuddles</a:t>
            </a:r>
          </a:p>
          <a:p>
            <a:r>
              <a:rPr lang="en-US" sz="600">
                <a:latin typeface="Segoe UI" panose="020B0502040204020203" pitchFamily="34" charset="0"/>
                <a:cs typeface="Segoe UI" panose="020B0502040204020203" pitchFamily="34" charset="0"/>
              </a:rPr>
              <a:t>6. Intellectual discourse</a:t>
            </a:r>
          </a:p>
        </p:txBody>
      </p:sp>
      <p:sp>
        <p:nvSpPr>
          <p:cNvPr id="44" name="TextBox 43">
            <a:extLst>
              <a:ext uri="{FF2B5EF4-FFF2-40B4-BE49-F238E27FC236}">
                <a16:creationId xmlns:a16="http://schemas.microsoft.com/office/drawing/2014/main" id="{706233EF-8C98-428F-82E2-DF542F4FB2CF}"/>
              </a:ext>
            </a:extLst>
          </p:cNvPr>
          <p:cNvSpPr txBox="1"/>
          <p:nvPr/>
        </p:nvSpPr>
        <p:spPr>
          <a:xfrm>
            <a:off x="4626532" y="1991110"/>
            <a:ext cx="981704" cy="215444"/>
          </a:xfrm>
          <a:prstGeom prst="rect">
            <a:avLst/>
          </a:prstGeom>
          <a:noFill/>
        </p:spPr>
        <p:txBody>
          <a:bodyPr wrap="square" rtlCol="0">
            <a:spAutoFit/>
          </a:bodyPr>
          <a:lstStyle/>
          <a:p>
            <a:r>
              <a:rPr lang="en-US" sz="800">
                <a:latin typeface="Segoe UI Semilight" panose="020B0402040204020203" pitchFamily="34" charset="0"/>
                <a:cs typeface="Segoe UI Semilight" panose="020B0402040204020203" pitchFamily="34" charset="0"/>
              </a:rPr>
              <a:t>Things dogs like:</a:t>
            </a:r>
            <a:endParaRPr lang="en-US" sz="800" b="1">
              <a:latin typeface="Segoe UI Semilight" panose="020B0402040204020203" pitchFamily="34" charset="0"/>
              <a:cs typeface="Segoe UI Semilight" panose="020B0402040204020203" pitchFamily="34" charset="0"/>
            </a:endParaRPr>
          </a:p>
        </p:txBody>
      </p:sp>
      <p:grpSp>
        <p:nvGrpSpPr>
          <p:cNvPr id="39" name="Group 38">
            <a:extLst>
              <a:ext uri="{FF2B5EF4-FFF2-40B4-BE49-F238E27FC236}">
                <a16:creationId xmlns:a16="http://schemas.microsoft.com/office/drawing/2014/main" id="{66F01A34-35D2-496F-82D7-F8591C1E3C9E}"/>
              </a:ext>
            </a:extLst>
          </p:cNvPr>
          <p:cNvGrpSpPr/>
          <p:nvPr/>
        </p:nvGrpSpPr>
        <p:grpSpPr>
          <a:xfrm>
            <a:off x="4531864" y="3383665"/>
            <a:ext cx="1186077" cy="1402153"/>
            <a:chOff x="5767134" y="4273686"/>
            <a:chExt cx="1502924" cy="1804656"/>
          </a:xfrm>
        </p:grpSpPr>
        <p:sp>
          <p:nvSpPr>
            <p:cNvPr id="45" name="Rectangle 44">
              <a:extLst>
                <a:ext uri="{FF2B5EF4-FFF2-40B4-BE49-F238E27FC236}">
                  <a16:creationId xmlns:a16="http://schemas.microsoft.com/office/drawing/2014/main" id="{DF43B155-833B-462A-BB8E-F8312EADCB07}"/>
                </a:ext>
              </a:extLst>
            </p:cNvPr>
            <p:cNvSpPr/>
            <p:nvPr/>
          </p:nvSpPr>
          <p:spPr>
            <a:xfrm>
              <a:off x="5767134" y="4273686"/>
              <a:ext cx="1502924" cy="1804656"/>
            </a:xfrm>
            <a:prstGeom prst="rect">
              <a:avLst/>
            </a:prstGeom>
            <a:solidFill>
              <a:srgbClr val="FFEC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C8C3E4E-5B62-4A33-8CBA-A8EE288C536E}"/>
                </a:ext>
              </a:extLst>
            </p:cNvPr>
            <p:cNvSpPr txBox="1"/>
            <p:nvPr/>
          </p:nvSpPr>
          <p:spPr>
            <a:xfrm>
              <a:off x="5879124" y="4380446"/>
              <a:ext cx="1273300" cy="1578818"/>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a:t>
              </a:r>
            </a:p>
          </p:txBody>
        </p:sp>
      </p:grpSp>
      <p:sp>
        <p:nvSpPr>
          <p:cNvPr id="56" name="Rectangle 55">
            <a:extLst>
              <a:ext uri="{FF2B5EF4-FFF2-40B4-BE49-F238E27FC236}">
                <a16:creationId xmlns:a16="http://schemas.microsoft.com/office/drawing/2014/main" id="{87DCA202-872D-4F2F-8FC8-7B962064C0F9}"/>
              </a:ext>
            </a:extLst>
          </p:cNvPr>
          <p:cNvSpPr/>
          <p:nvPr/>
        </p:nvSpPr>
        <p:spPr>
          <a:xfrm>
            <a:off x="450850" y="452902"/>
            <a:ext cx="1183053" cy="4332916"/>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380DE498-3038-401C-8A0B-1DBF7DF6897D}"/>
              </a:ext>
            </a:extLst>
          </p:cNvPr>
          <p:cNvSpPr txBox="1"/>
          <p:nvPr/>
        </p:nvSpPr>
        <p:spPr>
          <a:xfrm>
            <a:off x="535125" y="535351"/>
            <a:ext cx="981704" cy="230832"/>
          </a:xfrm>
          <a:prstGeom prst="rect">
            <a:avLst/>
          </a:prstGeom>
          <a:noFill/>
        </p:spPr>
        <p:txBody>
          <a:bodyPr wrap="square" rtlCol="0">
            <a:spAutoFit/>
          </a:bodyPr>
          <a:lstStyle/>
          <a:p>
            <a:r>
              <a:rPr lang="en-US" sz="900">
                <a:latin typeface="Segoe UI Semilight" panose="020B0402040204020203" pitchFamily="34" charset="0"/>
                <a:cs typeface="Segoe UI Semilight" panose="020B0402040204020203" pitchFamily="34" charset="0"/>
              </a:rPr>
              <a:t>Bork!</a:t>
            </a:r>
            <a:endParaRPr lang="en-US" sz="900" b="1">
              <a:latin typeface="Segoe UI Semilight" panose="020B0402040204020203" pitchFamily="34" charset="0"/>
              <a:cs typeface="Segoe UI Semilight" panose="020B0402040204020203" pitchFamily="34" charset="0"/>
            </a:endParaRPr>
          </a:p>
        </p:txBody>
      </p:sp>
      <p:sp>
        <p:nvSpPr>
          <p:cNvPr id="60" name="TextBox 59">
            <a:extLst>
              <a:ext uri="{FF2B5EF4-FFF2-40B4-BE49-F238E27FC236}">
                <a16:creationId xmlns:a16="http://schemas.microsoft.com/office/drawing/2014/main" id="{36635A9B-6B31-44E3-9930-F50B1F8A0B96}"/>
              </a:ext>
            </a:extLst>
          </p:cNvPr>
          <p:cNvSpPr txBox="1"/>
          <p:nvPr/>
        </p:nvSpPr>
        <p:spPr>
          <a:xfrm>
            <a:off x="535125" y="748915"/>
            <a:ext cx="981704" cy="2673039"/>
          </a:xfrm>
          <a:prstGeom prst="rect">
            <a:avLst/>
          </a:prstGeom>
          <a:noFill/>
        </p:spPr>
        <p:txBody>
          <a:bodyPr wrap="square" rtlCol="0">
            <a:spAutoFit/>
          </a:bodyPr>
          <a:lstStyle/>
          <a:p>
            <a:r>
              <a:rPr lang="en-US" sz="430">
                <a:latin typeface="Segoe UI" panose="020B0502040204020203" pitchFamily="34" charset="0"/>
                <a:cs typeface="Segoe UI" panose="020B0502040204020203" pitchFamily="34" charset="0"/>
              </a:rPr>
              <a:t>Lorem ipsum dolor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adipiscing</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Suspendisse</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bibendum</a:t>
            </a:r>
            <a:r>
              <a:rPr lang="en-US" sz="430">
                <a:latin typeface="Segoe UI" panose="020B0502040204020203" pitchFamily="34" charset="0"/>
                <a:cs typeface="Segoe UI" panose="020B0502040204020203" pitchFamily="34" charset="0"/>
              </a:rPr>
              <a:t> ligula et,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auctor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 ex, vitae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ullamcorper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ac ante </a:t>
            </a:r>
            <a:r>
              <a:rPr lang="en-US" sz="430" err="1">
                <a:latin typeface="Segoe UI" panose="020B0502040204020203" pitchFamily="34" charset="0"/>
                <a:cs typeface="Segoe UI" panose="020B0502040204020203" pitchFamily="34" charset="0"/>
              </a:rPr>
              <a:t>mattis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nisl</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lacus</a:t>
            </a:r>
            <a:r>
              <a:rPr lang="en-US" sz="430">
                <a:latin typeface="Segoe UI" panose="020B0502040204020203" pitchFamily="34" charset="0"/>
                <a:cs typeface="Segoe UI" panose="020B0502040204020203" pitchFamily="34" charset="0"/>
              </a:rPr>
              <a:t> libero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Cras vitae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id, semper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Maecenas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felis</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sollicitudin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Mauris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tristique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quam</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tincidunt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placerat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ac diam.</a:t>
            </a:r>
          </a:p>
          <a:p>
            <a:endParaRPr lang="en-US" sz="430" b="1">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Nam id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maximus dictum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vitae sem. </a:t>
            </a:r>
            <a:r>
              <a:rPr lang="en-US" sz="430" err="1">
                <a:latin typeface="Segoe UI" panose="020B0502040204020203" pitchFamily="34" charset="0"/>
                <a:cs typeface="Segoe UI" panose="020B0502040204020203" pitchFamily="34" charset="0"/>
              </a:rPr>
              <a:t>Vivamus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cursus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neque</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ipsum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feugiat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Maecenas ac lorem pulvinar,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nunc</a:t>
            </a:r>
            <a:r>
              <a:rPr lang="en-US" sz="430">
                <a:latin typeface="Segoe UI" panose="020B0502040204020203" pitchFamily="34" charset="0"/>
                <a:cs typeface="Segoe UI" panose="020B0502040204020203" pitchFamily="34" charset="0"/>
              </a:rPr>
              <a:t> non, </a:t>
            </a:r>
            <a:r>
              <a:rPr lang="en-US" sz="430" err="1">
                <a:latin typeface="Segoe UI" panose="020B0502040204020203" pitchFamily="34" charset="0"/>
                <a:cs typeface="Segoe UI" panose="020B0502040204020203" pitchFamily="34" charset="0"/>
              </a:rPr>
              <a:t>sagittis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sapien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a:t>
            </a:r>
          </a:p>
        </p:txBody>
      </p:sp>
      <p:sp>
        <p:nvSpPr>
          <p:cNvPr id="64" name="Rectangle 63">
            <a:extLst>
              <a:ext uri="{FF2B5EF4-FFF2-40B4-BE49-F238E27FC236}">
                <a16:creationId xmlns:a16="http://schemas.microsoft.com/office/drawing/2014/main" id="{00987DB1-419E-4345-895F-81732562BB93}"/>
              </a:ext>
            </a:extLst>
          </p:cNvPr>
          <p:cNvSpPr/>
          <p:nvPr/>
        </p:nvSpPr>
        <p:spPr>
          <a:xfrm>
            <a:off x="1687054" y="454440"/>
            <a:ext cx="2773923" cy="433137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a:extLst>
              <a:ext uri="{FF2B5EF4-FFF2-40B4-BE49-F238E27FC236}">
                <a16:creationId xmlns:a16="http://schemas.microsoft.com/office/drawing/2014/main" id="{CDACAE32-9BED-48F9-AB3D-E951BAAF94D2}"/>
              </a:ext>
            </a:extLst>
          </p:cNvPr>
          <p:cNvSpPr txBox="1"/>
          <p:nvPr/>
        </p:nvSpPr>
        <p:spPr>
          <a:xfrm>
            <a:off x="1753537" y="2329404"/>
            <a:ext cx="2626496" cy="1415772"/>
          </a:xfrm>
          <a:prstGeom prst="rect">
            <a:avLst/>
          </a:prstGeom>
          <a:noFill/>
        </p:spPr>
        <p:txBody>
          <a:bodyPr wrap="square" rtlCol="0">
            <a:spAutoFit/>
          </a:bodyPr>
          <a:lstStyle/>
          <a:p>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metus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varius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ac pharetra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Cras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eget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massa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euismod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dui </a:t>
            </a:r>
            <a:r>
              <a:rPr lang="en-US" sz="430" err="1">
                <a:latin typeface="Segoe UI" panose="020B0502040204020203" pitchFamily="34" charset="0"/>
                <a:cs typeface="Segoe UI" panose="020B0502040204020203" pitchFamily="34" charset="0"/>
              </a:rPr>
              <a:t>purus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accumsan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turpis</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nulla</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hac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habitasse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platea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dictumst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diam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id ex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est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Duis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et nisi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sodales</a:t>
            </a:r>
            <a:r>
              <a:rPr lang="en-US" sz="430">
                <a:latin typeface="Segoe UI" panose="020B0502040204020203" pitchFamily="34" charset="0"/>
                <a:cs typeface="Segoe UI" panose="020B0502040204020203" pitchFamily="34" charset="0"/>
              </a:rPr>
              <a:t>.</a:t>
            </a:r>
          </a:p>
          <a:p>
            <a:endParaRPr lang="en-US" sz="430">
              <a:latin typeface="Segoe UI" panose="020B0502040204020203" pitchFamily="34" charset="0"/>
              <a:cs typeface="Segoe UI" panose="020B0502040204020203" pitchFamily="34" charset="0"/>
            </a:endParaRPr>
          </a:p>
          <a:p>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maximus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consectetur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lobortis</a:t>
            </a:r>
            <a:r>
              <a:rPr lang="en-US" sz="430">
                <a:latin typeface="Segoe UI" panose="020B0502040204020203" pitchFamily="34" charset="0"/>
                <a:cs typeface="Segoe UI" panose="020B0502040204020203" pitchFamily="34" charset="0"/>
              </a:rPr>
              <a:t> dolor cursus </a:t>
            </a:r>
            <a:r>
              <a:rPr lang="en-US" sz="430" err="1">
                <a:latin typeface="Segoe UI" panose="020B0502040204020203" pitchFamily="34" charset="0"/>
                <a:cs typeface="Segoe UI" panose="020B0502040204020203" pitchFamily="34" charset="0"/>
              </a:rPr>
              <a:t>facilisis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efficitur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ultrices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velit</a:t>
            </a:r>
            <a:r>
              <a:rPr lang="en-US" sz="430">
                <a:latin typeface="Segoe UI" panose="020B0502040204020203" pitchFamily="34" charset="0"/>
                <a:cs typeface="Segoe UI" panose="020B0502040204020203" pitchFamily="34" charset="0"/>
              </a:rPr>
              <a:t>, vitae cursus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rutrum</a:t>
            </a:r>
            <a:r>
              <a:rPr lang="en-US" sz="430">
                <a:latin typeface="Segoe UI" panose="020B0502040204020203" pitchFamily="34" charset="0"/>
                <a:cs typeface="Segoe UI" panose="020B0502040204020203" pitchFamily="34" charset="0"/>
              </a:rPr>
              <a:t> non. Nunc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eleifend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lectus</a:t>
            </a:r>
            <a:r>
              <a:rPr lang="en-US" sz="430">
                <a:latin typeface="Segoe UI" panose="020B0502040204020203" pitchFamily="34" charset="0"/>
                <a:cs typeface="Segoe UI" panose="020B0502040204020203" pitchFamily="34" charset="0"/>
              </a:rPr>
              <a:t>, vitae pulvinar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lacinia</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erat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et </a:t>
            </a:r>
            <a:r>
              <a:rPr lang="en-US" sz="430" err="1">
                <a:latin typeface="Segoe UI" panose="020B0502040204020203" pitchFamily="34" charset="0"/>
                <a:cs typeface="Segoe UI" panose="020B0502040204020203" pitchFamily="34" charset="0"/>
              </a:rPr>
              <a:t>malesuada</a:t>
            </a:r>
            <a:r>
              <a:rPr lang="en-US" sz="430">
                <a:latin typeface="Segoe UI" panose="020B0502040204020203" pitchFamily="34" charset="0"/>
                <a:cs typeface="Segoe UI" panose="020B0502040204020203" pitchFamily="34" charset="0"/>
              </a:rPr>
              <a:t> fames ac ante ipsum </a:t>
            </a:r>
            <a:r>
              <a:rPr lang="en-US" sz="430" err="1">
                <a:latin typeface="Segoe UI" panose="020B0502040204020203" pitchFamily="34" charset="0"/>
                <a:cs typeface="Segoe UI" panose="020B0502040204020203" pitchFamily="34" charset="0"/>
              </a:rPr>
              <a:t>primis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faucibus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convallis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pellentesque</a:t>
            </a:r>
            <a:r>
              <a:rPr lang="en-US" sz="430">
                <a:latin typeface="Segoe UI" panose="020B0502040204020203" pitchFamily="34" charset="0"/>
                <a:cs typeface="Segoe UI" panose="020B0502040204020203" pitchFamily="34" charset="0"/>
              </a:rPr>
              <a:t> ante </a:t>
            </a:r>
            <a:r>
              <a:rPr lang="en-US" sz="430" err="1">
                <a:latin typeface="Segoe UI" panose="020B0502040204020203" pitchFamily="34" charset="0"/>
                <a:cs typeface="Segoe UI" panose="020B0502040204020203" pitchFamily="34" charset="0"/>
              </a:rPr>
              <a:t>egestas</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Curabitur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iaculis</a:t>
            </a:r>
            <a:r>
              <a:rPr lang="en-US" sz="430">
                <a:latin typeface="Segoe UI" panose="020B0502040204020203" pitchFamily="34" charset="0"/>
                <a:cs typeface="Segoe UI" panose="020B0502040204020203" pitchFamily="34" charset="0"/>
              </a:rPr>
              <a:t> ac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vel</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posuere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Quisque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finibus</a:t>
            </a:r>
            <a:r>
              <a:rPr lang="en-US" sz="430">
                <a:latin typeface="Segoe UI" panose="020B0502040204020203" pitchFamily="34" charset="0"/>
                <a:cs typeface="Segoe UI" panose="020B0502040204020203" pitchFamily="34" charset="0"/>
              </a:rPr>
              <a:t> pharetra. </a:t>
            </a:r>
            <a:r>
              <a:rPr lang="en-US" sz="430" err="1">
                <a:latin typeface="Segoe UI" panose="020B0502040204020203" pitchFamily="34" charset="0"/>
                <a:cs typeface="Segoe UI" panose="020B0502040204020203" pitchFamily="34" charset="0"/>
              </a:rPr>
              <a:t>Aenean</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dignissim</a:t>
            </a:r>
            <a:r>
              <a:rPr lang="en-US" sz="430">
                <a:latin typeface="Segoe UI" panose="020B0502040204020203" pitchFamily="34" charset="0"/>
                <a:cs typeface="Segoe UI" panose="020B0502040204020203" pitchFamily="34" charset="0"/>
              </a:rPr>
              <a:t> nisi </a:t>
            </a:r>
            <a:r>
              <a:rPr lang="en-US" sz="430" err="1">
                <a:latin typeface="Segoe UI" panose="020B0502040204020203" pitchFamily="34" charset="0"/>
                <a:cs typeface="Segoe UI" panose="020B0502040204020203" pitchFamily="34" charset="0"/>
              </a:rPr>
              <a:t>ut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Fusce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enim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mollis</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Phasellus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aliquet</a:t>
            </a:r>
            <a:r>
              <a:rPr lang="en-US" sz="430">
                <a:latin typeface="Segoe UI" panose="020B0502040204020203" pitchFamily="34" charset="0"/>
                <a:cs typeface="Segoe UI" panose="020B0502040204020203" pitchFamily="34" charset="0"/>
              </a:rPr>
              <a:t> ligula </a:t>
            </a:r>
            <a:r>
              <a:rPr lang="en-US" sz="430" err="1">
                <a:latin typeface="Segoe UI" panose="020B0502040204020203" pitchFamily="34" charset="0"/>
                <a:cs typeface="Segoe UI" panose="020B0502040204020203" pitchFamily="34" charset="0"/>
              </a:rPr>
              <a:t>leo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augue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vulputate</a:t>
            </a:r>
            <a:r>
              <a:rPr lang="en-US" sz="430">
                <a:latin typeface="Segoe UI" panose="020B0502040204020203" pitchFamily="34" charset="0"/>
                <a:cs typeface="Segoe UI" panose="020B0502040204020203" pitchFamily="34" charset="0"/>
              </a:rPr>
              <a:t> sed.</a:t>
            </a:r>
          </a:p>
          <a:p>
            <a:endParaRPr lang="en-US" sz="430">
              <a:latin typeface="Segoe UI" panose="020B0502040204020203" pitchFamily="34" charset="0"/>
              <a:cs typeface="Segoe UI" panose="020B0502040204020203" pitchFamily="34" charset="0"/>
            </a:endParaRPr>
          </a:p>
          <a:p>
            <a:r>
              <a:rPr lang="en-US" sz="430">
                <a:latin typeface="Segoe UI" panose="020B0502040204020203" pitchFamily="34" charset="0"/>
                <a:cs typeface="Segoe UI" panose="020B0502040204020203" pitchFamily="34" charset="0"/>
              </a:rPr>
              <a:t>Maecenas maximus ante non </a:t>
            </a:r>
            <a:r>
              <a:rPr lang="en-US" sz="430" err="1">
                <a:latin typeface="Segoe UI" panose="020B0502040204020203" pitchFamily="34" charset="0"/>
                <a:cs typeface="Segoe UI" panose="020B0502040204020203" pitchFamily="34" charset="0"/>
              </a:rPr>
              <a:t>arcu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ultricies</a:t>
            </a:r>
            <a:r>
              <a:rPr lang="en-US" sz="430">
                <a:latin typeface="Segoe UI" panose="020B0502040204020203" pitchFamily="34" charset="0"/>
                <a:cs typeface="Segoe UI" panose="020B0502040204020203" pitchFamily="34" charset="0"/>
              </a:rPr>
              <a:t>. In </a:t>
            </a:r>
            <a:r>
              <a:rPr lang="en-US" sz="430" err="1">
                <a:latin typeface="Segoe UI" panose="020B0502040204020203" pitchFamily="34" charset="0"/>
                <a:cs typeface="Segoe UI" panose="020B0502040204020203" pitchFamily="34" charset="0"/>
              </a:rPr>
              <a:t>ornare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commodo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urna</a:t>
            </a:r>
            <a:r>
              <a:rPr lang="en-US" sz="430">
                <a:latin typeface="Segoe UI" panose="020B0502040204020203" pitchFamily="34" charset="0"/>
                <a:cs typeface="Segoe UI" panose="020B0502040204020203" pitchFamily="34" charset="0"/>
              </a:rPr>
              <a:t>, vitae </a:t>
            </a:r>
            <a:r>
              <a:rPr lang="en-US" sz="430" err="1">
                <a:latin typeface="Segoe UI" panose="020B0502040204020203" pitchFamily="34" charset="0"/>
                <a:cs typeface="Segoe UI" panose="020B0502040204020203" pitchFamily="34" charset="0"/>
              </a:rPr>
              <a:t>tempor</a:t>
            </a:r>
            <a:r>
              <a:rPr lang="en-US" sz="430">
                <a:latin typeface="Segoe UI" panose="020B0502040204020203" pitchFamily="34" charset="0"/>
                <a:cs typeface="Segoe UI" panose="020B0502040204020203" pitchFamily="34" charset="0"/>
              </a:rPr>
              <a:t> magna </a:t>
            </a:r>
            <a:r>
              <a:rPr lang="en-US" sz="430" err="1">
                <a:latin typeface="Segoe UI" panose="020B0502040204020203" pitchFamily="34" charset="0"/>
                <a:cs typeface="Segoe UI" panose="020B0502040204020203" pitchFamily="34" charset="0"/>
              </a:rPr>
              <a:t>consequat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Etiam</a:t>
            </a:r>
            <a:r>
              <a:rPr lang="en-US" sz="430">
                <a:latin typeface="Segoe UI" panose="020B0502040204020203" pitchFamily="34" charset="0"/>
                <a:cs typeface="Segoe UI" panose="020B0502040204020203" pitchFamily="34" charset="0"/>
              </a:rPr>
              <a:t> dolor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scelerisque</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risus</a:t>
            </a:r>
            <a:r>
              <a:rPr lang="en-US" sz="430">
                <a:latin typeface="Segoe UI" panose="020B0502040204020203" pitchFamily="34" charset="0"/>
                <a:cs typeface="Segoe UI" panose="020B0502040204020203" pitchFamily="34" charset="0"/>
              </a:rPr>
              <a:t> id, </a:t>
            </a:r>
            <a:r>
              <a:rPr lang="en-US" sz="430" err="1">
                <a:latin typeface="Segoe UI" panose="020B0502040204020203" pitchFamily="34" charset="0"/>
                <a:cs typeface="Segoe UI" panose="020B0502040204020203" pitchFamily="34" charset="0"/>
              </a:rPr>
              <a:t>viverra</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Aliquam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suscipit</a:t>
            </a:r>
            <a:r>
              <a:rPr lang="en-US" sz="430">
                <a:latin typeface="Segoe UI" panose="020B0502040204020203" pitchFamily="34" charset="0"/>
                <a:cs typeface="Segoe UI" panose="020B0502040204020203" pitchFamily="34" charset="0"/>
              </a:rPr>
              <a:t> tempus </a:t>
            </a:r>
            <a:r>
              <a:rPr lang="en-US" sz="430" err="1">
                <a:latin typeface="Segoe UI" panose="020B0502040204020203" pitchFamily="34" charset="0"/>
                <a:cs typeface="Segoe UI" panose="020B0502040204020203" pitchFamily="34" charset="0"/>
              </a:rPr>
              <a:t>blandit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Vestibulum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luctus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tortor</a:t>
            </a:r>
            <a:r>
              <a:rPr lang="en-US" sz="430">
                <a:latin typeface="Segoe UI" panose="020B0502040204020203" pitchFamily="34" charset="0"/>
                <a:cs typeface="Segoe UI" panose="020B0502040204020203" pitchFamily="34" charset="0"/>
              </a:rPr>
              <a:t> at </a:t>
            </a:r>
            <a:r>
              <a:rPr lang="en-US" sz="430" err="1">
                <a:latin typeface="Segoe UI" panose="020B0502040204020203" pitchFamily="34" charset="0"/>
                <a:cs typeface="Segoe UI" panose="020B0502040204020203" pitchFamily="34" charset="0"/>
              </a:rPr>
              <a:t>molestie</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condimentum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Donec</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justo</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volutpat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sit </a:t>
            </a:r>
            <a:r>
              <a:rPr lang="en-US" sz="430" err="1">
                <a:latin typeface="Segoe UI" panose="020B0502040204020203" pitchFamily="34" charset="0"/>
                <a:cs typeface="Segoe UI" panose="020B0502040204020203" pitchFamily="34" charset="0"/>
              </a:rPr>
              <a:t>amet</a:t>
            </a:r>
            <a:r>
              <a:rPr lang="en-US" sz="430">
                <a:latin typeface="Segoe UI" panose="020B0502040204020203" pitchFamily="34" charset="0"/>
                <a:cs typeface="Segoe UI" panose="020B0502040204020203" pitchFamily="34" charset="0"/>
              </a:rPr>
              <a:t> a </a:t>
            </a:r>
            <a:r>
              <a:rPr lang="en-US" sz="430" err="1">
                <a:latin typeface="Segoe UI" panose="020B0502040204020203" pitchFamily="34" charset="0"/>
                <a:cs typeface="Segoe UI" panose="020B0502040204020203" pitchFamily="34" charset="0"/>
              </a:rPr>
              <a:t>elit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Praesent</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fermentum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eu</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rhoncus</a:t>
            </a:r>
            <a:r>
              <a:rPr lang="en-US" sz="430">
                <a:latin typeface="Segoe UI" panose="020B0502040204020203" pitchFamily="34" charset="0"/>
                <a:cs typeface="Segoe UI" panose="020B0502040204020203" pitchFamily="34" charset="0"/>
              </a:rPr>
              <a:t> semper, </a:t>
            </a:r>
            <a:r>
              <a:rPr lang="en-US" sz="430" err="1">
                <a:latin typeface="Segoe UI" panose="020B0502040204020203" pitchFamily="34" charset="0"/>
                <a:cs typeface="Segoe UI" panose="020B0502040204020203" pitchFamily="34" charset="0"/>
              </a:rPr>
              <a:t>eros</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nibh</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imperdiet</a:t>
            </a:r>
            <a:r>
              <a:rPr lang="en-US" sz="430">
                <a:latin typeface="Segoe UI" panose="020B0502040204020203" pitchFamily="34" charset="0"/>
                <a:cs typeface="Segoe UI" panose="020B0502040204020203" pitchFamily="34" charset="0"/>
              </a:rPr>
              <a:t> lorem, </a:t>
            </a:r>
            <a:r>
              <a:rPr lang="en-US" sz="430" err="1">
                <a:latin typeface="Segoe UI" panose="020B0502040204020203" pitchFamily="34" charset="0"/>
                <a:cs typeface="Segoe UI" panose="020B0502040204020203" pitchFamily="34" charset="0"/>
              </a:rPr>
              <a:t>sed</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interdum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sem</a:t>
            </a:r>
            <a:r>
              <a:rPr lang="en-US" sz="430">
                <a:latin typeface="Segoe UI" panose="020B0502040204020203" pitchFamily="34" charset="0"/>
                <a:cs typeface="Segoe UI" panose="020B0502040204020203" pitchFamily="34" charset="0"/>
              </a:rPr>
              <a:t> </a:t>
            </a:r>
            <a:r>
              <a:rPr lang="en-US" sz="430" err="1">
                <a:latin typeface="Segoe UI" panose="020B0502040204020203" pitchFamily="34" charset="0"/>
                <a:cs typeface="Segoe UI" panose="020B0502040204020203" pitchFamily="34" charset="0"/>
              </a:rPr>
              <a:t>orci</a:t>
            </a:r>
            <a:r>
              <a:rPr lang="en-US" sz="430">
                <a:latin typeface="Segoe UI" panose="020B0502040204020203" pitchFamily="34" charset="0"/>
                <a:cs typeface="Segoe UI" panose="020B0502040204020203" pitchFamily="34" charset="0"/>
              </a:rPr>
              <a:t> a mi. </a:t>
            </a:r>
          </a:p>
        </p:txBody>
      </p:sp>
      <p:pic>
        <p:nvPicPr>
          <p:cNvPr id="66" name="Picture 65">
            <a:extLst>
              <a:ext uri="{FF2B5EF4-FFF2-40B4-BE49-F238E27FC236}">
                <a16:creationId xmlns:a16="http://schemas.microsoft.com/office/drawing/2014/main" id="{35376E6F-33F8-477D-BE14-1CD66F58F5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430" y="585869"/>
            <a:ext cx="2507608" cy="1665208"/>
          </a:xfrm>
          <a:prstGeom prst="rect">
            <a:avLst/>
          </a:prstGeom>
        </p:spPr>
      </p:pic>
      <p:sp>
        <p:nvSpPr>
          <p:cNvPr id="67" name="Rectangle 66">
            <a:extLst>
              <a:ext uri="{FF2B5EF4-FFF2-40B4-BE49-F238E27FC236}">
                <a16:creationId xmlns:a16="http://schemas.microsoft.com/office/drawing/2014/main" id="{08E0A965-BEA9-404D-A45A-ED40610F3603}"/>
              </a:ext>
            </a:extLst>
          </p:cNvPr>
          <p:cNvSpPr/>
          <p:nvPr/>
        </p:nvSpPr>
        <p:spPr>
          <a:xfrm>
            <a:off x="4531864" y="450318"/>
            <a:ext cx="1186079" cy="1405400"/>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D3A9AAC7-C770-4418-97EE-DB9AA5355361}"/>
              </a:ext>
            </a:extLst>
          </p:cNvPr>
          <p:cNvSpPr txBox="1"/>
          <p:nvPr/>
        </p:nvSpPr>
        <p:spPr>
          <a:xfrm>
            <a:off x="4637460" y="536887"/>
            <a:ext cx="981704" cy="1015663"/>
          </a:xfrm>
          <a:prstGeom prst="rect">
            <a:avLst/>
          </a:prstGeom>
          <a:noFill/>
        </p:spPr>
        <p:txBody>
          <a:bodyPr wrap="square" rtlCol="0">
            <a:spAutoFit/>
          </a:bodyPr>
          <a:lstStyle/>
          <a:p>
            <a:r>
              <a:rPr lang="en-US" sz="2000">
                <a:latin typeface="Segoe UI Light" panose="020B0502040204020203" pitchFamily="34" charset="0"/>
                <a:cs typeface="Segoe UI Light" panose="020B0502040204020203" pitchFamily="34" charset="0"/>
              </a:rPr>
              <a:t>They’re good dogs.</a:t>
            </a:r>
            <a:endParaRPr lang="en-US" sz="2000" b="1">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476801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GRID AREAS</a:t>
            </a:r>
          </a:p>
        </p:txBody>
      </p:sp>
    </p:spTree>
    <p:extLst>
      <p:ext uri="{BB962C8B-B14F-4D97-AF65-F5344CB8AC3E}">
        <p14:creationId xmlns:p14="http://schemas.microsoft.com/office/powerpoint/2010/main" val="25767077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3AF6FCC1-6CA5-4376-A3F3-7A711FF96CD4}"/>
              </a:ext>
            </a:extLst>
          </p:cNvPr>
          <p:cNvSpPr/>
          <p:nvPr/>
        </p:nvSpPr>
        <p:spPr>
          <a:xfrm>
            <a:off x="6727389" y="1129435"/>
            <a:ext cx="298450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BC5F3889-C15A-4AFC-8C8A-C423259E21A9}"/>
              </a:ext>
            </a:extLst>
          </p:cNvPr>
          <p:cNvSpPr/>
          <p:nvPr/>
        </p:nvSpPr>
        <p:spPr>
          <a:xfrm>
            <a:off x="6727390" y="756669"/>
            <a:ext cx="330213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47F5AFC3-AC1A-46C1-890B-82A734B5EA3E}"/>
              </a:ext>
            </a:extLst>
          </p:cNvPr>
          <p:cNvSpPr txBox="1"/>
          <p:nvPr/>
        </p:nvSpPr>
        <p:spPr>
          <a:xfrm>
            <a:off x="6355624" y="280065"/>
            <a:ext cx="5022273"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grid-template-rows:</a:t>
            </a:r>
          </a:p>
          <a:p>
            <a:pPr>
              <a:lnSpc>
                <a:spcPct val="110000"/>
              </a:lnSpc>
            </a:pPr>
            <a:r>
              <a:rPr lang="en-US" sz="2400">
                <a:latin typeface="Consolas" panose="020B0609020204030204" pitchFamily="49" charset="0"/>
                <a:cs typeface="Segoe UI Semilight" panose="020B0402040204020203" pitchFamily="34" charset="0"/>
              </a:rPr>
              <a:t>  1fr auto 4em 1fr;</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40" name="Straight Connector 39">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3A163366-FFF5-4B11-9A72-D28E9E9DA1DA}"/>
              </a:ext>
            </a:extLst>
          </p:cNvPr>
          <p:cNvCxnSpPr>
            <a:cxnSpLocks/>
          </p:cNvCxnSpPr>
          <p:nvPr/>
        </p:nvCxnSpPr>
        <p:spPr>
          <a:xfrm flipV="1">
            <a:off x="293482" y="5577075"/>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504C90ED-880B-45EC-B0A9-7655E7E5E1ED}"/>
              </a:ext>
            </a:extLst>
          </p:cNvPr>
          <p:cNvCxnSpPr>
            <a:cxnSpLocks/>
          </p:cNvCxnSpPr>
          <p:nvPr/>
        </p:nvCxnSpPr>
        <p:spPr>
          <a:xfrm>
            <a:off x="457201"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51BB8DAC-BF0E-4D96-A267-0956349AAA0F}"/>
              </a:ext>
            </a:extLst>
          </p:cNvPr>
          <p:cNvCxnSpPr>
            <a:cxnSpLocks/>
          </p:cNvCxnSpPr>
          <p:nvPr/>
        </p:nvCxnSpPr>
        <p:spPr>
          <a:xfrm>
            <a:off x="5708317"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54" name="Rectangle 53">
            <a:extLst>
              <a:ext uri="{FF2B5EF4-FFF2-40B4-BE49-F238E27FC236}">
                <a16:creationId xmlns:a16="http://schemas.microsoft.com/office/drawing/2014/main" id="{26A2AF87-5D26-4030-9A3B-25832CC7AEF4}"/>
              </a:ext>
            </a:extLst>
          </p:cNvPr>
          <p:cNvSpPr/>
          <p:nvPr/>
        </p:nvSpPr>
        <p:spPr>
          <a:xfrm>
            <a:off x="2668992" y="2256540"/>
            <a:ext cx="864339" cy="461665"/>
          </a:xfrm>
          <a:prstGeom prst="rect">
            <a:avLst/>
          </a:prstGeom>
        </p:spPr>
        <p:txBody>
          <a:bodyPr wrap="none">
            <a:spAutoFit/>
          </a:bodyPr>
          <a:lstStyle/>
          <a:p>
            <a:pPr algn="ctr"/>
            <a:r>
              <a:rPr lang="en-US" sz="2400">
                <a:solidFill>
                  <a:schemeClr val="bg1"/>
                </a:solidFill>
                <a:latin typeface="Consolas" panose="020B0609020204030204" pitchFamily="49" charset="0"/>
                <a:cs typeface="Segoe UI Semilight" panose="020B0402040204020203" pitchFamily="34" charset="0"/>
              </a:rPr>
              <a:t>auto</a:t>
            </a:r>
            <a:endParaRPr lang="en-US" sz="2400"/>
          </a:p>
        </p:txBody>
      </p:sp>
      <p:cxnSp>
        <p:nvCxnSpPr>
          <p:cNvPr id="55" name="Straight Connector 54">
            <a:extLst>
              <a:ext uri="{FF2B5EF4-FFF2-40B4-BE49-F238E27FC236}">
                <a16:creationId xmlns:a16="http://schemas.microsoft.com/office/drawing/2014/main" id="{45810A4A-E5F6-429F-9453-63C9D6BE424F}"/>
              </a:ext>
            </a:extLst>
          </p:cNvPr>
          <p:cNvCxnSpPr>
            <a:cxnSpLocks/>
          </p:cNvCxnSpPr>
          <p:nvPr/>
        </p:nvCxnSpPr>
        <p:spPr>
          <a:xfrm flipV="1">
            <a:off x="293482" y="111980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438D320E-2F83-4720-A6ED-FB66293916BE}"/>
              </a:ext>
            </a:extLst>
          </p:cNvPr>
          <p:cNvCxnSpPr>
            <a:cxnSpLocks/>
          </p:cNvCxnSpPr>
          <p:nvPr/>
        </p:nvCxnSpPr>
        <p:spPr>
          <a:xfrm flipV="1">
            <a:off x="293482" y="49118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3E4D26F8-17B1-45BE-B630-3BCDD4D6E78D}"/>
              </a:ext>
            </a:extLst>
          </p:cNvPr>
          <p:cNvSpPr/>
          <p:nvPr/>
        </p:nvSpPr>
        <p:spPr>
          <a:xfrm>
            <a:off x="2753951" y="5016026"/>
            <a:ext cx="694422" cy="461665"/>
          </a:xfrm>
          <a:prstGeom prst="rect">
            <a:avLst/>
          </a:prstGeom>
        </p:spPr>
        <p:txBody>
          <a:bodyPr wrap="none">
            <a:spAutoFit/>
          </a:bodyPr>
          <a:lstStyle/>
          <a:p>
            <a:pPr algn="ctr"/>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sp>
        <p:nvSpPr>
          <p:cNvPr id="62" name="Rectangle 61">
            <a:extLst>
              <a:ext uri="{FF2B5EF4-FFF2-40B4-BE49-F238E27FC236}">
                <a16:creationId xmlns:a16="http://schemas.microsoft.com/office/drawing/2014/main" id="{33A78EE0-0E3A-4C81-9A9A-EFD99B9667B9}"/>
              </a:ext>
            </a:extLst>
          </p:cNvPr>
          <p:cNvSpPr/>
          <p:nvPr/>
        </p:nvSpPr>
        <p:spPr>
          <a:xfrm>
            <a:off x="2753951" y="556371"/>
            <a:ext cx="694422" cy="461665"/>
          </a:xfrm>
          <a:prstGeom prst="rect">
            <a:avLst/>
          </a:prstGeom>
        </p:spPr>
        <p:txBody>
          <a:bodyPr wrap="none">
            <a:spAutoFit/>
          </a:bodyPr>
          <a:lstStyle/>
          <a:p>
            <a:pPr algn="ctr"/>
            <a:r>
              <a:rPr lang="en-US" sz="2400">
                <a:solidFill>
                  <a:schemeClr val="bg1"/>
                </a:solidFill>
                <a:latin typeface="Consolas" panose="020B0609020204030204" pitchFamily="49" charset="0"/>
                <a:cs typeface="Segoe UI Semilight" panose="020B0402040204020203" pitchFamily="34" charset="0"/>
              </a:rPr>
              <a:t>1fr</a:t>
            </a:r>
            <a:endParaRPr lang="en-US" sz="2400"/>
          </a:p>
        </p:txBody>
      </p:sp>
      <p:cxnSp>
        <p:nvCxnSpPr>
          <p:cNvPr id="63" name="Straight Connector 62">
            <a:extLst>
              <a:ext uri="{FF2B5EF4-FFF2-40B4-BE49-F238E27FC236}">
                <a16:creationId xmlns:a16="http://schemas.microsoft.com/office/drawing/2014/main" id="{B2A4AAFF-C255-4596-9CD9-73B68958A990}"/>
              </a:ext>
            </a:extLst>
          </p:cNvPr>
          <p:cNvCxnSpPr>
            <a:cxnSpLocks/>
          </p:cNvCxnSpPr>
          <p:nvPr/>
        </p:nvCxnSpPr>
        <p:spPr>
          <a:xfrm flipH="1">
            <a:off x="293482" y="1130159"/>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8CB3555D-7E63-4DE7-9514-E6F757133587}"/>
              </a:ext>
            </a:extLst>
          </p:cNvPr>
          <p:cNvCxnSpPr>
            <a:cxnSpLocks/>
          </p:cNvCxnSpPr>
          <p:nvPr/>
        </p:nvCxnSpPr>
        <p:spPr>
          <a:xfrm flipH="1">
            <a:off x="293482" y="464948"/>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7D633389-E2A7-448D-BF91-38402E2B47AE}"/>
              </a:ext>
            </a:extLst>
          </p:cNvPr>
          <p:cNvCxnSpPr>
            <a:cxnSpLocks/>
          </p:cNvCxnSpPr>
          <p:nvPr/>
        </p:nvCxnSpPr>
        <p:spPr>
          <a:xfrm flipH="1">
            <a:off x="293482" y="4914252"/>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08110AC9-398A-4886-B904-C2E29766C548}"/>
              </a:ext>
            </a:extLst>
          </p:cNvPr>
          <p:cNvCxnSpPr>
            <a:cxnSpLocks/>
          </p:cNvCxnSpPr>
          <p:nvPr/>
        </p:nvCxnSpPr>
        <p:spPr>
          <a:xfrm flipH="1">
            <a:off x="293482" y="5579464"/>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59280545-27AE-4C5F-A07F-DC3B7D178ABF}"/>
              </a:ext>
            </a:extLst>
          </p:cNvPr>
          <p:cNvCxnSpPr>
            <a:cxnSpLocks/>
          </p:cNvCxnSpPr>
          <p:nvPr/>
        </p:nvCxnSpPr>
        <p:spPr>
          <a:xfrm flipV="1">
            <a:off x="293482" y="4525548"/>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79" name="Rectangle 78">
            <a:extLst>
              <a:ext uri="{FF2B5EF4-FFF2-40B4-BE49-F238E27FC236}">
                <a16:creationId xmlns:a16="http://schemas.microsoft.com/office/drawing/2014/main" id="{558ACDD0-890D-436D-9A24-1EAD6EA3B555}"/>
              </a:ext>
            </a:extLst>
          </p:cNvPr>
          <p:cNvSpPr/>
          <p:nvPr/>
        </p:nvSpPr>
        <p:spPr>
          <a:xfrm>
            <a:off x="2753952" y="4478666"/>
            <a:ext cx="694422" cy="461665"/>
          </a:xfrm>
          <a:prstGeom prst="rect">
            <a:avLst/>
          </a:prstGeom>
        </p:spPr>
        <p:txBody>
          <a:bodyPr wrap="none">
            <a:spAutoFit/>
          </a:bodyPr>
          <a:lstStyle/>
          <a:p>
            <a:pPr algn="ctr"/>
            <a:r>
              <a:rPr lang="en-US" sz="2400">
                <a:solidFill>
                  <a:schemeClr val="bg1"/>
                </a:solidFill>
                <a:latin typeface="Consolas" panose="020B0609020204030204" pitchFamily="49" charset="0"/>
                <a:cs typeface="Segoe UI Semilight" panose="020B0402040204020203" pitchFamily="34" charset="0"/>
              </a:rPr>
              <a:t>4em</a:t>
            </a:r>
            <a:endParaRPr lang="en-US" sz="2400"/>
          </a:p>
        </p:txBody>
      </p:sp>
      <p:cxnSp>
        <p:nvCxnSpPr>
          <p:cNvPr id="80" name="Straight Connector 79">
            <a:extLst>
              <a:ext uri="{FF2B5EF4-FFF2-40B4-BE49-F238E27FC236}">
                <a16:creationId xmlns:a16="http://schemas.microsoft.com/office/drawing/2014/main" id="{478BFB82-3D7F-4BF8-8C91-F2D6110F0251}"/>
              </a:ext>
            </a:extLst>
          </p:cNvPr>
          <p:cNvCxnSpPr>
            <a:cxnSpLocks/>
          </p:cNvCxnSpPr>
          <p:nvPr/>
        </p:nvCxnSpPr>
        <p:spPr>
          <a:xfrm flipH="1">
            <a:off x="293482" y="4523064"/>
            <a:ext cx="5615362" cy="1"/>
          </a:xfrm>
          <a:prstGeom prst="line">
            <a:avLst/>
          </a:prstGeom>
          <a:ln w="38100" cmpd="sng">
            <a:solidFill>
              <a:srgbClr val="A7E4C1"/>
            </a:solidFill>
            <a:prstDash val="soli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28700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3AF6FCC1-6CA5-4376-A3F3-7A711FF96CD4}"/>
              </a:ext>
            </a:extLst>
          </p:cNvPr>
          <p:cNvSpPr/>
          <p:nvPr/>
        </p:nvSpPr>
        <p:spPr>
          <a:xfrm>
            <a:off x="6727390" y="1927418"/>
            <a:ext cx="245511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C5F3889-C15A-4AFC-8C8A-C423259E21A9}"/>
              </a:ext>
            </a:extLst>
          </p:cNvPr>
          <p:cNvSpPr/>
          <p:nvPr/>
        </p:nvSpPr>
        <p:spPr>
          <a:xfrm>
            <a:off x="6727390" y="1554652"/>
            <a:ext cx="3802648"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BC4F2586-BE8E-4DD9-BB6E-881C89A7A76A}"/>
              </a:ext>
            </a:extLst>
          </p:cNvPr>
          <p:cNvCxnSpPr>
            <a:cxnSpLocks/>
          </p:cNvCxnSpPr>
          <p:nvPr/>
        </p:nvCxnSpPr>
        <p:spPr>
          <a:xfrm flipV="1">
            <a:off x="293482" y="491425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A1C2D0CF-6733-4A1B-A961-EA40038E3A2F}"/>
              </a:ext>
            </a:extLst>
          </p:cNvPr>
          <p:cNvCxnSpPr>
            <a:cxnSpLocks/>
          </p:cNvCxnSpPr>
          <p:nvPr/>
        </p:nvCxnSpPr>
        <p:spPr>
          <a:xfrm flipV="1">
            <a:off x="293482" y="111980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695E951-93ED-4430-904A-CA9927C8CA8D}"/>
              </a:ext>
            </a:extLst>
          </p:cNvPr>
          <p:cNvCxnSpPr>
            <a:cxnSpLocks/>
          </p:cNvCxnSpPr>
          <p:nvPr/>
        </p:nvCxnSpPr>
        <p:spPr>
          <a:xfrm flipV="1">
            <a:off x="293482" y="45230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3A163366-FFF5-4B11-9A72-D28E9E9DA1DA}"/>
              </a:ext>
            </a:extLst>
          </p:cNvPr>
          <p:cNvCxnSpPr>
            <a:cxnSpLocks/>
          </p:cNvCxnSpPr>
          <p:nvPr/>
        </p:nvCxnSpPr>
        <p:spPr>
          <a:xfrm flipV="1">
            <a:off x="293482" y="55794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504C90ED-880B-45EC-B0A9-7655E7E5E1ED}"/>
              </a:ext>
            </a:extLst>
          </p:cNvPr>
          <p:cNvCxnSpPr>
            <a:cxnSpLocks/>
          </p:cNvCxnSpPr>
          <p:nvPr/>
        </p:nvCxnSpPr>
        <p:spPr>
          <a:xfrm>
            <a:off x="457201" y="290379"/>
            <a:ext cx="0" cy="45720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51BB8DAC-BF0E-4D96-A267-0956349AAA0F}"/>
              </a:ext>
            </a:extLst>
          </p:cNvPr>
          <p:cNvCxnSpPr>
            <a:cxnSpLocks/>
          </p:cNvCxnSpPr>
          <p:nvPr/>
        </p:nvCxnSpPr>
        <p:spPr>
          <a:xfrm>
            <a:off x="5708317" y="290379"/>
            <a:ext cx="0" cy="45720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F03D3C30-8D48-499C-A0A2-826BD6E8F283}"/>
              </a:ext>
            </a:extLst>
          </p:cNvPr>
          <p:cNvCxnSpPr>
            <a:cxnSpLocks/>
          </p:cNvCxnSpPr>
          <p:nvPr/>
        </p:nvCxnSpPr>
        <p:spPr>
          <a:xfrm>
            <a:off x="2646949" y="290379"/>
            <a:ext cx="0" cy="45720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58" name="Rectangle 57">
            <a:extLst>
              <a:ext uri="{FF2B5EF4-FFF2-40B4-BE49-F238E27FC236}">
                <a16:creationId xmlns:a16="http://schemas.microsoft.com/office/drawing/2014/main" id="{ADB1340A-C42F-4ADC-93EA-068CF3D45F17}"/>
              </a:ext>
            </a:extLst>
          </p:cNvPr>
          <p:cNvSpPr/>
          <p:nvPr/>
        </p:nvSpPr>
        <p:spPr>
          <a:xfrm>
            <a:off x="421603" y="2256541"/>
            <a:ext cx="694421"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6em</a:t>
            </a:r>
            <a:endParaRPr lang="en-US" sz="2400"/>
          </a:p>
        </p:txBody>
      </p:sp>
      <p:sp>
        <p:nvSpPr>
          <p:cNvPr id="60" name="Rectangle 59">
            <a:extLst>
              <a:ext uri="{FF2B5EF4-FFF2-40B4-BE49-F238E27FC236}">
                <a16:creationId xmlns:a16="http://schemas.microsoft.com/office/drawing/2014/main" id="{3D5C83BE-D822-480E-A4DC-5F57F9174BC9}"/>
              </a:ext>
            </a:extLst>
          </p:cNvPr>
          <p:cNvSpPr/>
          <p:nvPr/>
        </p:nvSpPr>
        <p:spPr>
          <a:xfrm>
            <a:off x="1432727" y="2256540"/>
            <a:ext cx="864339" cy="461665"/>
          </a:xfrm>
          <a:prstGeom prst="rect">
            <a:avLst/>
          </a:prstGeom>
        </p:spPr>
        <p:txBody>
          <a:bodyPr wrap="none">
            <a:spAutoFit/>
          </a:bodyPr>
          <a:lstStyle/>
          <a:p>
            <a:r>
              <a:rPr lang="en-US" sz="2400">
                <a:solidFill>
                  <a:schemeClr val="bg1"/>
                </a:solidFill>
                <a:latin typeface="Consolas" panose="020B0609020204030204" pitchFamily="49" charset="0"/>
                <a:cs typeface="Segoe UI Semilight" panose="020B0402040204020203" pitchFamily="34" charset="0"/>
              </a:rPr>
              <a:t>16em</a:t>
            </a:r>
            <a:endParaRPr lang="en-US" sz="2400"/>
          </a:p>
        </p:txBody>
      </p:sp>
      <p:sp>
        <p:nvSpPr>
          <p:cNvPr id="64" name="Rectangle 63">
            <a:extLst>
              <a:ext uri="{FF2B5EF4-FFF2-40B4-BE49-F238E27FC236}">
                <a16:creationId xmlns:a16="http://schemas.microsoft.com/office/drawing/2014/main" id="{26A2AF87-5D26-4030-9A3B-25832CC7AEF4}"/>
              </a:ext>
            </a:extLst>
          </p:cNvPr>
          <p:cNvSpPr/>
          <p:nvPr/>
        </p:nvSpPr>
        <p:spPr>
          <a:xfrm>
            <a:off x="3745464" y="2256540"/>
            <a:ext cx="864339" cy="461665"/>
          </a:xfrm>
          <a:prstGeom prst="rect">
            <a:avLst/>
          </a:prstGeom>
        </p:spPr>
        <p:txBody>
          <a:bodyPr wrap="none">
            <a:spAutoFit/>
          </a:bodyPr>
          <a:lstStyle/>
          <a:p>
            <a:pPr algn="ctr"/>
            <a:r>
              <a:rPr lang="en-US" sz="2400">
                <a:solidFill>
                  <a:schemeClr val="bg1"/>
                </a:solidFill>
                <a:latin typeface="Consolas" panose="020B0609020204030204" pitchFamily="49" charset="0"/>
                <a:cs typeface="Segoe UI Semilight" panose="020B0402040204020203" pitchFamily="34" charset="0"/>
              </a:rPr>
              <a:t>auto</a:t>
            </a:r>
            <a:endParaRPr lang="en-US" sz="2400"/>
          </a:p>
        </p:txBody>
      </p:sp>
      <p:cxnSp>
        <p:nvCxnSpPr>
          <p:cNvPr id="65" name="Straight Connector 64">
            <a:extLst>
              <a:ext uri="{FF2B5EF4-FFF2-40B4-BE49-F238E27FC236}">
                <a16:creationId xmlns:a16="http://schemas.microsoft.com/office/drawing/2014/main" id="{DACBD323-5C65-4570-8428-47886991FAFF}"/>
              </a:ext>
            </a:extLst>
          </p:cNvPr>
          <p:cNvCxnSpPr/>
          <p:nvPr/>
        </p:nvCxnSpPr>
        <p:spPr>
          <a:xfrm>
            <a:off x="457201" y="290379"/>
            <a:ext cx="0" cy="5486400"/>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FF20ACCF-6D68-45CF-A9FB-7B5BC495C9F6}"/>
              </a:ext>
            </a:extLst>
          </p:cNvPr>
          <p:cNvCxnSpPr/>
          <p:nvPr/>
        </p:nvCxnSpPr>
        <p:spPr>
          <a:xfrm>
            <a:off x="2646949" y="290379"/>
            <a:ext cx="0" cy="5486400"/>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FDAD889F-86A1-46E3-926B-6CA235D0CDB5}"/>
              </a:ext>
            </a:extLst>
          </p:cNvPr>
          <p:cNvCxnSpPr/>
          <p:nvPr/>
        </p:nvCxnSpPr>
        <p:spPr>
          <a:xfrm>
            <a:off x="5708317" y="290379"/>
            <a:ext cx="0" cy="5486400"/>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FB06E2F3-A8CB-425A-998E-C20451D50CFE}"/>
              </a:ext>
            </a:extLst>
          </p:cNvPr>
          <p:cNvCxnSpPr>
            <a:cxnSpLocks/>
          </p:cNvCxnSpPr>
          <p:nvPr/>
        </p:nvCxnSpPr>
        <p:spPr>
          <a:xfrm>
            <a:off x="1108528"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81061185-0F8C-4F31-B087-2201CF9B89F2}"/>
              </a:ext>
            </a:extLst>
          </p:cNvPr>
          <p:cNvCxnSpPr/>
          <p:nvPr/>
        </p:nvCxnSpPr>
        <p:spPr>
          <a:xfrm>
            <a:off x="1108528" y="290379"/>
            <a:ext cx="0" cy="5486400"/>
          </a:xfrm>
          <a:prstGeom prst="line">
            <a:avLst/>
          </a:prstGeom>
          <a:ln w="38100" cmpd="sng">
            <a:solidFill>
              <a:srgbClr val="EE9889"/>
            </a:solidFill>
            <a:prstDash val="solid"/>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47F5AFC3-AC1A-46C1-890B-82A734B5EA3E}"/>
              </a:ext>
            </a:extLst>
          </p:cNvPr>
          <p:cNvSpPr txBox="1"/>
          <p:nvPr/>
        </p:nvSpPr>
        <p:spPr>
          <a:xfrm>
            <a:off x="6355624" y="280065"/>
            <a:ext cx="5022273" cy="2529923"/>
          </a:xfrm>
          <a:prstGeom prst="rect">
            <a:avLst/>
          </a:prstGeom>
          <a:noFill/>
        </p:spPr>
        <p:txBody>
          <a:bodyPr wrap="square" rtlCol="0">
            <a:spAutoFit/>
          </a:bodyPr>
          <a:lstStyle/>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  </a:t>
            </a:r>
            <a:r>
              <a:rPr lang="en-US" sz="2400" dirty="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1fr auto 4em 1fr;</a:t>
            </a:r>
          </a:p>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  </a:t>
            </a:r>
            <a:r>
              <a:rPr lang="en-US" sz="2400" dirty="0">
                <a:latin typeface="Consolas" panose="020B0609020204030204" pitchFamily="49" charset="0"/>
                <a:cs typeface="Segoe UI Semilight" panose="020B0402040204020203" pitchFamily="34" charset="0"/>
              </a:rPr>
              <a:t>grid-template-columns:</a:t>
            </a:r>
          </a:p>
          <a:p>
            <a:pPr>
              <a:lnSpc>
                <a:spcPct val="110000"/>
              </a:lnSpc>
            </a:pPr>
            <a:r>
              <a:rPr lang="en-US" sz="2400" dirty="0">
                <a:latin typeface="Consolas" panose="020B0609020204030204" pitchFamily="49" charset="0"/>
                <a:cs typeface="Segoe UI Semilight" panose="020B0402040204020203" pitchFamily="34" charset="0"/>
              </a:rPr>
              <a:t>  6em 16em auto;</a:t>
            </a: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336238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50EE9C9-4CB1-447B-865D-7DE0B9E8D389}"/>
              </a:ext>
            </a:extLst>
          </p:cNvPr>
          <p:cNvSpPr/>
          <p:nvPr/>
        </p:nvSpPr>
        <p:spPr>
          <a:xfrm>
            <a:off x="6693701" y="2730323"/>
            <a:ext cx="4261712" cy="174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01EEA8F-BC8B-4FB5-B8C9-921A9A7E91C2}"/>
              </a:ext>
            </a:extLst>
          </p:cNvPr>
          <p:cNvSpPr/>
          <p:nvPr/>
        </p:nvSpPr>
        <p:spPr>
          <a:xfrm>
            <a:off x="6693701" y="2357557"/>
            <a:ext cx="4261712"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CCD2899E-1D15-49B3-A04B-4B373407008C}"/>
              </a:ext>
            </a:extLst>
          </p:cNvPr>
          <p:cNvSpPr txBox="1"/>
          <p:nvPr/>
        </p:nvSpPr>
        <p:spPr>
          <a:xfrm>
            <a:off x="6355624" y="280065"/>
            <a:ext cx="5022273" cy="4561249"/>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chemeClr val="bg1"/>
                </a:solidFill>
                <a:latin typeface="Consolas" panose="020B0609020204030204" pitchFamily="49" charset="0"/>
                <a:cs typeface="Segoe UI Semilight" panose="020B0402040204020203" pitchFamily="34" charset="0"/>
              </a:rPr>
              <a:t>1fr auto 1fr;</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chemeClr val="bg1"/>
                </a:solidFill>
                <a:latin typeface="Consolas" panose="020B0609020204030204" pitchFamily="49" charset="0"/>
                <a:cs typeface="Segoe UI Semilight" panose="020B0402040204020203" pitchFamily="34" charset="0"/>
              </a:rPr>
              <a:t>6em 16em auto;</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grid-template-areas:</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“logo    </a:t>
            </a:r>
            <a:r>
              <a:rPr lang="en-US" sz="2400" err="1">
                <a:latin typeface="Consolas" panose="020B0609020204030204" pitchFamily="49" charset="0"/>
                <a:cs typeface="Segoe UI Semilight" panose="020B0402040204020203" pitchFamily="34" charset="0"/>
              </a:rPr>
              <a:t>nav</a:t>
            </a:r>
            <a:r>
              <a:rPr lang="en-US" sz="2400">
                <a:latin typeface="Consolas" panose="020B0609020204030204" pitchFamily="49" charset="0"/>
                <a:cs typeface="Segoe UI Semilight" panose="020B0402040204020203" pitchFamily="34" charset="0"/>
              </a:rPr>
              <a:t>     </a:t>
            </a:r>
            <a:r>
              <a:rPr lang="en-US" sz="2400" err="1">
                <a:latin typeface="Consolas" panose="020B0609020204030204" pitchFamily="49" charset="0"/>
                <a:cs typeface="Segoe UI Semilight" panose="020B0402040204020203" pitchFamily="34" charset="0"/>
              </a:rPr>
              <a:t>nav</a:t>
            </a:r>
            <a:r>
              <a:rPr lang="en-US" sz="2400">
                <a:latin typeface="Consolas" panose="020B0609020204030204" pitchFamily="49" charset="0"/>
                <a:cs typeface="Segoe UI Semilight" panose="020B0402040204020203" pitchFamily="34" charset="0"/>
              </a:rPr>
              <a:t>”</a:t>
            </a:r>
          </a:p>
          <a:p>
            <a:pPr>
              <a:lnSpc>
                <a:spcPct val="110000"/>
              </a:lnSpc>
            </a:pPr>
            <a:r>
              <a:rPr lang="en-US" sz="2400">
                <a:latin typeface="Consolas" panose="020B0609020204030204" pitchFamily="49" charset="0"/>
                <a:cs typeface="Segoe UI Semilight" panose="020B0402040204020203" pitchFamily="34" charset="0"/>
              </a:rPr>
              <a:t>  “side    </a:t>
            </a:r>
            <a:r>
              <a:rPr lang="en-US" sz="2400" err="1">
                <a:latin typeface="Consolas" panose="020B0609020204030204" pitchFamily="49" charset="0"/>
                <a:cs typeface="Segoe UI Semilight" panose="020B0402040204020203" pitchFamily="34" charset="0"/>
              </a:rPr>
              <a:t>side</a:t>
            </a:r>
            <a:r>
              <a:rPr lang="en-US" sz="2400">
                <a:latin typeface="Consolas" panose="020B0609020204030204" pitchFamily="49" charset="0"/>
                <a:cs typeface="Segoe UI Semilight" panose="020B0402040204020203" pitchFamily="34" charset="0"/>
              </a:rPr>
              <a:t>    main”</a:t>
            </a:r>
          </a:p>
          <a:p>
            <a:pPr>
              <a:lnSpc>
                <a:spcPct val="110000"/>
              </a:lnSpc>
            </a:pPr>
            <a:r>
              <a:rPr lang="en-US" sz="2400">
                <a:latin typeface="Consolas" panose="020B0609020204030204" pitchFamily="49" charset="0"/>
                <a:cs typeface="Segoe UI Semilight" panose="020B0402040204020203" pitchFamily="34" charset="0"/>
              </a:rPr>
              <a:t>  “side    </a:t>
            </a:r>
            <a:r>
              <a:rPr lang="en-US" sz="2400" err="1">
                <a:latin typeface="Consolas" panose="020B0609020204030204" pitchFamily="49" charset="0"/>
                <a:cs typeface="Segoe UI Semilight" panose="020B0402040204020203" pitchFamily="34" charset="0"/>
              </a:rPr>
              <a:t>side</a:t>
            </a:r>
            <a:r>
              <a:rPr lang="en-US" sz="2400">
                <a:latin typeface="Consolas" panose="020B0609020204030204" pitchFamily="49" charset="0"/>
                <a:cs typeface="Segoe UI Semilight" panose="020B0402040204020203" pitchFamily="34" charset="0"/>
              </a:rPr>
              <a:t>    social”</a:t>
            </a:r>
          </a:p>
          <a:p>
            <a:pPr>
              <a:lnSpc>
                <a:spcPct val="110000"/>
              </a:lnSpc>
            </a:pPr>
            <a:r>
              <a:rPr lang="en-US" sz="2400">
                <a:latin typeface="Consolas" panose="020B0609020204030204" pitchFamily="49" charset="0"/>
                <a:cs typeface="Segoe UI Semilight" panose="020B0402040204020203" pitchFamily="34" charset="0"/>
              </a:rPr>
              <a:t>  “foot    </a:t>
            </a:r>
            <a:r>
              <a:rPr lang="en-US" sz="2400" err="1">
                <a:latin typeface="Consolas" panose="020B0609020204030204" pitchFamily="49" charset="0"/>
                <a:cs typeface="Segoe UI Semilight" panose="020B0402040204020203" pitchFamily="34" charset="0"/>
              </a:rPr>
              <a:t>foot</a:t>
            </a:r>
            <a:r>
              <a:rPr lang="en-US" sz="2400">
                <a:latin typeface="Consolas" panose="020B0609020204030204" pitchFamily="49" charset="0"/>
                <a:cs typeface="Segoe UI Semilight" panose="020B0402040204020203" pitchFamily="34" charset="0"/>
              </a:rPr>
              <a:t>    </a:t>
            </a:r>
            <a:r>
              <a:rPr lang="en-US" sz="2400" err="1">
                <a:latin typeface="Consolas" panose="020B0609020204030204" pitchFamily="49" charset="0"/>
                <a:cs typeface="Segoe UI Semilight" panose="020B0402040204020203" pitchFamily="34" charset="0"/>
              </a:rPr>
              <a:t>foot</a:t>
            </a:r>
            <a:r>
              <a:rPr lang="en-US" sz="2400">
                <a:latin typeface="Consolas" panose="020B0609020204030204" pitchFamily="49" charset="0"/>
                <a:cs typeface="Segoe UI Semilight" panose="020B0402040204020203" pitchFamily="34" charset="0"/>
              </a:rPr>
              <a:t>”</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31" name="Straight Connector 30">
            <a:extLst>
              <a:ext uri="{FF2B5EF4-FFF2-40B4-BE49-F238E27FC236}">
                <a16:creationId xmlns:a16="http://schemas.microsoft.com/office/drawing/2014/main" id="{A1C2D0CF-6733-4A1B-A961-EA40038E3A2F}"/>
              </a:ext>
            </a:extLst>
          </p:cNvPr>
          <p:cNvCxnSpPr>
            <a:cxnSpLocks/>
          </p:cNvCxnSpPr>
          <p:nvPr/>
        </p:nvCxnSpPr>
        <p:spPr>
          <a:xfrm flipV="1">
            <a:off x="293482" y="111980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4C90ED-880B-45EC-B0A9-7655E7E5E1ED}"/>
              </a:ext>
            </a:extLst>
          </p:cNvPr>
          <p:cNvCxnSpPr>
            <a:cxnSpLocks/>
          </p:cNvCxnSpPr>
          <p:nvPr/>
        </p:nvCxnSpPr>
        <p:spPr>
          <a:xfrm>
            <a:off x="457201"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1BB8DAC-BF0E-4D96-A267-0956349AAA0F}"/>
              </a:ext>
            </a:extLst>
          </p:cNvPr>
          <p:cNvCxnSpPr>
            <a:cxnSpLocks/>
          </p:cNvCxnSpPr>
          <p:nvPr/>
        </p:nvCxnSpPr>
        <p:spPr>
          <a:xfrm>
            <a:off x="5708317"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03D3C30-8D48-499C-A0A2-826BD6E8F283}"/>
              </a:ext>
            </a:extLst>
          </p:cNvPr>
          <p:cNvCxnSpPr>
            <a:cxnSpLocks/>
          </p:cNvCxnSpPr>
          <p:nvPr/>
        </p:nvCxnSpPr>
        <p:spPr>
          <a:xfrm>
            <a:off x="2646949"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93DAC80-D448-404B-BDF6-45DA8291760F}"/>
              </a:ext>
            </a:extLst>
          </p:cNvPr>
          <p:cNvCxnSpPr>
            <a:cxnSpLocks/>
          </p:cNvCxnSpPr>
          <p:nvPr/>
        </p:nvCxnSpPr>
        <p:spPr>
          <a:xfrm flipV="1">
            <a:off x="293482" y="491425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5BB4EC6-30D3-43A9-A232-4324C181699D}"/>
              </a:ext>
            </a:extLst>
          </p:cNvPr>
          <p:cNvCxnSpPr>
            <a:cxnSpLocks/>
          </p:cNvCxnSpPr>
          <p:nvPr/>
        </p:nvCxnSpPr>
        <p:spPr>
          <a:xfrm flipV="1">
            <a:off x="293482" y="45230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988C3B0-1E31-42EB-BA7E-A1AC9FF14988}"/>
              </a:ext>
            </a:extLst>
          </p:cNvPr>
          <p:cNvCxnSpPr>
            <a:cxnSpLocks/>
          </p:cNvCxnSpPr>
          <p:nvPr/>
        </p:nvCxnSpPr>
        <p:spPr>
          <a:xfrm flipV="1">
            <a:off x="293482" y="55794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5ED0355-C48A-4DE6-A587-0651E10E32CC}"/>
              </a:ext>
            </a:extLst>
          </p:cNvPr>
          <p:cNvCxnSpPr>
            <a:cxnSpLocks/>
          </p:cNvCxnSpPr>
          <p:nvPr/>
        </p:nvCxnSpPr>
        <p:spPr>
          <a:xfrm>
            <a:off x="1108528"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14105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6EBA409F-8B3B-4DD4-9764-56EFD01886AD}"/>
              </a:ext>
            </a:extLst>
          </p:cNvPr>
          <p:cNvSpPr/>
          <p:nvPr/>
        </p:nvSpPr>
        <p:spPr>
          <a:xfrm>
            <a:off x="6693701" y="2730323"/>
            <a:ext cx="4261712" cy="174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194DEB90-FA70-4A9C-9AAD-B2BD98E67EC2}"/>
              </a:ext>
            </a:extLst>
          </p:cNvPr>
          <p:cNvSpPr/>
          <p:nvPr/>
        </p:nvSpPr>
        <p:spPr>
          <a:xfrm>
            <a:off x="6693701" y="2357557"/>
            <a:ext cx="4261712"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F9EA5717-D6F9-4340-AFB8-8C0D1090AE35}"/>
              </a:ext>
            </a:extLst>
          </p:cNvPr>
          <p:cNvSpPr txBox="1"/>
          <p:nvPr/>
        </p:nvSpPr>
        <p:spPr>
          <a:xfrm>
            <a:off x="6355624" y="280065"/>
            <a:ext cx="5022273" cy="4561249"/>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.parent {</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chemeClr val="bg1"/>
                </a:solidFill>
                <a:latin typeface="Consolas" panose="020B0609020204030204" pitchFamily="49" charset="0"/>
                <a:cs typeface="Segoe UI Semilight" panose="020B0402040204020203" pitchFamily="34" charset="0"/>
              </a:rPr>
              <a:t>1fr auto 1fr;</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  </a:t>
            </a:r>
            <a:r>
              <a:rPr lang="en-US" sz="2400">
                <a:solidFill>
                  <a:schemeClr val="bg1"/>
                </a:solidFill>
                <a:latin typeface="Consolas" panose="020B0609020204030204" pitchFamily="49" charset="0"/>
                <a:cs typeface="Segoe UI Semilight" panose="020B0402040204020203" pitchFamily="34" charset="0"/>
              </a:rPr>
              <a:t>6em 16em auto;</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grid-template-areas:</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“logo    </a:t>
            </a:r>
            <a:r>
              <a:rPr lang="en-US" sz="2400" err="1">
                <a:latin typeface="Consolas" panose="020B0609020204030204" pitchFamily="49" charset="0"/>
                <a:cs typeface="Segoe UI Semilight" panose="020B0402040204020203" pitchFamily="34" charset="0"/>
              </a:rPr>
              <a:t>nav</a:t>
            </a:r>
            <a:r>
              <a:rPr lang="en-US" sz="2400">
                <a:latin typeface="Consolas" panose="020B0609020204030204" pitchFamily="49" charset="0"/>
                <a:cs typeface="Segoe UI Semilight" panose="020B0402040204020203" pitchFamily="34" charset="0"/>
              </a:rPr>
              <a:t>     </a:t>
            </a:r>
            <a:r>
              <a:rPr lang="en-US" sz="2400" err="1">
                <a:latin typeface="Consolas" panose="020B0609020204030204" pitchFamily="49" charset="0"/>
                <a:cs typeface="Segoe UI Semilight" panose="020B0402040204020203" pitchFamily="34" charset="0"/>
              </a:rPr>
              <a:t>nav</a:t>
            </a:r>
            <a:r>
              <a:rPr lang="en-US" sz="2400">
                <a:latin typeface="Consolas" panose="020B0609020204030204" pitchFamily="49" charset="0"/>
                <a:cs typeface="Segoe UI Semilight" panose="020B0402040204020203" pitchFamily="34" charset="0"/>
              </a:rPr>
              <a:t>”</a:t>
            </a:r>
          </a:p>
          <a:p>
            <a:pPr>
              <a:lnSpc>
                <a:spcPct val="110000"/>
              </a:lnSpc>
            </a:pPr>
            <a:r>
              <a:rPr lang="en-US" sz="2400">
                <a:latin typeface="Consolas" panose="020B0609020204030204" pitchFamily="49" charset="0"/>
                <a:cs typeface="Segoe UI Semilight" panose="020B0402040204020203" pitchFamily="34" charset="0"/>
              </a:rPr>
              <a:t>  “side    </a:t>
            </a:r>
            <a:r>
              <a:rPr lang="en-US" sz="2400" err="1">
                <a:latin typeface="Consolas" panose="020B0609020204030204" pitchFamily="49" charset="0"/>
                <a:cs typeface="Segoe UI Semilight" panose="020B0402040204020203" pitchFamily="34" charset="0"/>
              </a:rPr>
              <a:t>side</a:t>
            </a:r>
            <a:r>
              <a:rPr lang="en-US" sz="2400">
                <a:latin typeface="Consolas" panose="020B0609020204030204" pitchFamily="49" charset="0"/>
                <a:cs typeface="Segoe UI Semilight" panose="020B0402040204020203" pitchFamily="34" charset="0"/>
              </a:rPr>
              <a:t>    main”</a:t>
            </a:r>
          </a:p>
          <a:p>
            <a:pPr>
              <a:lnSpc>
                <a:spcPct val="110000"/>
              </a:lnSpc>
            </a:pPr>
            <a:r>
              <a:rPr lang="en-US" sz="2400">
                <a:latin typeface="Consolas" panose="020B0609020204030204" pitchFamily="49" charset="0"/>
                <a:cs typeface="Segoe UI Semilight" panose="020B0402040204020203" pitchFamily="34" charset="0"/>
              </a:rPr>
              <a:t>  “side    </a:t>
            </a:r>
            <a:r>
              <a:rPr lang="en-US" sz="2400" err="1">
                <a:latin typeface="Consolas" panose="020B0609020204030204" pitchFamily="49" charset="0"/>
                <a:cs typeface="Segoe UI Semilight" panose="020B0402040204020203" pitchFamily="34" charset="0"/>
              </a:rPr>
              <a:t>side</a:t>
            </a:r>
            <a:r>
              <a:rPr lang="en-US" sz="2400">
                <a:latin typeface="Consolas" panose="020B0609020204030204" pitchFamily="49" charset="0"/>
                <a:cs typeface="Segoe UI Semilight" panose="020B0402040204020203" pitchFamily="34" charset="0"/>
              </a:rPr>
              <a:t>    social”</a:t>
            </a:r>
          </a:p>
          <a:p>
            <a:pPr>
              <a:lnSpc>
                <a:spcPct val="110000"/>
              </a:lnSpc>
            </a:pPr>
            <a:r>
              <a:rPr lang="en-US" sz="2400">
                <a:latin typeface="Consolas" panose="020B0609020204030204" pitchFamily="49" charset="0"/>
                <a:cs typeface="Segoe UI Semilight" panose="020B0402040204020203" pitchFamily="34" charset="0"/>
              </a:rPr>
              <a:t>  “foot    </a:t>
            </a:r>
            <a:r>
              <a:rPr lang="en-US" sz="2400" err="1">
                <a:latin typeface="Consolas" panose="020B0609020204030204" pitchFamily="49" charset="0"/>
                <a:cs typeface="Segoe UI Semilight" panose="020B0402040204020203" pitchFamily="34" charset="0"/>
              </a:rPr>
              <a:t>foot</a:t>
            </a:r>
            <a:r>
              <a:rPr lang="en-US" sz="2400">
                <a:latin typeface="Consolas" panose="020B0609020204030204" pitchFamily="49" charset="0"/>
                <a:cs typeface="Segoe UI Semilight" panose="020B0402040204020203" pitchFamily="34" charset="0"/>
              </a:rPr>
              <a:t>    </a:t>
            </a:r>
            <a:r>
              <a:rPr lang="en-US" sz="2400" err="1">
                <a:latin typeface="Consolas" panose="020B0609020204030204" pitchFamily="49" charset="0"/>
                <a:cs typeface="Segoe UI Semilight" panose="020B0402040204020203" pitchFamily="34" charset="0"/>
              </a:rPr>
              <a:t>foot</a:t>
            </a:r>
            <a:r>
              <a:rPr lang="en-US" sz="2400">
                <a:latin typeface="Consolas" panose="020B0609020204030204" pitchFamily="49" charset="0"/>
                <a:cs typeface="Segoe UI Semilight" panose="020B0402040204020203" pitchFamily="34" charset="0"/>
              </a:rPr>
              <a:t>”</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31" name="Straight Connector 30">
            <a:extLst>
              <a:ext uri="{FF2B5EF4-FFF2-40B4-BE49-F238E27FC236}">
                <a16:creationId xmlns:a16="http://schemas.microsoft.com/office/drawing/2014/main" id="{A1C2D0CF-6733-4A1B-A961-EA40038E3A2F}"/>
              </a:ext>
            </a:extLst>
          </p:cNvPr>
          <p:cNvCxnSpPr>
            <a:cxnSpLocks/>
          </p:cNvCxnSpPr>
          <p:nvPr/>
        </p:nvCxnSpPr>
        <p:spPr>
          <a:xfrm flipV="1">
            <a:off x="293482" y="111980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4C90ED-880B-45EC-B0A9-7655E7E5E1ED}"/>
              </a:ext>
            </a:extLst>
          </p:cNvPr>
          <p:cNvCxnSpPr>
            <a:cxnSpLocks/>
          </p:cNvCxnSpPr>
          <p:nvPr/>
        </p:nvCxnSpPr>
        <p:spPr>
          <a:xfrm>
            <a:off x="457201"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1BB8DAC-BF0E-4D96-A267-0956349AAA0F}"/>
              </a:ext>
            </a:extLst>
          </p:cNvPr>
          <p:cNvCxnSpPr>
            <a:cxnSpLocks/>
          </p:cNvCxnSpPr>
          <p:nvPr/>
        </p:nvCxnSpPr>
        <p:spPr>
          <a:xfrm>
            <a:off x="5708317"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03D3C30-8D48-499C-A0A2-826BD6E8F283}"/>
              </a:ext>
            </a:extLst>
          </p:cNvPr>
          <p:cNvCxnSpPr>
            <a:cxnSpLocks/>
          </p:cNvCxnSpPr>
          <p:nvPr/>
        </p:nvCxnSpPr>
        <p:spPr>
          <a:xfrm>
            <a:off x="2646949"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ECEE715-29FF-46D8-AABA-23DC95822B36}"/>
              </a:ext>
            </a:extLst>
          </p:cNvPr>
          <p:cNvCxnSpPr>
            <a:cxnSpLocks/>
          </p:cNvCxnSpPr>
          <p:nvPr/>
        </p:nvCxnSpPr>
        <p:spPr>
          <a:xfrm>
            <a:off x="1108528"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93DAC80-D448-404B-BDF6-45DA8291760F}"/>
              </a:ext>
            </a:extLst>
          </p:cNvPr>
          <p:cNvCxnSpPr>
            <a:cxnSpLocks/>
          </p:cNvCxnSpPr>
          <p:nvPr/>
        </p:nvCxnSpPr>
        <p:spPr>
          <a:xfrm flipV="1">
            <a:off x="293482" y="491425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5BB4EC6-30D3-43A9-A232-4324C181699D}"/>
              </a:ext>
            </a:extLst>
          </p:cNvPr>
          <p:cNvCxnSpPr>
            <a:cxnSpLocks/>
          </p:cNvCxnSpPr>
          <p:nvPr/>
        </p:nvCxnSpPr>
        <p:spPr>
          <a:xfrm flipV="1">
            <a:off x="293482" y="45230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988C3B0-1E31-42EB-BA7E-A1AC9FF14988}"/>
              </a:ext>
            </a:extLst>
          </p:cNvPr>
          <p:cNvCxnSpPr>
            <a:cxnSpLocks/>
          </p:cNvCxnSpPr>
          <p:nvPr/>
        </p:nvCxnSpPr>
        <p:spPr>
          <a:xfrm flipV="1">
            <a:off x="293482" y="55794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C2A5D04D-8B51-444C-BA52-41C97734F9D6}"/>
              </a:ext>
            </a:extLst>
          </p:cNvPr>
          <p:cNvSpPr/>
          <p:nvPr/>
        </p:nvSpPr>
        <p:spPr>
          <a:xfrm>
            <a:off x="1104508" y="452436"/>
            <a:ext cx="4599789" cy="667373"/>
          </a:xfrm>
          <a:prstGeom prst="rect">
            <a:avLst/>
          </a:prstGeom>
          <a:solidFill>
            <a:srgbClr val="EE9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A8AAFB-8E3D-48BC-93A7-ED98AE905BE6}"/>
              </a:ext>
            </a:extLst>
          </p:cNvPr>
          <p:cNvSpPr/>
          <p:nvPr/>
        </p:nvSpPr>
        <p:spPr>
          <a:xfrm>
            <a:off x="448426" y="452436"/>
            <a:ext cx="667373" cy="667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E7108E-BCFC-47C0-9A35-25B956F6F9BE}"/>
              </a:ext>
            </a:extLst>
          </p:cNvPr>
          <p:cNvSpPr/>
          <p:nvPr/>
        </p:nvSpPr>
        <p:spPr>
          <a:xfrm>
            <a:off x="3048370" y="556371"/>
            <a:ext cx="694421" cy="461665"/>
          </a:xfrm>
          <a:prstGeom prst="rect">
            <a:avLst/>
          </a:prstGeom>
          <a:solidFill>
            <a:srgbClr val="EE9889"/>
          </a:solidFill>
          <a:ln>
            <a:solidFill>
              <a:srgbClr val="EE9889"/>
            </a:solidFill>
          </a:ln>
        </p:spPr>
        <p:txBody>
          <a:bodyPr wrap="none">
            <a:spAutoFit/>
          </a:bodyPr>
          <a:lstStyle/>
          <a:p>
            <a:pPr algn="ctr"/>
            <a:r>
              <a:rPr lang="en-US" sz="2400" err="1">
                <a:latin typeface="Consolas" panose="020B0609020204030204" pitchFamily="49" charset="0"/>
                <a:cs typeface="Segoe UI Semilight" panose="020B0402040204020203" pitchFamily="34" charset="0"/>
              </a:rPr>
              <a:t>nav</a:t>
            </a:r>
            <a:endParaRPr lang="en-US" sz="2400">
              <a:latin typeface="Consolas" panose="020B0609020204030204" pitchFamily="49" charset="0"/>
              <a:cs typeface="Segoe UI Semilight" panose="020B0402040204020203" pitchFamily="34" charset="0"/>
            </a:endParaRPr>
          </a:p>
        </p:txBody>
      </p:sp>
      <p:sp>
        <p:nvSpPr>
          <p:cNvPr id="57" name="Rectangle 56">
            <a:extLst>
              <a:ext uri="{FF2B5EF4-FFF2-40B4-BE49-F238E27FC236}">
                <a16:creationId xmlns:a16="http://schemas.microsoft.com/office/drawing/2014/main" id="{9BC0AC69-E7A1-4547-9F98-846B0E2AAB0F}"/>
              </a:ext>
            </a:extLst>
          </p:cNvPr>
          <p:cNvSpPr/>
          <p:nvPr/>
        </p:nvSpPr>
        <p:spPr>
          <a:xfrm>
            <a:off x="448426" y="1122008"/>
            <a:ext cx="2198523" cy="3805363"/>
          </a:xfrm>
          <a:prstGeom prst="rect">
            <a:avLst/>
          </a:prstGeom>
          <a:solidFill>
            <a:srgbClr val="A7E4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1C7A484-41C0-49FD-9BA8-E120D45BC6AD}"/>
              </a:ext>
            </a:extLst>
          </p:cNvPr>
          <p:cNvSpPr/>
          <p:nvPr/>
        </p:nvSpPr>
        <p:spPr>
          <a:xfrm>
            <a:off x="1119906" y="2581678"/>
            <a:ext cx="864339" cy="461665"/>
          </a:xfrm>
          <a:prstGeom prst="rect">
            <a:avLst/>
          </a:prstGeom>
          <a:solidFill>
            <a:srgbClr val="A7E4C1"/>
          </a:solidFill>
          <a:ln>
            <a:solidFill>
              <a:srgbClr val="A7E4C1"/>
            </a:solidFill>
          </a:ln>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side</a:t>
            </a:r>
          </a:p>
        </p:txBody>
      </p:sp>
      <p:sp>
        <p:nvSpPr>
          <p:cNvPr id="59" name="Rectangle 58">
            <a:extLst>
              <a:ext uri="{FF2B5EF4-FFF2-40B4-BE49-F238E27FC236}">
                <a16:creationId xmlns:a16="http://schemas.microsoft.com/office/drawing/2014/main" id="{B795F4F9-9926-4165-8991-C66365E18D54}"/>
              </a:ext>
            </a:extLst>
          </p:cNvPr>
          <p:cNvSpPr/>
          <p:nvPr/>
        </p:nvSpPr>
        <p:spPr>
          <a:xfrm>
            <a:off x="2631551" y="1122009"/>
            <a:ext cx="3078347" cy="3401054"/>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69A94C-FAAD-4040-991E-5365D749915C}"/>
              </a:ext>
            </a:extLst>
          </p:cNvPr>
          <p:cNvSpPr/>
          <p:nvPr/>
        </p:nvSpPr>
        <p:spPr>
          <a:xfrm>
            <a:off x="3745463" y="2590604"/>
            <a:ext cx="864340" cy="461665"/>
          </a:xfrm>
          <a:prstGeom prst="rect">
            <a:avLst/>
          </a:prstGeom>
          <a:solidFill>
            <a:srgbClr val="FFD679"/>
          </a:solidFill>
          <a:ln>
            <a:solidFill>
              <a:srgbClr val="FFD679"/>
            </a:solidFill>
          </a:ln>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main</a:t>
            </a:r>
            <a:endParaRPr lang="en-US" sz="2400">
              <a:solidFill>
                <a:sysClr val="windowText" lastClr="000000"/>
              </a:solidFill>
            </a:endParaRPr>
          </a:p>
        </p:txBody>
      </p:sp>
      <p:sp>
        <p:nvSpPr>
          <p:cNvPr id="60" name="Rectangle 59">
            <a:extLst>
              <a:ext uri="{FF2B5EF4-FFF2-40B4-BE49-F238E27FC236}">
                <a16:creationId xmlns:a16="http://schemas.microsoft.com/office/drawing/2014/main" id="{36912919-8AC0-46BA-B5F6-2D46FE975675}"/>
              </a:ext>
            </a:extLst>
          </p:cNvPr>
          <p:cNvSpPr/>
          <p:nvPr/>
        </p:nvSpPr>
        <p:spPr>
          <a:xfrm>
            <a:off x="2631551" y="4476559"/>
            <a:ext cx="3078347" cy="449969"/>
          </a:xfrm>
          <a:prstGeom prst="rect">
            <a:avLst/>
          </a:prstGeom>
          <a:solidFill>
            <a:srgbClr val="DDF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762CAAC-F64A-4CAF-9B6E-C1F4C97C1AC8}"/>
              </a:ext>
            </a:extLst>
          </p:cNvPr>
          <p:cNvSpPr/>
          <p:nvPr/>
        </p:nvSpPr>
        <p:spPr>
          <a:xfrm>
            <a:off x="3575549" y="4478759"/>
            <a:ext cx="1204176" cy="461665"/>
          </a:xfrm>
          <a:prstGeom prst="rect">
            <a:avLst/>
          </a:prstGeom>
          <a:solidFill>
            <a:srgbClr val="DDF7F2"/>
          </a:solidFill>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social</a:t>
            </a:r>
            <a:endParaRPr lang="en-US" sz="2400">
              <a:solidFill>
                <a:sysClr val="windowText" lastClr="000000"/>
              </a:solidFill>
            </a:endParaRPr>
          </a:p>
        </p:txBody>
      </p:sp>
      <p:sp>
        <p:nvSpPr>
          <p:cNvPr id="61" name="Rectangle 60">
            <a:extLst>
              <a:ext uri="{FF2B5EF4-FFF2-40B4-BE49-F238E27FC236}">
                <a16:creationId xmlns:a16="http://schemas.microsoft.com/office/drawing/2014/main" id="{C58936DE-B822-42F2-AA7C-58E2E8CA0EA2}"/>
              </a:ext>
            </a:extLst>
          </p:cNvPr>
          <p:cNvSpPr/>
          <p:nvPr/>
        </p:nvSpPr>
        <p:spPr>
          <a:xfrm>
            <a:off x="448426" y="4918633"/>
            <a:ext cx="5263912" cy="667373"/>
          </a:xfrm>
          <a:prstGeom prst="rect">
            <a:avLst/>
          </a:prstGeom>
          <a:solidFill>
            <a:srgbClr val="FFE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52B4E1B-8BE8-420A-B813-DA97595D3C0B}"/>
              </a:ext>
            </a:extLst>
          </p:cNvPr>
          <p:cNvSpPr/>
          <p:nvPr/>
        </p:nvSpPr>
        <p:spPr>
          <a:xfrm>
            <a:off x="2650589" y="5016025"/>
            <a:ext cx="864340" cy="461665"/>
          </a:xfrm>
          <a:prstGeom prst="rect">
            <a:avLst/>
          </a:prstGeom>
          <a:solidFill>
            <a:srgbClr val="FFECDC"/>
          </a:solidFill>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foot</a:t>
            </a:r>
          </a:p>
        </p:txBody>
      </p:sp>
    </p:spTree>
    <p:extLst>
      <p:ext uri="{BB962C8B-B14F-4D97-AF65-F5344CB8AC3E}">
        <p14:creationId xmlns:p14="http://schemas.microsoft.com/office/powerpoint/2010/main" val="24362741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BC5F3889-C15A-4AFC-8C8A-C423259E21A9}"/>
              </a:ext>
            </a:extLst>
          </p:cNvPr>
          <p:cNvSpPr/>
          <p:nvPr/>
        </p:nvSpPr>
        <p:spPr>
          <a:xfrm>
            <a:off x="7597827" y="369988"/>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A1C2D0CF-6733-4A1B-A961-EA40038E3A2F}"/>
              </a:ext>
            </a:extLst>
          </p:cNvPr>
          <p:cNvCxnSpPr>
            <a:cxnSpLocks/>
          </p:cNvCxnSpPr>
          <p:nvPr/>
        </p:nvCxnSpPr>
        <p:spPr>
          <a:xfrm flipV="1">
            <a:off x="293482" y="1119809"/>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17F20575-845A-4F9F-9BD7-3F4CAB61F570}"/>
              </a:ext>
            </a:extLst>
          </p:cNvPr>
          <p:cNvCxnSpPr>
            <a:cxnSpLocks/>
          </p:cNvCxnSpPr>
          <p:nvPr/>
        </p:nvCxnSpPr>
        <p:spPr>
          <a:xfrm flipV="1">
            <a:off x="293482" y="455666"/>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504C90ED-880B-45EC-B0A9-7655E7E5E1ED}"/>
              </a:ext>
            </a:extLst>
          </p:cNvPr>
          <p:cNvCxnSpPr>
            <a:cxnSpLocks/>
          </p:cNvCxnSpPr>
          <p:nvPr/>
        </p:nvCxnSpPr>
        <p:spPr>
          <a:xfrm>
            <a:off x="457201"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51BB8DAC-BF0E-4D96-A267-0956349AAA0F}"/>
              </a:ext>
            </a:extLst>
          </p:cNvPr>
          <p:cNvCxnSpPr>
            <a:cxnSpLocks/>
          </p:cNvCxnSpPr>
          <p:nvPr/>
        </p:nvCxnSpPr>
        <p:spPr>
          <a:xfrm>
            <a:off x="5708317"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F03D3C30-8D48-499C-A0A2-826BD6E8F283}"/>
              </a:ext>
            </a:extLst>
          </p:cNvPr>
          <p:cNvCxnSpPr>
            <a:cxnSpLocks/>
          </p:cNvCxnSpPr>
          <p:nvPr/>
        </p:nvCxnSpPr>
        <p:spPr>
          <a:xfrm>
            <a:off x="2646949"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9ECEE715-29FF-46D8-AABA-23DC95822B36}"/>
              </a:ext>
            </a:extLst>
          </p:cNvPr>
          <p:cNvCxnSpPr>
            <a:cxnSpLocks/>
          </p:cNvCxnSpPr>
          <p:nvPr/>
        </p:nvCxnSpPr>
        <p:spPr>
          <a:xfrm>
            <a:off x="1108528" y="290379"/>
            <a:ext cx="0" cy="5486400"/>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A93DAC80-D448-404B-BDF6-45DA8291760F}"/>
              </a:ext>
            </a:extLst>
          </p:cNvPr>
          <p:cNvCxnSpPr>
            <a:cxnSpLocks/>
          </p:cNvCxnSpPr>
          <p:nvPr/>
        </p:nvCxnSpPr>
        <p:spPr>
          <a:xfrm flipV="1">
            <a:off x="293482" y="4914252"/>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05BB4EC6-30D3-43A9-A232-4324C181699D}"/>
              </a:ext>
            </a:extLst>
          </p:cNvPr>
          <p:cNvCxnSpPr>
            <a:cxnSpLocks/>
          </p:cNvCxnSpPr>
          <p:nvPr/>
        </p:nvCxnSpPr>
        <p:spPr>
          <a:xfrm flipV="1">
            <a:off x="293482" y="45230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A988C3B0-1E31-42EB-BA7E-A1AC9FF14988}"/>
              </a:ext>
            </a:extLst>
          </p:cNvPr>
          <p:cNvCxnSpPr>
            <a:cxnSpLocks/>
          </p:cNvCxnSpPr>
          <p:nvPr/>
        </p:nvCxnSpPr>
        <p:spPr>
          <a:xfrm flipV="1">
            <a:off x="293482" y="5579463"/>
            <a:ext cx="561536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56" name="Rectangle 55">
            <a:extLst>
              <a:ext uri="{FF2B5EF4-FFF2-40B4-BE49-F238E27FC236}">
                <a16:creationId xmlns:a16="http://schemas.microsoft.com/office/drawing/2014/main" id="{C2A5D04D-8B51-444C-BA52-41C97734F9D6}"/>
              </a:ext>
            </a:extLst>
          </p:cNvPr>
          <p:cNvSpPr/>
          <p:nvPr/>
        </p:nvSpPr>
        <p:spPr>
          <a:xfrm>
            <a:off x="1104508" y="452436"/>
            <a:ext cx="4599789" cy="667373"/>
          </a:xfrm>
          <a:prstGeom prst="rect">
            <a:avLst/>
          </a:prstGeom>
          <a:solidFill>
            <a:srgbClr val="EE98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9A8AAFB-8E3D-48BC-93A7-ED98AE905BE6}"/>
              </a:ext>
            </a:extLst>
          </p:cNvPr>
          <p:cNvSpPr/>
          <p:nvPr/>
        </p:nvSpPr>
        <p:spPr>
          <a:xfrm>
            <a:off x="448426" y="452436"/>
            <a:ext cx="667373" cy="6673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E7108E-BCFC-47C0-9A35-25B956F6F9BE}"/>
              </a:ext>
            </a:extLst>
          </p:cNvPr>
          <p:cNvSpPr/>
          <p:nvPr/>
        </p:nvSpPr>
        <p:spPr>
          <a:xfrm>
            <a:off x="3048370" y="556371"/>
            <a:ext cx="694421" cy="461665"/>
          </a:xfrm>
          <a:prstGeom prst="rect">
            <a:avLst/>
          </a:prstGeom>
          <a:solidFill>
            <a:srgbClr val="EE9889"/>
          </a:solidFill>
          <a:ln>
            <a:solidFill>
              <a:srgbClr val="EE9889"/>
            </a:solidFill>
          </a:ln>
        </p:spPr>
        <p:txBody>
          <a:bodyPr wrap="none">
            <a:spAutoFit/>
          </a:bodyPr>
          <a:lstStyle/>
          <a:p>
            <a:pPr algn="ctr"/>
            <a:r>
              <a:rPr lang="en-US" sz="2400" err="1">
                <a:latin typeface="Consolas" panose="020B0609020204030204" pitchFamily="49" charset="0"/>
                <a:cs typeface="Segoe UI Semilight" panose="020B0402040204020203" pitchFamily="34" charset="0"/>
              </a:rPr>
              <a:t>nav</a:t>
            </a:r>
            <a:endParaRPr lang="en-US" sz="2400">
              <a:latin typeface="Consolas" panose="020B0609020204030204" pitchFamily="49" charset="0"/>
              <a:cs typeface="Segoe UI Semilight" panose="020B0402040204020203" pitchFamily="34" charset="0"/>
            </a:endParaRPr>
          </a:p>
        </p:txBody>
      </p:sp>
      <p:sp>
        <p:nvSpPr>
          <p:cNvPr id="57" name="Rectangle 56">
            <a:extLst>
              <a:ext uri="{FF2B5EF4-FFF2-40B4-BE49-F238E27FC236}">
                <a16:creationId xmlns:a16="http://schemas.microsoft.com/office/drawing/2014/main" id="{9BC0AC69-E7A1-4547-9F98-846B0E2AAB0F}"/>
              </a:ext>
            </a:extLst>
          </p:cNvPr>
          <p:cNvSpPr/>
          <p:nvPr/>
        </p:nvSpPr>
        <p:spPr>
          <a:xfrm>
            <a:off x="448426" y="1122008"/>
            <a:ext cx="2198523" cy="3805363"/>
          </a:xfrm>
          <a:prstGeom prst="rect">
            <a:avLst/>
          </a:prstGeom>
          <a:solidFill>
            <a:srgbClr val="A7E4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1C7A484-41C0-49FD-9BA8-E120D45BC6AD}"/>
              </a:ext>
            </a:extLst>
          </p:cNvPr>
          <p:cNvSpPr/>
          <p:nvPr/>
        </p:nvSpPr>
        <p:spPr>
          <a:xfrm>
            <a:off x="1119906" y="2581678"/>
            <a:ext cx="864339" cy="461665"/>
          </a:xfrm>
          <a:prstGeom prst="rect">
            <a:avLst/>
          </a:prstGeom>
          <a:solidFill>
            <a:srgbClr val="A7E4C1"/>
          </a:solidFill>
          <a:ln>
            <a:solidFill>
              <a:srgbClr val="A7E4C1"/>
            </a:solidFill>
          </a:ln>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side</a:t>
            </a:r>
          </a:p>
        </p:txBody>
      </p:sp>
      <p:sp>
        <p:nvSpPr>
          <p:cNvPr id="59" name="Rectangle 58">
            <a:extLst>
              <a:ext uri="{FF2B5EF4-FFF2-40B4-BE49-F238E27FC236}">
                <a16:creationId xmlns:a16="http://schemas.microsoft.com/office/drawing/2014/main" id="{B795F4F9-9926-4165-8991-C66365E18D54}"/>
              </a:ext>
            </a:extLst>
          </p:cNvPr>
          <p:cNvSpPr/>
          <p:nvPr/>
        </p:nvSpPr>
        <p:spPr>
          <a:xfrm>
            <a:off x="2631551" y="1122009"/>
            <a:ext cx="3078347" cy="3401054"/>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69A94C-FAAD-4040-991E-5365D749915C}"/>
              </a:ext>
            </a:extLst>
          </p:cNvPr>
          <p:cNvSpPr/>
          <p:nvPr/>
        </p:nvSpPr>
        <p:spPr>
          <a:xfrm>
            <a:off x="3745463" y="2590604"/>
            <a:ext cx="864340" cy="461665"/>
          </a:xfrm>
          <a:prstGeom prst="rect">
            <a:avLst/>
          </a:prstGeom>
          <a:solidFill>
            <a:srgbClr val="FFD679"/>
          </a:solidFill>
          <a:ln>
            <a:solidFill>
              <a:srgbClr val="FFD679"/>
            </a:solidFill>
          </a:ln>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main</a:t>
            </a:r>
            <a:endParaRPr lang="en-US" sz="2400">
              <a:solidFill>
                <a:sysClr val="windowText" lastClr="000000"/>
              </a:solidFill>
            </a:endParaRPr>
          </a:p>
        </p:txBody>
      </p:sp>
      <p:sp>
        <p:nvSpPr>
          <p:cNvPr id="60" name="Rectangle 59">
            <a:extLst>
              <a:ext uri="{FF2B5EF4-FFF2-40B4-BE49-F238E27FC236}">
                <a16:creationId xmlns:a16="http://schemas.microsoft.com/office/drawing/2014/main" id="{36912919-8AC0-46BA-B5F6-2D46FE975675}"/>
              </a:ext>
            </a:extLst>
          </p:cNvPr>
          <p:cNvSpPr/>
          <p:nvPr/>
        </p:nvSpPr>
        <p:spPr>
          <a:xfrm>
            <a:off x="2631551" y="4476559"/>
            <a:ext cx="3078347" cy="449969"/>
          </a:xfrm>
          <a:prstGeom prst="rect">
            <a:avLst/>
          </a:prstGeom>
          <a:solidFill>
            <a:srgbClr val="DDF7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7762CAAC-F64A-4CAF-9B6E-C1F4C97C1AC8}"/>
              </a:ext>
            </a:extLst>
          </p:cNvPr>
          <p:cNvSpPr/>
          <p:nvPr/>
        </p:nvSpPr>
        <p:spPr>
          <a:xfrm>
            <a:off x="3575549" y="4478759"/>
            <a:ext cx="1204176" cy="461665"/>
          </a:xfrm>
          <a:prstGeom prst="rect">
            <a:avLst/>
          </a:prstGeom>
          <a:solidFill>
            <a:srgbClr val="DDF7F2"/>
          </a:solidFill>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social</a:t>
            </a:r>
            <a:endParaRPr lang="en-US" sz="2400">
              <a:solidFill>
                <a:sysClr val="windowText" lastClr="000000"/>
              </a:solidFill>
            </a:endParaRPr>
          </a:p>
        </p:txBody>
      </p:sp>
      <p:sp>
        <p:nvSpPr>
          <p:cNvPr id="61" name="Rectangle 60">
            <a:extLst>
              <a:ext uri="{FF2B5EF4-FFF2-40B4-BE49-F238E27FC236}">
                <a16:creationId xmlns:a16="http://schemas.microsoft.com/office/drawing/2014/main" id="{C58936DE-B822-42F2-AA7C-58E2E8CA0EA2}"/>
              </a:ext>
            </a:extLst>
          </p:cNvPr>
          <p:cNvSpPr/>
          <p:nvPr/>
        </p:nvSpPr>
        <p:spPr>
          <a:xfrm>
            <a:off x="448426" y="4918633"/>
            <a:ext cx="5263912" cy="667373"/>
          </a:xfrm>
          <a:prstGeom prst="rect">
            <a:avLst/>
          </a:prstGeom>
          <a:solidFill>
            <a:srgbClr val="FFEC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52B4E1B-8BE8-420A-B813-DA97595D3C0B}"/>
              </a:ext>
            </a:extLst>
          </p:cNvPr>
          <p:cNvSpPr/>
          <p:nvPr/>
        </p:nvSpPr>
        <p:spPr>
          <a:xfrm>
            <a:off x="2650589" y="5016025"/>
            <a:ext cx="864340" cy="461665"/>
          </a:xfrm>
          <a:prstGeom prst="rect">
            <a:avLst/>
          </a:prstGeom>
          <a:solidFill>
            <a:srgbClr val="FFECDC"/>
          </a:solidFill>
        </p:spPr>
        <p:txBody>
          <a:bodyPr wrap="none">
            <a:spAutoFit/>
          </a:bodyPr>
          <a:lstStyle/>
          <a:p>
            <a:pPr algn="ctr"/>
            <a:r>
              <a:rPr lang="en-US" sz="2400">
                <a:solidFill>
                  <a:sysClr val="windowText" lastClr="000000"/>
                </a:solidFill>
                <a:latin typeface="Consolas" panose="020B0609020204030204" pitchFamily="49" charset="0"/>
                <a:cs typeface="Segoe UI Semilight" panose="020B0402040204020203" pitchFamily="34" charset="0"/>
              </a:rPr>
              <a:t>foot</a:t>
            </a:r>
          </a:p>
        </p:txBody>
      </p:sp>
      <p:sp>
        <p:nvSpPr>
          <p:cNvPr id="63" name="Rectangle 62">
            <a:extLst>
              <a:ext uri="{FF2B5EF4-FFF2-40B4-BE49-F238E27FC236}">
                <a16:creationId xmlns:a16="http://schemas.microsoft.com/office/drawing/2014/main" id="{D53DDDE8-B35A-4754-91E7-96A1CB42F3D8}"/>
              </a:ext>
            </a:extLst>
          </p:cNvPr>
          <p:cNvSpPr/>
          <p:nvPr/>
        </p:nvSpPr>
        <p:spPr>
          <a:xfrm>
            <a:off x="9412971" y="369988"/>
            <a:ext cx="927968"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DD566110-9303-422B-A8E6-50FF8A76083D}"/>
              </a:ext>
            </a:extLst>
          </p:cNvPr>
          <p:cNvSpPr/>
          <p:nvPr/>
        </p:nvSpPr>
        <p:spPr>
          <a:xfrm>
            <a:off x="7448854" y="1179408"/>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FD9F1031-BDBA-4E8B-9206-EA0C8B1DD0F6}"/>
              </a:ext>
            </a:extLst>
          </p:cNvPr>
          <p:cNvSpPr/>
          <p:nvPr/>
        </p:nvSpPr>
        <p:spPr>
          <a:xfrm>
            <a:off x="9263998" y="1179408"/>
            <a:ext cx="75844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9BA1F3AC-1EB3-41BD-A554-DD322783645E}"/>
              </a:ext>
            </a:extLst>
          </p:cNvPr>
          <p:cNvSpPr/>
          <p:nvPr/>
        </p:nvSpPr>
        <p:spPr>
          <a:xfrm>
            <a:off x="8121809" y="1973417"/>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4605E13-8F95-4ECF-804B-415A668C6DBD}"/>
              </a:ext>
            </a:extLst>
          </p:cNvPr>
          <p:cNvSpPr/>
          <p:nvPr/>
        </p:nvSpPr>
        <p:spPr>
          <a:xfrm>
            <a:off x="9936953" y="1973417"/>
            <a:ext cx="902283"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EE0389A4-E361-4CFC-86B0-74A5EA0DBBA6}"/>
              </a:ext>
            </a:extLst>
          </p:cNvPr>
          <p:cNvSpPr/>
          <p:nvPr/>
        </p:nvSpPr>
        <p:spPr>
          <a:xfrm>
            <a:off x="7597827" y="2763855"/>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10F888F5-031E-4C72-AA49-E576B7DFEE43}"/>
              </a:ext>
            </a:extLst>
          </p:cNvPr>
          <p:cNvSpPr/>
          <p:nvPr/>
        </p:nvSpPr>
        <p:spPr>
          <a:xfrm>
            <a:off x="9412971" y="2763855"/>
            <a:ext cx="927968"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6E6DA31B-8172-4BDB-89A7-AA8B3621B06E}"/>
              </a:ext>
            </a:extLst>
          </p:cNvPr>
          <p:cNvSpPr/>
          <p:nvPr/>
        </p:nvSpPr>
        <p:spPr>
          <a:xfrm>
            <a:off x="7957425" y="3569704"/>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D65356-A4A3-49CE-9176-C2788034E33C}"/>
              </a:ext>
            </a:extLst>
          </p:cNvPr>
          <p:cNvSpPr/>
          <p:nvPr/>
        </p:nvSpPr>
        <p:spPr>
          <a:xfrm>
            <a:off x="9772569" y="3569704"/>
            <a:ext cx="123105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4B5A444-E9AC-4CB0-A24F-5FC82F3283E5}"/>
              </a:ext>
            </a:extLst>
          </p:cNvPr>
          <p:cNvSpPr/>
          <p:nvPr/>
        </p:nvSpPr>
        <p:spPr>
          <a:xfrm>
            <a:off x="7962562" y="4380690"/>
            <a:ext cx="1815144"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A7DD5945-541E-4770-BDC9-91AF488BA84B}"/>
              </a:ext>
            </a:extLst>
          </p:cNvPr>
          <p:cNvSpPr/>
          <p:nvPr/>
        </p:nvSpPr>
        <p:spPr>
          <a:xfrm>
            <a:off x="9777707" y="4380690"/>
            <a:ext cx="89530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022273" cy="4561249"/>
          </a:xfrm>
          <a:prstGeom prst="rect">
            <a:avLst/>
          </a:prstGeom>
          <a:noFill/>
        </p:spPr>
        <p:txBody>
          <a:bodyPr wrap="square" rtlCol="0">
            <a:spAutoFit/>
          </a:bodyPr>
          <a:lstStyle/>
          <a:p>
            <a:pPr>
              <a:lnSpc>
                <a:spcPct val="110000"/>
              </a:lnSpc>
            </a:pPr>
            <a:r>
              <a:rPr lang="en-US" sz="2400" dirty="0">
                <a:solidFill>
                  <a:schemeClr val="bg1">
                    <a:lumMod val="75000"/>
                  </a:schemeClr>
                </a:solidFill>
                <a:latin typeface="Consolas" panose="020B0609020204030204" pitchFamily="49" charset="0"/>
                <a:cs typeface="Segoe UI Semilight" panose="020B0402040204020203" pitchFamily="34" charset="0"/>
              </a:rPr>
              <a:t>.logo {</a:t>
            </a:r>
            <a:r>
              <a:rPr lang="en-US" sz="2400" dirty="0">
                <a:solidFill>
                  <a:sysClr val="windowText" lastClr="000000"/>
                </a:solidFill>
                <a:latin typeface="Consolas" panose="020B0609020204030204" pitchFamily="49" charset="0"/>
                <a:cs typeface="Segoe UI Semilight" panose="020B0402040204020203" pitchFamily="34" charset="0"/>
              </a:rPr>
              <a:t>grid-area: logo;</a:t>
            </a:r>
            <a:r>
              <a:rPr lang="en-US" sz="2400" dirty="0">
                <a:solidFill>
                  <a:srgbClr val="BFBFBF"/>
                </a:solidFill>
                <a:latin typeface="Consolas" panose="020B0609020204030204" pitchFamily="49" charset="0"/>
                <a:cs typeface="Segoe UI Semilight" panose="020B0402040204020203" pitchFamily="34" charset="0"/>
              </a:rPr>
              <a:t>}</a:t>
            </a:r>
            <a:endParaRPr lang="en-US" sz="2400" dirty="0">
              <a:solidFill>
                <a:sysClr val="windowText" lastClr="000000"/>
              </a:solidFill>
              <a:latin typeface="Consolas" panose="020B0609020204030204" pitchFamily="49" charset="0"/>
              <a:cs typeface="Segoe UI Semilight" panose="020B0402040204020203" pitchFamily="34" charset="0"/>
            </a:endParaRPr>
          </a:p>
          <a:p>
            <a:pPr>
              <a:lnSpc>
                <a:spcPct val="110000"/>
              </a:lnSpc>
            </a:pPr>
            <a:endParaRPr lang="en-US" sz="2400" dirty="0">
              <a:solidFill>
                <a:srgbClr val="BFBFBF"/>
              </a:solidFill>
              <a:latin typeface="Consolas" panose="020B0609020204030204" pitchFamily="49" charset="0"/>
              <a:cs typeface="Segoe UI Semilight" panose="020B0402040204020203" pitchFamily="34" charset="0"/>
            </a:endParaRP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a:t>
            </a:r>
            <a:r>
              <a:rPr lang="en-US" sz="2400" dirty="0" err="1">
                <a:solidFill>
                  <a:srgbClr val="BFBFBF"/>
                </a:solidFill>
                <a:latin typeface="Consolas" panose="020B0609020204030204" pitchFamily="49" charset="0"/>
                <a:cs typeface="Segoe UI Semilight" panose="020B0402040204020203" pitchFamily="34" charset="0"/>
              </a:rPr>
              <a:t>nav</a:t>
            </a:r>
            <a:r>
              <a:rPr lang="en-US" sz="2400" dirty="0">
                <a:solidFill>
                  <a:srgbClr val="BFBFBF"/>
                </a:solidFill>
                <a:latin typeface="Consolas" panose="020B0609020204030204" pitchFamily="49" charset="0"/>
                <a:cs typeface="Segoe UI Semilight" panose="020B0402040204020203" pitchFamily="34" charset="0"/>
              </a:rPr>
              <a:t> {</a:t>
            </a:r>
            <a:r>
              <a:rPr lang="en-US" sz="2400" dirty="0">
                <a:latin typeface="Consolas" panose="020B0609020204030204" pitchFamily="49" charset="0"/>
                <a:cs typeface="Segoe UI Semilight" panose="020B0402040204020203" pitchFamily="34" charset="0"/>
              </a:rPr>
              <a:t>grid-area: </a:t>
            </a:r>
            <a:r>
              <a:rPr lang="en-US" sz="2400" dirty="0" err="1">
                <a:latin typeface="Consolas" panose="020B0609020204030204" pitchFamily="49" charset="0"/>
                <a:cs typeface="Segoe UI Semilight" panose="020B0402040204020203" pitchFamily="34" charset="0"/>
              </a:rPr>
              <a:t>nav</a:t>
            </a:r>
            <a:r>
              <a:rPr lang="en-US" sz="2400" dirty="0">
                <a:latin typeface="Consolas" panose="020B0609020204030204" pitchFamily="49" charset="0"/>
                <a:cs typeface="Segoe UI Semilight" panose="020B0402040204020203" pitchFamily="34" charset="0"/>
              </a:rPr>
              <a:t>;</a:t>
            </a:r>
            <a:r>
              <a:rPr lang="en-US" sz="2400" dirty="0">
                <a:solidFill>
                  <a:srgbClr val="BFBFBF"/>
                </a:solidFill>
                <a:latin typeface="Consolas" panose="020B0609020204030204" pitchFamily="49" charset="0"/>
                <a:cs typeface="Segoe UI Semilight" panose="020B0402040204020203" pitchFamily="34" charset="0"/>
              </a:rPr>
              <a:t>}</a:t>
            </a:r>
            <a:endParaRPr lang="en-US" sz="2400" dirty="0">
              <a:latin typeface="Consolas" panose="020B0609020204030204" pitchFamily="49" charset="0"/>
              <a:cs typeface="Segoe UI Semilight" panose="020B0402040204020203" pitchFamily="34" charset="0"/>
            </a:endParaRPr>
          </a:p>
          <a:p>
            <a:pPr>
              <a:lnSpc>
                <a:spcPct val="110000"/>
              </a:lnSpc>
            </a:pPr>
            <a:endParaRPr lang="en-US" sz="2400" dirty="0">
              <a:solidFill>
                <a:srgbClr val="BFBFBF"/>
              </a:solidFill>
              <a:latin typeface="Consolas" panose="020B0609020204030204" pitchFamily="49" charset="0"/>
              <a:cs typeface="Segoe UI Semilight" panose="020B0402040204020203" pitchFamily="34" charset="0"/>
            </a:endParaRP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.sidebar {</a:t>
            </a:r>
            <a:r>
              <a:rPr lang="en-US" sz="2400" dirty="0">
                <a:latin typeface="Consolas" panose="020B0609020204030204" pitchFamily="49" charset="0"/>
                <a:cs typeface="Segoe UI Semilight" panose="020B0402040204020203" pitchFamily="34" charset="0"/>
              </a:rPr>
              <a:t>grid-area: side;</a:t>
            </a:r>
            <a:r>
              <a:rPr lang="en-US" sz="2400" dirty="0">
                <a:solidFill>
                  <a:srgbClr val="BFBFBF"/>
                </a:solidFill>
                <a:latin typeface="Consolas" panose="020B0609020204030204" pitchFamily="49" charset="0"/>
                <a:cs typeface="Segoe UI Semilight" panose="020B0402040204020203" pitchFamily="34" charset="0"/>
              </a:rPr>
              <a:t>}</a:t>
            </a:r>
            <a:endParaRPr lang="en-US" sz="2400" dirty="0">
              <a:latin typeface="Consolas" panose="020B0609020204030204" pitchFamily="49" charset="0"/>
              <a:cs typeface="Segoe UI Semilight" panose="020B0402040204020203" pitchFamily="34" charset="0"/>
            </a:endParaRPr>
          </a:p>
          <a:p>
            <a:pPr>
              <a:lnSpc>
                <a:spcPct val="110000"/>
              </a:lnSpc>
            </a:pPr>
            <a:endParaRPr lang="en-US" sz="2400" dirty="0">
              <a:solidFill>
                <a:srgbClr val="BFBFBF"/>
              </a:solidFill>
              <a:latin typeface="Consolas" panose="020B0609020204030204" pitchFamily="49" charset="0"/>
              <a:cs typeface="Segoe UI Semilight" panose="020B0402040204020203" pitchFamily="34" charset="0"/>
            </a:endParaRP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.main {</a:t>
            </a:r>
            <a:r>
              <a:rPr lang="en-US" sz="2400" dirty="0">
                <a:latin typeface="Consolas" panose="020B0609020204030204" pitchFamily="49" charset="0"/>
                <a:cs typeface="Segoe UI Semilight" panose="020B0402040204020203" pitchFamily="34" charset="0"/>
              </a:rPr>
              <a:t>grid-area: main;</a:t>
            </a:r>
            <a:r>
              <a:rPr lang="en-US" sz="2400" dirty="0">
                <a:solidFill>
                  <a:srgbClr val="BFBFBF"/>
                </a:solidFill>
                <a:latin typeface="Consolas" panose="020B0609020204030204" pitchFamily="49" charset="0"/>
                <a:cs typeface="Segoe UI Semilight" panose="020B0402040204020203" pitchFamily="34" charset="0"/>
              </a:rPr>
              <a:t>}</a:t>
            </a:r>
          </a:p>
          <a:p>
            <a:pPr>
              <a:lnSpc>
                <a:spcPct val="110000"/>
              </a:lnSpc>
            </a:pPr>
            <a:endParaRPr lang="en-US" sz="2400" dirty="0">
              <a:solidFill>
                <a:srgbClr val="BFBFBF"/>
              </a:solidFill>
              <a:latin typeface="Consolas" panose="020B0609020204030204" pitchFamily="49" charset="0"/>
              <a:cs typeface="Segoe UI Semilight" panose="020B0402040204020203" pitchFamily="34" charset="0"/>
            </a:endParaRP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.social {</a:t>
            </a:r>
            <a:r>
              <a:rPr lang="en-US" sz="2400" dirty="0">
                <a:latin typeface="Consolas" panose="020B0609020204030204" pitchFamily="49" charset="0"/>
                <a:cs typeface="Segoe UI Semilight" panose="020B0402040204020203" pitchFamily="34" charset="0"/>
              </a:rPr>
              <a:t>grid-area: social;</a:t>
            </a:r>
            <a:r>
              <a:rPr lang="en-US" sz="2400" dirty="0">
                <a:solidFill>
                  <a:srgbClr val="BFBFBF"/>
                </a:solidFill>
                <a:latin typeface="Consolas" panose="020B0609020204030204" pitchFamily="49" charset="0"/>
                <a:cs typeface="Segoe UI Semilight" panose="020B0402040204020203" pitchFamily="34" charset="0"/>
              </a:rPr>
              <a:t>}</a:t>
            </a:r>
            <a:endParaRPr lang="en-US" sz="2400" dirty="0">
              <a:latin typeface="Consolas" panose="020B0609020204030204" pitchFamily="49" charset="0"/>
              <a:cs typeface="Segoe UI Semilight" panose="020B0402040204020203" pitchFamily="34" charset="0"/>
            </a:endParaRPr>
          </a:p>
          <a:p>
            <a:pPr>
              <a:lnSpc>
                <a:spcPct val="110000"/>
              </a:lnSpc>
            </a:pPr>
            <a:endParaRPr lang="en-US" sz="2400" dirty="0">
              <a:solidFill>
                <a:srgbClr val="BFBFBF"/>
              </a:solidFill>
              <a:latin typeface="Consolas" panose="020B0609020204030204" pitchFamily="49" charset="0"/>
              <a:cs typeface="Segoe UI Semilight" panose="020B0402040204020203" pitchFamily="34" charset="0"/>
            </a:endParaRPr>
          </a:p>
          <a:p>
            <a:pPr>
              <a:lnSpc>
                <a:spcPct val="110000"/>
              </a:lnSpc>
            </a:pPr>
            <a:r>
              <a:rPr lang="en-US" sz="2400" dirty="0">
                <a:solidFill>
                  <a:srgbClr val="BFBFBF"/>
                </a:solidFill>
                <a:latin typeface="Consolas" panose="020B0609020204030204" pitchFamily="49" charset="0"/>
                <a:cs typeface="Segoe UI Semilight" panose="020B0402040204020203" pitchFamily="34" charset="0"/>
              </a:rPr>
              <a:t>.footer {</a:t>
            </a:r>
            <a:r>
              <a:rPr lang="en-US" sz="2400" dirty="0">
                <a:latin typeface="Consolas" panose="020B0609020204030204" pitchFamily="49" charset="0"/>
                <a:cs typeface="Segoe UI Semilight" panose="020B0402040204020203" pitchFamily="34" charset="0"/>
              </a:rPr>
              <a:t>grid-area: foot;</a:t>
            </a:r>
            <a:r>
              <a:rPr lang="en-US" sz="2400" dirty="0">
                <a:solidFill>
                  <a:srgbClr val="BFBFBF"/>
                </a:solidFill>
                <a:latin typeface="Consolas" panose="020B0609020204030204" pitchFamily="49" charset="0"/>
                <a:cs typeface="Segoe UI Semilight" panose="020B0402040204020203" pitchFamily="34" charset="0"/>
              </a:rPr>
              <a:t>}</a:t>
            </a:r>
            <a:endParaRPr lang="en-US" sz="2400" dirty="0">
              <a:solidFill>
                <a:sysClr val="windowText" lastClr="000000"/>
              </a:solidFill>
              <a:latin typeface="Consolas" panose="020B0609020204030204" pitchFamily="49" charset="0"/>
              <a:cs typeface="Segoe UI Semilight" panose="020B0402040204020203" pitchFamily="34" charset="0"/>
            </a:endParaRPr>
          </a:p>
        </p:txBody>
      </p:sp>
    </p:spTree>
    <p:extLst>
      <p:ext uri="{BB962C8B-B14F-4D97-AF65-F5344CB8AC3E}">
        <p14:creationId xmlns:p14="http://schemas.microsoft.com/office/powerpoint/2010/main" val="419546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1200329"/>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IMPLICIT PLACEMENT</a:t>
            </a:r>
          </a:p>
          <a:p>
            <a:r>
              <a:rPr lang="en-US" sz="3600">
                <a:latin typeface="Segoe UI Light" panose="020B0502040204020203" pitchFamily="34" charset="0"/>
                <a:cs typeface="Segoe UI Light" panose="020B0502040204020203" pitchFamily="34" charset="0"/>
              </a:rPr>
              <a:t>AND AUTO-FILL/FIT</a:t>
            </a:r>
          </a:p>
        </p:txBody>
      </p:sp>
    </p:spTree>
    <p:extLst>
      <p:ext uri="{BB962C8B-B14F-4D97-AF65-F5344CB8AC3E}">
        <p14:creationId xmlns:p14="http://schemas.microsoft.com/office/powerpoint/2010/main" val="735900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6F4A73-3D2C-4451-8CF6-BB3E203DF9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169578"/>
            <a:ext cx="2752344" cy="2473179"/>
          </a:xfrm>
          <a:prstGeom prst="rect">
            <a:avLst/>
          </a:prstGeom>
        </p:spPr>
      </p:pic>
      <p:pic>
        <p:nvPicPr>
          <p:cNvPr id="6" name="Picture 5">
            <a:extLst>
              <a:ext uri="{FF2B5EF4-FFF2-40B4-BE49-F238E27FC236}">
                <a16:creationId xmlns:a16="http://schemas.microsoft.com/office/drawing/2014/main" id="{6B9C6E72-2435-4752-8C3F-568C2BD614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3284" y="0"/>
            <a:ext cx="2752638" cy="6858000"/>
          </a:xfrm>
          <a:prstGeom prst="rect">
            <a:avLst/>
          </a:prstGeom>
        </p:spPr>
      </p:pic>
      <p:pic>
        <p:nvPicPr>
          <p:cNvPr id="8" name="Picture 7">
            <a:extLst>
              <a:ext uri="{FF2B5EF4-FFF2-40B4-BE49-F238E27FC236}">
                <a16:creationId xmlns:a16="http://schemas.microsoft.com/office/drawing/2014/main" id="{BEE8C0E3-F1D6-4E03-8CB1-131AC3B469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906889"/>
            <a:ext cx="2752344" cy="2886029"/>
          </a:xfrm>
          <a:prstGeom prst="rect">
            <a:avLst/>
          </a:prstGeom>
        </p:spPr>
      </p:pic>
      <p:pic>
        <p:nvPicPr>
          <p:cNvPr id="16" name="Picture 15">
            <a:extLst>
              <a:ext uri="{FF2B5EF4-FFF2-40B4-BE49-F238E27FC236}">
                <a16:creationId xmlns:a16="http://schemas.microsoft.com/office/drawing/2014/main" id="{7AAC8152-A6CD-4F1A-9FEA-0601A3442E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6862" y="2968034"/>
            <a:ext cx="2752344" cy="4391954"/>
          </a:xfrm>
          <a:prstGeom prst="rect">
            <a:avLst/>
          </a:prstGeom>
        </p:spPr>
      </p:pic>
      <p:pic>
        <p:nvPicPr>
          <p:cNvPr id="19" name="Picture 18">
            <a:extLst>
              <a:ext uri="{FF2B5EF4-FFF2-40B4-BE49-F238E27FC236}">
                <a16:creationId xmlns:a16="http://schemas.microsoft.com/office/drawing/2014/main" id="{243BA697-03F3-44D2-9262-9647DC8165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149693"/>
            <a:ext cx="2752344" cy="5055139"/>
          </a:xfrm>
          <a:prstGeom prst="rect">
            <a:avLst/>
          </a:prstGeom>
        </p:spPr>
      </p:pic>
      <p:pic>
        <p:nvPicPr>
          <p:cNvPr id="21" name="Picture 20">
            <a:extLst>
              <a:ext uri="{FF2B5EF4-FFF2-40B4-BE49-F238E27FC236}">
                <a16:creationId xmlns:a16="http://schemas.microsoft.com/office/drawing/2014/main" id="{866C44A9-299D-4506-B5C3-49CA43CF30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86862" y="0"/>
            <a:ext cx="2752344" cy="2713353"/>
          </a:xfrm>
          <a:prstGeom prst="rect">
            <a:avLst/>
          </a:prstGeom>
        </p:spPr>
      </p:pic>
      <p:pic>
        <p:nvPicPr>
          <p:cNvPr id="23" name="Picture 22">
            <a:extLst>
              <a:ext uri="{FF2B5EF4-FFF2-40B4-BE49-F238E27FC236}">
                <a16:creationId xmlns:a16="http://schemas.microsoft.com/office/drawing/2014/main" id="{87F0D5C3-560A-4456-A8C4-C4B6F2F7618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884156" y="1534686"/>
            <a:ext cx="2752344" cy="2293620"/>
          </a:xfrm>
          <a:prstGeom prst="rect">
            <a:avLst/>
          </a:prstGeom>
        </p:spPr>
      </p:pic>
      <p:pic>
        <p:nvPicPr>
          <p:cNvPr id="25" name="Picture 24" descr="A bunch of different types of food&#10;&#10;Description generated with very high confidence">
            <a:extLst>
              <a:ext uri="{FF2B5EF4-FFF2-40B4-BE49-F238E27FC236}">
                <a16:creationId xmlns:a16="http://schemas.microsoft.com/office/drawing/2014/main" id="{5E88D7AF-5075-4F6A-8ECE-365F0E6AE34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880146" y="4105656"/>
            <a:ext cx="2752344" cy="2752344"/>
          </a:xfrm>
          <a:prstGeom prst="rect">
            <a:avLst/>
          </a:prstGeom>
        </p:spPr>
      </p:pic>
      <p:pic>
        <p:nvPicPr>
          <p:cNvPr id="13" name="Picture 12">
            <a:extLst>
              <a:ext uri="{FF2B5EF4-FFF2-40B4-BE49-F238E27FC236}">
                <a16:creationId xmlns:a16="http://schemas.microsoft.com/office/drawing/2014/main" id="{E1695AF4-4D87-4496-8E6D-66573D8A87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0146" y="-1623011"/>
            <a:ext cx="2752344" cy="2886029"/>
          </a:xfrm>
          <a:prstGeom prst="rect">
            <a:avLst/>
          </a:prstGeom>
        </p:spPr>
      </p:pic>
    </p:spTree>
    <p:extLst>
      <p:ext uri="{BB962C8B-B14F-4D97-AF65-F5344CB8AC3E}">
        <p14:creationId xmlns:p14="http://schemas.microsoft.com/office/powerpoint/2010/main" val="34120316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F9C572-4B34-4DCC-9588-87492D46C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857" cy="5619432"/>
          </a:xfrm>
          <a:prstGeom prst="rect">
            <a:avLst/>
          </a:prstGeom>
        </p:spPr>
      </p:pic>
    </p:spTree>
    <p:extLst>
      <p:ext uri="{BB962C8B-B14F-4D97-AF65-F5344CB8AC3E}">
        <p14:creationId xmlns:p14="http://schemas.microsoft.com/office/powerpoint/2010/main" val="17703648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3" cy="4332277"/>
          </a:xfrm>
          <a:prstGeom prst="rect">
            <a:avLst/>
          </a:prstGeom>
        </p:spPr>
      </p:pic>
      <p:sp>
        <p:nvSpPr>
          <p:cNvPr id="7" name="Rectangle 6">
            <a:extLst>
              <a:ext uri="{FF2B5EF4-FFF2-40B4-BE49-F238E27FC236}">
                <a16:creationId xmlns:a16="http://schemas.microsoft.com/office/drawing/2014/main" id="{AD627B31-8ECB-4511-98A8-0C568E13DAFC}"/>
              </a:ext>
            </a:extLst>
          </p:cNvPr>
          <p:cNvSpPr/>
          <p:nvPr/>
        </p:nvSpPr>
        <p:spPr>
          <a:xfrm>
            <a:off x="6727387" y="1147286"/>
            <a:ext cx="3325875" cy="3938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E148036-2782-4AE3-9801-8B5D1EF2C0CE}"/>
              </a:ext>
            </a:extLst>
          </p:cNvPr>
          <p:cNvSpPr/>
          <p:nvPr/>
        </p:nvSpPr>
        <p:spPr>
          <a:xfrm>
            <a:off x="6727388" y="776384"/>
            <a:ext cx="3796233"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9634F96-4F8D-47FB-B715-8B9871531E47}"/>
              </a:ext>
            </a:extLst>
          </p:cNvPr>
          <p:cNvSpPr/>
          <p:nvPr/>
        </p:nvSpPr>
        <p:spPr>
          <a:xfrm>
            <a:off x="6727387" y="1520051"/>
            <a:ext cx="3325875" cy="472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D195C681-BD18-4CCD-A69D-35F72EA021C0}"/>
              </a:ext>
            </a:extLst>
          </p:cNvPr>
          <p:cNvCxnSpPr/>
          <p:nvPr/>
        </p:nvCxnSpPr>
        <p:spPr>
          <a:xfrm>
            <a:off x="630455"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6C16053-F135-4C5E-A68D-95D9B083C555}"/>
              </a:ext>
            </a:extLst>
          </p:cNvPr>
          <p:cNvCxnSpPr/>
          <p:nvPr/>
        </p:nvCxnSpPr>
        <p:spPr>
          <a:xfrm>
            <a:off x="1357162"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67E96AE-245F-4148-8F05-4005EC5A7F94}"/>
              </a:ext>
            </a:extLst>
          </p:cNvPr>
          <p:cNvCxnSpPr/>
          <p:nvPr/>
        </p:nvCxnSpPr>
        <p:spPr>
          <a:xfrm>
            <a:off x="1463040"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899B718-8289-4603-A758-3958A9B7F286}"/>
              </a:ext>
            </a:extLst>
          </p:cNvPr>
          <p:cNvCxnSpPr/>
          <p:nvPr/>
        </p:nvCxnSpPr>
        <p:spPr>
          <a:xfrm>
            <a:off x="2180121"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2DC537-ECBA-4B41-89AF-C64FBF868FB2}"/>
              </a:ext>
            </a:extLst>
          </p:cNvPr>
          <p:cNvCxnSpPr/>
          <p:nvPr/>
        </p:nvCxnSpPr>
        <p:spPr>
          <a:xfrm>
            <a:off x="2286001"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38B1890-2924-4BDF-AC5F-932B83137A45}"/>
              </a:ext>
            </a:extLst>
          </p:cNvPr>
          <p:cNvCxnSpPr/>
          <p:nvPr/>
        </p:nvCxnSpPr>
        <p:spPr>
          <a:xfrm>
            <a:off x="2998269"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6A2859A-43CF-4D33-8EAB-CBCD3E569A47}"/>
              </a:ext>
            </a:extLst>
          </p:cNvPr>
          <p:cNvCxnSpPr/>
          <p:nvPr/>
        </p:nvCxnSpPr>
        <p:spPr>
          <a:xfrm>
            <a:off x="3104147"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334BDD-CCB5-48F1-A9D1-2F914B61CB0B}"/>
              </a:ext>
            </a:extLst>
          </p:cNvPr>
          <p:cNvCxnSpPr/>
          <p:nvPr/>
        </p:nvCxnSpPr>
        <p:spPr>
          <a:xfrm>
            <a:off x="3821228"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504826-D092-4161-8C9B-B1272E271AE7}"/>
              </a:ext>
            </a:extLst>
          </p:cNvPr>
          <p:cNvCxnSpPr/>
          <p:nvPr/>
        </p:nvCxnSpPr>
        <p:spPr>
          <a:xfrm>
            <a:off x="3922293"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4FCA80A-164B-4282-BF12-CE9C957723DE}"/>
              </a:ext>
            </a:extLst>
          </p:cNvPr>
          <p:cNvCxnSpPr/>
          <p:nvPr/>
        </p:nvCxnSpPr>
        <p:spPr>
          <a:xfrm>
            <a:off x="4639376"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1F2624A-1FA8-45BC-A9DF-3E587C4103E5}"/>
              </a:ext>
            </a:extLst>
          </p:cNvPr>
          <p:cNvCxnSpPr/>
          <p:nvPr/>
        </p:nvCxnSpPr>
        <p:spPr>
          <a:xfrm>
            <a:off x="4740440"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7F0E96A-71E8-43BD-9934-2BBA9B91FB51}"/>
              </a:ext>
            </a:extLst>
          </p:cNvPr>
          <p:cNvCxnSpPr/>
          <p:nvPr/>
        </p:nvCxnSpPr>
        <p:spPr>
          <a:xfrm>
            <a:off x="5457523" y="1612232"/>
            <a:ext cx="0" cy="329184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7F5AFC3-AC1A-46C1-890B-82A734B5EA3E}"/>
              </a:ext>
            </a:extLst>
          </p:cNvPr>
          <p:cNvSpPr txBox="1"/>
          <p:nvPr/>
        </p:nvSpPr>
        <p:spPr>
          <a:xfrm>
            <a:off x="6355624" y="294503"/>
            <a:ext cx="5484520" cy="3748719"/>
          </a:xfrm>
          <a:prstGeom prst="rect">
            <a:avLst/>
          </a:prstGeom>
          <a:noFill/>
        </p:spPr>
        <p:txBody>
          <a:bodyPr wrap="square" rtlCol="0">
            <a:spAutoFit/>
          </a:bodyPr>
          <a:lstStyle/>
          <a:p>
            <a:pPr>
              <a:lnSpc>
                <a:spcPct val="110000"/>
              </a:lnSpc>
            </a:pPr>
            <a:r>
              <a:rPr lang="en-US" sz="2400">
                <a:solidFill>
                  <a:schemeClr val="bg1">
                    <a:lumMod val="65000"/>
                  </a:schemeClr>
                </a:solidFill>
                <a:latin typeface="Consolas" panose="020B0609020204030204" pitchFamily="49" charset="0"/>
                <a:cs typeface="Segoe UI Semilight" panose="020B0402040204020203" pitchFamily="34" charset="0"/>
              </a:rPr>
              <a:t>.posts {</a:t>
            </a:r>
          </a:p>
          <a:p>
            <a:pPr>
              <a:lnSpc>
                <a:spcPct val="110000"/>
              </a:lnSpc>
            </a:pPr>
            <a:r>
              <a:rPr lang="en-US" sz="2400">
                <a:latin typeface="Consolas" panose="020B0609020204030204" pitchFamily="49" charset="0"/>
                <a:cs typeface="Segoe UI Semilight" panose="020B0402040204020203" pitchFamily="34" charset="0"/>
              </a:rPr>
              <a:t>  grid-template-columns:</a:t>
            </a:r>
          </a:p>
          <a:p>
            <a:pPr>
              <a:lnSpc>
                <a:spcPct val="110000"/>
              </a:lnSpc>
            </a:pPr>
            <a:r>
              <a:rPr lang="en-US" sz="2400">
                <a:latin typeface="Consolas" panose="020B0609020204030204" pitchFamily="49" charset="0"/>
                <a:cs typeface="Segoe UI Semilight" panose="020B0402040204020203" pitchFamily="34" charset="0"/>
              </a:rPr>
              <a:t>  repeat(auto-fit,</a:t>
            </a:r>
          </a:p>
          <a:p>
            <a:pPr>
              <a:lnSpc>
                <a:spcPct val="110000"/>
              </a:lnSpc>
            </a:pPr>
            <a:r>
              <a:rPr lang="en-US" sz="2400">
                <a:latin typeface="Consolas" panose="020B0609020204030204" pitchFamily="49" charset="0"/>
                <a:cs typeface="Segoe UI Semilight" panose="020B0402040204020203" pitchFamily="34" charset="0"/>
              </a:rPr>
              <a:t>  minmax(12em, 1fr));</a:t>
            </a:r>
          </a:p>
          <a:p>
            <a:pPr>
              <a:lnSpc>
                <a:spcPct val="110000"/>
              </a:lnSpc>
            </a:pPr>
            <a:r>
              <a:rPr lang="en-US" sz="2400">
                <a:solidFill>
                  <a:srgbClr val="A6A6A6"/>
                </a:solidFill>
                <a:latin typeface="Consolas" panose="020B0609020204030204" pitchFamily="49" charset="0"/>
                <a:cs typeface="Segoe UI Semilight" panose="020B0402040204020203" pitchFamily="34" charset="0"/>
              </a:rPr>
              <a:t>}</a:t>
            </a:r>
          </a:p>
          <a:p>
            <a:pPr>
              <a:lnSpc>
                <a:spcPct val="110000"/>
              </a:lnSpc>
            </a:pPr>
            <a:endParaRPr lang="en-US" sz="2400">
              <a:solidFill>
                <a:srgbClr val="A6A6A6"/>
              </a:solidFill>
              <a:latin typeface="Consolas" panose="020B0609020204030204" pitchFamily="49" charset="0"/>
              <a:cs typeface="Segoe UI Semilight" panose="020B0402040204020203" pitchFamily="34" charset="0"/>
            </a:endParaRPr>
          </a:p>
          <a:p>
            <a:pPr>
              <a:lnSpc>
                <a:spcPct val="110000"/>
              </a:lnSpc>
            </a:pPr>
            <a:r>
              <a:rPr lang="en-US" sz="2400">
                <a:solidFill>
                  <a:srgbClr val="A6A6A6"/>
                </a:solidFill>
                <a:latin typeface="Consolas" panose="020B0609020204030204" pitchFamily="49" charset="0"/>
                <a:cs typeface="Segoe UI Semilight" panose="020B0402040204020203" pitchFamily="34" charset="0"/>
              </a:rPr>
              <a:t>.</a:t>
            </a:r>
            <a:r>
              <a:rPr lang="en-US" sz="2400" err="1">
                <a:solidFill>
                  <a:srgbClr val="A6A6A6"/>
                </a:solidFill>
                <a:latin typeface="Consolas" panose="020B0609020204030204" pitchFamily="49" charset="0"/>
                <a:cs typeface="Segoe UI Semilight" panose="020B0402040204020203" pitchFamily="34" charset="0"/>
              </a:rPr>
              <a:t>post-preview:first-child</a:t>
            </a:r>
            <a:r>
              <a:rPr lang="en-US" sz="2400">
                <a:solidFill>
                  <a:srgbClr val="A6A6A6"/>
                </a:solidFill>
                <a:latin typeface="Consolas" panose="020B0609020204030204" pitchFamily="49" charset="0"/>
                <a:cs typeface="Segoe UI Semilight" panose="020B0402040204020203" pitchFamily="34" charset="0"/>
              </a:rPr>
              <a:t> {</a:t>
            </a:r>
          </a:p>
          <a:p>
            <a:pPr>
              <a:lnSpc>
                <a:spcPct val="110000"/>
              </a:lnSpc>
            </a:pPr>
            <a:r>
              <a:rPr lang="en-US" sz="2400">
                <a:solidFill>
                  <a:srgbClr val="A6A6A6"/>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grid-column: </a:t>
            </a:r>
            <a:r>
              <a:rPr lang="en-US" sz="2400">
                <a:solidFill>
                  <a:schemeClr val="bg1"/>
                </a:solidFill>
                <a:latin typeface="Consolas" panose="020B0609020204030204" pitchFamily="49" charset="0"/>
                <a:cs typeface="Segoe UI Semilight" panose="020B0402040204020203" pitchFamily="34" charset="0"/>
              </a:rPr>
              <a:t>1 / span 2;</a:t>
            </a:r>
          </a:p>
          <a:p>
            <a:pPr>
              <a:lnSpc>
                <a:spcPct val="110000"/>
              </a:lnSpc>
            </a:pPr>
            <a:r>
              <a:rPr lang="en-US" sz="2400">
                <a:solidFill>
                  <a:srgbClr val="A6A6A6"/>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358703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B8BD2B7-2CC3-468B-9B19-6FB2EEF743ED}"/>
              </a:ext>
            </a:extLst>
          </p:cNvPr>
          <p:cNvSpPr txBox="1"/>
          <p:nvPr/>
        </p:nvSpPr>
        <p:spPr>
          <a:xfrm>
            <a:off x="6355624" y="294503"/>
            <a:ext cx="5484520" cy="3748719"/>
          </a:xfrm>
          <a:prstGeom prst="rect">
            <a:avLst/>
          </a:prstGeom>
          <a:noFill/>
        </p:spPr>
        <p:txBody>
          <a:bodyPr wrap="square" rtlCol="0">
            <a:spAutoFit/>
          </a:bodyPr>
          <a:lstStyle/>
          <a:p>
            <a:pPr>
              <a:lnSpc>
                <a:spcPct val="110000"/>
              </a:lnSpc>
            </a:pPr>
            <a:r>
              <a:rPr lang="en-US" sz="2400">
                <a:solidFill>
                  <a:schemeClr val="bg1">
                    <a:lumMod val="65000"/>
                  </a:schemeClr>
                </a:solidFill>
                <a:latin typeface="Consolas" panose="020B0609020204030204" pitchFamily="49" charset="0"/>
                <a:cs typeface="Segoe UI Semilight" panose="020B0402040204020203" pitchFamily="34" charset="0"/>
              </a:rPr>
              <a:t>.posts {</a:t>
            </a:r>
          </a:p>
          <a:p>
            <a:pPr>
              <a:lnSpc>
                <a:spcPct val="110000"/>
              </a:lnSpc>
            </a:pPr>
            <a:r>
              <a:rPr lang="en-US" sz="2400">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a:latin typeface="Consolas" panose="020B0609020204030204" pitchFamily="49" charset="0"/>
                <a:cs typeface="Segoe UI Semilight" panose="020B0402040204020203" pitchFamily="34" charset="0"/>
              </a:rPr>
              <a:t>  </a:t>
            </a:r>
            <a:r>
              <a:rPr lang="en-US" sz="2400">
                <a:solidFill>
                  <a:schemeClr val="bg1"/>
                </a:solidFill>
                <a:latin typeface="Consolas" panose="020B0609020204030204" pitchFamily="49" charset="0"/>
                <a:cs typeface="Segoe UI Semilight" panose="020B0402040204020203" pitchFamily="34" charset="0"/>
              </a:rPr>
              <a:t>repeat(auto-fit,</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minmax(12em, 1fr));</a:t>
            </a:r>
          </a:p>
          <a:p>
            <a:pPr>
              <a:lnSpc>
                <a:spcPct val="110000"/>
              </a:lnSpc>
            </a:pPr>
            <a:r>
              <a:rPr lang="en-US" sz="2400">
                <a:solidFill>
                  <a:srgbClr val="A6A6A6"/>
                </a:solidFill>
                <a:latin typeface="Consolas" panose="020B0609020204030204" pitchFamily="49" charset="0"/>
                <a:cs typeface="Segoe UI Semilight" panose="020B0402040204020203" pitchFamily="34" charset="0"/>
              </a:rPr>
              <a:t>}</a:t>
            </a:r>
          </a:p>
          <a:p>
            <a:pPr>
              <a:lnSpc>
                <a:spcPct val="110000"/>
              </a:lnSpc>
            </a:pPr>
            <a:endParaRPr lang="en-US" sz="2400">
              <a:solidFill>
                <a:srgbClr val="A6A6A6"/>
              </a:solidFill>
              <a:latin typeface="Consolas" panose="020B0609020204030204" pitchFamily="49" charset="0"/>
              <a:cs typeface="Segoe UI Semilight" panose="020B0402040204020203" pitchFamily="34" charset="0"/>
            </a:endParaRPr>
          </a:p>
          <a:p>
            <a:pPr>
              <a:lnSpc>
                <a:spcPct val="110000"/>
              </a:lnSpc>
            </a:pPr>
            <a:r>
              <a:rPr lang="en-US" sz="2400">
                <a:solidFill>
                  <a:srgbClr val="A6A6A6"/>
                </a:solidFill>
                <a:latin typeface="Consolas" panose="020B0609020204030204" pitchFamily="49" charset="0"/>
                <a:cs typeface="Segoe UI Semilight" panose="020B0402040204020203" pitchFamily="34" charset="0"/>
              </a:rPr>
              <a:t>.</a:t>
            </a:r>
            <a:r>
              <a:rPr lang="en-US" sz="2400" err="1">
                <a:solidFill>
                  <a:srgbClr val="A6A6A6"/>
                </a:solidFill>
                <a:latin typeface="Consolas" panose="020B0609020204030204" pitchFamily="49" charset="0"/>
                <a:cs typeface="Segoe UI Semilight" panose="020B0402040204020203" pitchFamily="34" charset="0"/>
              </a:rPr>
              <a:t>post-preview:first-child</a:t>
            </a:r>
            <a:r>
              <a:rPr lang="en-US" sz="2400">
                <a:solidFill>
                  <a:srgbClr val="A6A6A6"/>
                </a:solidFill>
                <a:latin typeface="Consolas" panose="020B0609020204030204" pitchFamily="49" charset="0"/>
                <a:cs typeface="Segoe UI Semilight" panose="020B0402040204020203" pitchFamily="34" charset="0"/>
              </a:rPr>
              <a:t> {</a:t>
            </a:r>
          </a:p>
          <a:p>
            <a:pPr>
              <a:lnSpc>
                <a:spcPct val="110000"/>
              </a:lnSpc>
            </a:pPr>
            <a:r>
              <a:rPr lang="en-US" sz="2400">
                <a:solidFill>
                  <a:srgbClr val="A6A6A6"/>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grid-column: </a:t>
            </a:r>
            <a:r>
              <a:rPr lang="en-US" sz="2400">
                <a:solidFill>
                  <a:schemeClr val="bg1"/>
                </a:solidFill>
                <a:latin typeface="Consolas" panose="020B0609020204030204" pitchFamily="49" charset="0"/>
                <a:cs typeface="Segoe UI Semilight" panose="020B0402040204020203" pitchFamily="34" charset="0"/>
              </a:rPr>
              <a:t>1 / span 2;</a:t>
            </a:r>
          </a:p>
          <a:p>
            <a:pPr>
              <a:lnSpc>
                <a:spcPct val="110000"/>
              </a:lnSpc>
            </a:pPr>
            <a:r>
              <a:rPr lang="en-US" sz="2400">
                <a:solidFill>
                  <a:srgbClr val="A6A6A6"/>
                </a:solidFill>
                <a:latin typeface="Consolas" panose="020B0609020204030204" pitchFamily="49" charset="0"/>
                <a:cs typeface="Segoe UI Semilight" panose="020B0402040204020203" pitchFamily="34" charset="0"/>
              </a:rPr>
              <a:t>}</a:t>
            </a:r>
          </a:p>
        </p:txBody>
      </p:sp>
      <p:pic>
        <p:nvPicPr>
          <p:cNvPr id="3" name="Picture 2">
            <a:extLst>
              <a:ext uri="{FF2B5EF4-FFF2-40B4-BE49-F238E27FC236}">
                <a16:creationId xmlns:a16="http://schemas.microsoft.com/office/drawing/2014/main" id="{7C46EBCF-F365-456E-9B49-FB8BBAFB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3908967" cy="4330711"/>
          </a:xfrm>
          <a:prstGeom prst="rect">
            <a:avLst/>
          </a:prstGeom>
        </p:spPr>
      </p:pic>
      <p:sp>
        <p:nvSpPr>
          <p:cNvPr id="2" name="Rectangle 1">
            <a:extLst>
              <a:ext uri="{FF2B5EF4-FFF2-40B4-BE49-F238E27FC236}">
                <a16:creationId xmlns:a16="http://schemas.microsoft.com/office/drawing/2014/main" id="{A83FEBF8-D57A-48B2-AA72-5E8BB03B7339}"/>
              </a:ext>
            </a:extLst>
          </p:cNvPr>
          <p:cNvSpPr/>
          <p:nvPr/>
        </p:nvSpPr>
        <p:spPr>
          <a:xfrm>
            <a:off x="630456" y="2098308"/>
            <a:ext cx="3493970" cy="270404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49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2B9B8C7-08A1-4680-992B-4F93233F3964}"/>
              </a:ext>
            </a:extLst>
          </p:cNvPr>
          <p:cNvSpPr/>
          <p:nvPr/>
        </p:nvSpPr>
        <p:spPr>
          <a:xfrm>
            <a:off x="9454231" y="1148578"/>
            <a:ext cx="87643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3E3C760-3AEB-4226-B0A7-6C7E4A6AE53E}"/>
              </a:ext>
            </a:extLst>
          </p:cNvPr>
          <p:cNvSpPr txBox="1"/>
          <p:nvPr/>
        </p:nvSpPr>
        <p:spPr>
          <a:xfrm>
            <a:off x="6355624" y="294503"/>
            <a:ext cx="5484520" cy="3342453"/>
          </a:xfrm>
          <a:prstGeom prst="rect">
            <a:avLst/>
          </a:prstGeom>
          <a:noFill/>
        </p:spPr>
        <p:txBody>
          <a:bodyPr wrap="square" rtlCol="0">
            <a:spAutoFit/>
          </a:bodyPr>
          <a:lstStyle/>
          <a:p>
            <a:pPr>
              <a:lnSpc>
                <a:spcPct val="110000"/>
              </a:lnSpc>
            </a:pPr>
            <a:r>
              <a:rPr lang="en-US" sz="2400">
                <a:solidFill>
                  <a:schemeClr val="bg1">
                    <a:lumMod val="65000"/>
                  </a:schemeClr>
                </a:solidFill>
                <a:latin typeface="Consolas" panose="020B0609020204030204" pitchFamily="49" charset="0"/>
                <a:cs typeface="Segoe UI Semilight" panose="020B0402040204020203" pitchFamily="34" charset="0"/>
              </a:rPr>
              <a:t>.posts {</a:t>
            </a:r>
          </a:p>
          <a:p>
            <a:pPr>
              <a:lnSpc>
                <a:spcPct val="110000"/>
              </a:lnSpc>
            </a:pPr>
            <a:r>
              <a:rPr lang="en-US" sz="2400">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a:latin typeface="Consolas" panose="020B0609020204030204" pitchFamily="49" charset="0"/>
                <a:cs typeface="Segoe UI Semilight" panose="020B0402040204020203" pitchFamily="34" charset="0"/>
              </a:rPr>
              <a:t>  </a:t>
            </a:r>
            <a:r>
              <a:rPr lang="en-US" sz="2400">
                <a:solidFill>
                  <a:schemeClr val="bg1"/>
                </a:solidFill>
                <a:latin typeface="Consolas" panose="020B0609020204030204" pitchFamily="49" charset="0"/>
                <a:cs typeface="Segoe UI Semilight" panose="020B0402040204020203" pitchFamily="34" charset="0"/>
              </a:rPr>
              <a:t>repeat(auto-fit,</a:t>
            </a:r>
            <a:r>
              <a:rPr lang="en-US" sz="2400">
                <a:latin typeface="Consolas" panose="020B0609020204030204" pitchFamily="49" charset="0"/>
                <a:cs typeface="Segoe UI Semilight" panose="020B0402040204020203" pitchFamily="34" charset="0"/>
              </a:rPr>
              <a:t>12em)</a:t>
            </a:r>
            <a:r>
              <a:rPr lang="en-US" sz="2400">
                <a:solidFill>
                  <a:schemeClr val="bg1"/>
                </a:solidFill>
                <a:latin typeface="Consolas" panose="020B0609020204030204" pitchFamily="49" charset="0"/>
                <a:cs typeface="Segoe UI Semilight" panose="020B0402040204020203" pitchFamily="34" charset="0"/>
              </a:rPr>
              <a:t>;</a:t>
            </a:r>
          </a:p>
          <a:p>
            <a:pPr>
              <a:lnSpc>
                <a:spcPct val="110000"/>
              </a:lnSpc>
            </a:pPr>
            <a:r>
              <a:rPr lang="en-US" sz="2400">
                <a:solidFill>
                  <a:srgbClr val="A6A6A6"/>
                </a:solidFill>
                <a:latin typeface="Consolas" panose="020B0609020204030204" pitchFamily="49" charset="0"/>
                <a:cs typeface="Segoe UI Semilight" panose="020B0402040204020203" pitchFamily="34" charset="0"/>
              </a:rPr>
              <a:t>}</a:t>
            </a:r>
          </a:p>
          <a:p>
            <a:pPr>
              <a:lnSpc>
                <a:spcPct val="110000"/>
              </a:lnSpc>
            </a:pPr>
            <a:endParaRPr lang="en-US" sz="2400">
              <a:solidFill>
                <a:srgbClr val="A6A6A6"/>
              </a:solidFill>
              <a:latin typeface="Consolas" panose="020B0609020204030204" pitchFamily="49" charset="0"/>
              <a:cs typeface="Segoe UI Semilight" panose="020B0402040204020203" pitchFamily="34" charset="0"/>
            </a:endParaRPr>
          </a:p>
          <a:p>
            <a:pPr>
              <a:lnSpc>
                <a:spcPct val="110000"/>
              </a:lnSpc>
            </a:pPr>
            <a:r>
              <a:rPr lang="en-US" sz="2400">
                <a:solidFill>
                  <a:srgbClr val="A6A6A6"/>
                </a:solidFill>
                <a:latin typeface="Consolas" panose="020B0609020204030204" pitchFamily="49" charset="0"/>
                <a:cs typeface="Segoe UI Semilight" panose="020B0402040204020203" pitchFamily="34" charset="0"/>
              </a:rPr>
              <a:t>.</a:t>
            </a:r>
            <a:r>
              <a:rPr lang="en-US" sz="2400" err="1">
                <a:solidFill>
                  <a:srgbClr val="A6A6A6"/>
                </a:solidFill>
                <a:latin typeface="Consolas" panose="020B0609020204030204" pitchFamily="49" charset="0"/>
                <a:cs typeface="Segoe UI Semilight" panose="020B0402040204020203" pitchFamily="34" charset="0"/>
              </a:rPr>
              <a:t>post-preview:first-child</a:t>
            </a:r>
            <a:r>
              <a:rPr lang="en-US" sz="2400">
                <a:solidFill>
                  <a:srgbClr val="A6A6A6"/>
                </a:solidFill>
                <a:latin typeface="Consolas" panose="020B0609020204030204" pitchFamily="49" charset="0"/>
                <a:cs typeface="Segoe UI Semilight" panose="020B0402040204020203" pitchFamily="34" charset="0"/>
              </a:rPr>
              <a:t> {</a:t>
            </a:r>
          </a:p>
          <a:p>
            <a:pPr>
              <a:lnSpc>
                <a:spcPct val="110000"/>
              </a:lnSpc>
            </a:pPr>
            <a:r>
              <a:rPr lang="en-US" sz="2400">
                <a:solidFill>
                  <a:srgbClr val="A6A6A6"/>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grid-column: </a:t>
            </a:r>
            <a:r>
              <a:rPr lang="en-US" sz="2400">
                <a:solidFill>
                  <a:schemeClr val="bg1"/>
                </a:solidFill>
                <a:latin typeface="Consolas" panose="020B0609020204030204" pitchFamily="49" charset="0"/>
                <a:cs typeface="Segoe UI Semilight" panose="020B0402040204020203" pitchFamily="34" charset="0"/>
              </a:rPr>
              <a:t>1 / span 2;</a:t>
            </a:r>
          </a:p>
          <a:p>
            <a:pPr>
              <a:lnSpc>
                <a:spcPct val="110000"/>
              </a:lnSpc>
            </a:pPr>
            <a:r>
              <a:rPr lang="en-US" sz="2400">
                <a:solidFill>
                  <a:srgbClr val="A6A6A6"/>
                </a:solidFill>
                <a:latin typeface="Consolas" panose="020B0609020204030204" pitchFamily="49" charset="0"/>
                <a:cs typeface="Segoe UI Semilight" panose="020B0402040204020203" pitchFamily="34" charset="0"/>
              </a:rPr>
              <a:t>}</a:t>
            </a:r>
          </a:p>
        </p:txBody>
      </p:sp>
      <p:pic>
        <p:nvPicPr>
          <p:cNvPr id="3" name="Picture 2">
            <a:extLst>
              <a:ext uri="{FF2B5EF4-FFF2-40B4-BE49-F238E27FC236}">
                <a16:creationId xmlns:a16="http://schemas.microsoft.com/office/drawing/2014/main" id="{7C46EBCF-F365-456E-9B49-FB8BBAFB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3908966" cy="4330711"/>
          </a:xfrm>
          <a:prstGeom prst="rect">
            <a:avLst/>
          </a:prstGeom>
        </p:spPr>
      </p:pic>
      <p:sp>
        <p:nvSpPr>
          <p:cNvPr id="9" name="Rectangle 8">
            <a:extLst>
              <a:ext uri="{FF2B5EF4-FFF2-40B4-BE49-F238E27FC236}">
                <a16:creationId xmlns:a16="http://schemas.microsoft.com/office/drawing/2014/main" id="{B39338FA-83F2-4EDD-82F6-3F43EA166478}"/>
              </a:ext>
            </a:extLst>
          </p:cNvPr>
          <p:cNvSpPr/>
          <p:nvPr/>
        </p:nvSpPr>
        <p:spPr>
          <a:xfrm>
            <a:off x="630456" y="2098308"/>
            <a:ext cx="3493970" cy="270404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4646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C46EBCF-F365-456E-9B49-FB8BBAFB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3908966" cy="4330711"/>
          </a:xfrm>
          <a:prstGeom prst="rect">
            <a:avLst/>
          </a:prstGeom>
        </p:spPr>
      </p:pic>
      <p:sp>
        <p:nvSpPr>
          <p:cNvPr id="9" name="Rectangle 8">
            <a:extLst>
              <a:ext uri="{FF2B5EF4-FFF2-40B4-BE49-F238E27FC236}">
                <a16:creationId xmlns:a16="http://schemas.microsoft.com/office/drawing/2014/main" id="{D7C5592C-7737-4023-8D1A-848017F88BA2}"/>
              </a:ext>
            </a:extLst>
          </p:cNvPr>
          <p:cNvSpPr/>
          <p:nvPr/>
        </p:nvSpPr>
        <p:spPr>
          <a:xfrm>
            <a:off x="630456" y="2098308"/>
            <a:ext cx="3493970" cy="270404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00BB47-D606-4BE1-A182-9748C1649502}"/>
              </a:ext>
            </a:extLst>
          </p:cNvPr>
          <p:cNvSpPr/>
          <p:nvPr/>
        </p:nvSpPr>
        <p:spPr>
          <a:xfrm>
            <a:off x="9556858" y="1536698"/>
            <a:ext cx="1347536"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441CF53-7CC1-41D8-A41C-146E14E37E07}"/>
              </a:ext>
            </a:extLst>
          </p:cNvPr>
          <p:cNvSpPr/>
          <p:nvPr/>
        </p:nvSpPr>
        <p:spPr>
          <a:xfrm>
            <a:off x="6791326" y="1536698"/>
            <a:ext cx="2765532"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8A0BE1-F04E-413C-B9FE-038C088AE1F4}"/>
              </a:ext>
            </a:extLst>
          </p:cNvPr>
          <p:cNvSpPr txBox="1"/>
          <p:nvPr/>
        </p:nvSpPr>
        <p:spPr>
          <a:xfrm>
            <a:off x="6355624" y="294503"/>
            <a:ext cx="5484520" cy="2086725"/>
          </a:xfrm>
          <a:prstGeom prst="rect">
            <a:avLst/>
          </a:prstGeom>
          <a:noFill/>
        </p:spPr>
        <p:txBody>
          <a:bodyPr wrap="square" rtlCol="0" anchor="t">
            <a:spAutoFit/>
          </a:bodyPr>
          <a:lstStyle/>
          <a:p>
            <a:pPr>
              <a:lnSpc>
                <a:spcPct val="110000"/>
              </a:lnSpc>
            </a:pPr>
            <a:r>
              <a:rPr lang="en-US" sz="2400" dirty="0">
                <a:solidFill>
                  <a:schemeClr val="bg1">
                    <a:lumMod val="65000"/>
                  </a:schemeClr>
                </a:solidFill>
                <a:latin typeface="Consolas" panose="020B0609020204030204" pitchFamily="49" charset="0"/>
                <a:cs typeface="Segoe UI Semilight" panose="020B0402040204020203" pitchFamily="34" charset="0"/>
              </a:rPr>
              <a:t>.posts {</a:t>
            </a:r>
          </a:p>
          <a:p>
            <a:pPr>
              <a:lnSpc>
                <a:spcPct val="110000"/>
              </a:lnSpc>
            </a:pPr>
            <a:r>
              <a:rPr lang="en-US" sz="2400" dirty="0">
                <a:solidFill>
                  <a:srgbClr val="A6A6A6"/>
                </a:solidFill>
                <a:latin typeface="Consolas" panose="020B0609020204030204" pitchFamily="49" charset="0"/>
                <a:cs typeface="Segoe UI Semilight" panose="020B0402040204020203" pitchFamily="34" charset="0"/>
              </a:rPr>
              <a:t>  </a:t>
            </a:r>
            <a:r>
              <a:rPr lang="en-US" sz="2400" dirty="0">
                <a:solidFill>
                  <a:srgbClr val="FFFFFF"/>
                </a:solidFill>
                <a:latin typeface="Consolas" panose="020B0609020204030204" pitchFamily="49" charset="0"/>
                <a:cs typeface="Segoe UI Semilight" panose="020B0402040204020203" pitchFamily="34" charset="0"/>
              </a:rPr>
              <a:t>grid-template-columns:</a:t>
            </a:r>
          </a:p>
          <a:p>
            <a:r>
              <a:rPr lang="en-US" sz="2400" dirty="0">
                <a:solidFill>
                  <a:srgbClr val="FFFFFF"/>
                </a:solidFill>
                <a:latin typeface="Consolas" panose="020B0609020204030204" pitchFamily="49" charset="0"/>
                <a:cs typeface="Segoe UI Semilight" panose="020B0402040204020203" pitchFamily="34" charset="0"/>
              </a:rPr>
              <a:t>  repeat(auto-fit, 12em);</a:t>
            </a:r>
          </a:p>
          <a:p>
            <a:pPr>
              <a:lnSpc>
                <a:spcPct val="110000"/>
              </a:lnSpc>
            </a:pPr>
            <a:r>
              <a:rPr lang="en-US" sz="2400" dirty="0">
                <a:latin typeface="Consolas" panose="020B0609020204030204" pitchFamily="49" charset="0"/>
                <a:cs typeface="Segoe UI Semilight" panose="020B0402040204020203" pitchFamily="34" charset="0"/>
              </a:rPr>
              <a:t>  justify-content: center;</a:t>
            </a:r>
          </a:p>
          <a:p>
            <a:pPr>
              <a:lnSpc>
                <a:spcPct val="110000"/>
              </a:lnSpc>
            </a:pPr>
            <a:r>
              <a:rPr lang="en-US" sz="2400" dirty="0">
                <a:solidFill>
                  <a:srgbClr val="A6A6A6"/>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146796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1E6074E-ADBF-4E66-B3C5-0C5E0983841F}"/>
              </a:ext>
            </a:extLst>
          </p:cNvPr>
          <p:cNvSpPr/>
          <p:nvPr/>
        </p:nvSpPr>
        <p:spPr>
          <a:xfrm>
            <a:off x="9556858" y="1536698"/>
            <a:ext cx="2482742"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E7A754C-16A1-4058-8D33-B7C9641FC6F9}"/>
              </a:ext>
            </a:extLst>
          </p:cNvPr>
          <p:cNvSpPr/>
          <p:nvPr/>
        </p:nvSpPr>
        <p:spPr>
          <a:xfrm>
            <a:off x="6791326" y="1536698"/>
            <a:ext cx="2765532"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7C46EBCF-F365-456E-9B49-FB8BBAFBC0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3908966" cy="4330710"/>
          </a:xfrm>
          <a:prstGeom prst="rect">
            <a:avLst/>
          </a:prstGeom>
        </p:spPr>
      </p:pic>
      <p:sp>
        <p:nvSpPr>
          <p:cNvPr id="6" name="Rectangle 5">
            <a:extLst>
              <a:ext uri="{FF2B5EF4-FFF2-40B4-BE49-F238E27FC236}">
                <a16:creationId xmlns:a16="http://schemas.microsoft.com/office/drawing/2014/main" id="{7251CD2E-EB97-4887-90CE-AA814ED32823}"/>
              </a:ext>
            </a:extLst>
          </p:cNvPr>
          <p:cNvSpPr/>
          <p:nvPr/>
        </p:nvSpPr>
        <p:spPr>
          <a:xfrm>
            <a:off x="630456" y="2098308"/>
            <a:ext cx="3493970" cy="270404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p:cNvPr>
          <p:cNvSpPr txBox="1"/>
          <p:nvPr/>
        </p:nvSpPr>
        <p:spPr>
          <a:xfrm>
            <a:off x="6354791" y="287547"/>
            <a:ext cx="5753125" cy="2086725"/>
          </a:xfrm>
          <a:prstGeom prst="rect">
            <a:avLst/>
          </a:prstGeom>
          <a:noFill/>
        </p:spPr>
        <p:txBody>
          <a:bodyPr wrap="square" rtlCol="0" anchor="t">
            <a:spAutoFit/>
          </a:bodyPr>
          <a:lstStyle/>
          <a:p>
            <a:pPr>
              <a:lnSpc>
                <a:spcPct val="110000"/>
              </a:lnSpc>
            </a:pPr>
            <a:r>
              <a:rPr lang="en-US" sz="2400" dirty="0">
                <a:solidFill>
                  <a:schemeClr val="bg1">
                    <a:lumMod val="65000"/>
                  </a:schemeClr>
                </a:solidFill>
                <a:latin typeface="Consolas" panose="020B0609020204030204" pitchFamily="49" charset="0"/>
                <a:cs typeface="Segoe UI Semilight" panose="020B0402040204020203" pitchFamily="34" charset="0"/>
              </a:rPr>
              <a:t>.posts {</a:t>
            </a:r>
          </a:p>
          <a:p>
            <a:pPr>
              <a:lnSpc>
                <a:spcPct val="110000"/>
              </a:lnSpc>
            </a:pPr>
            <a:r>
              <a:rPr lang="en-US" sz="2400" dirty="0">
                <a:solidFill>
                  <a:srgbClr val="A6A6A6"/>
                </a:solidFill>
                <a:latin typeface="Consolas" panose="020B0609020204030204" pitchFamily="49" charset="0"/>
                <a:cs typeface="Segoe UI Semilight" panose="020B0402040204020203" pitchFamily="34" charset="0"/>
              </a:rPr>
              <a:t>  </a:t>
            </a:r>
            <a:r>
              <a:rPr lang="en-US" sz="2400" dirty="0">
                <a:solidFill>
                  <a:srgbClr val="FFFFFF"/>
                </a:solidFill>
                <a:latin typeface="Consolas" panose="020B0609020204030204" pitchFamily="49" charset="0"/>
                <a:cs typeface="Segoe UI Semilight" panose="020B0402040204020203" pitchFamily="34" charset="0"/>
              </a:rPr>
              <a:t>grid-template-columns:</a:t>
            </a:r>
          </a:p>
          <a:p>
            <a:r>
              <a:rPr lang="en-US" sz="2400" dirty="0">
                <a:solidFill>
                  <a:srgbClr val="FFFFFF"/>
                </a:solidFill>
                <a:latin typeface="Consolas" panose="020B0609020204030204" pitchFamily="49" charset="0"/>
                <a:cs typeface="Segoe UI Semilight" panose="020B0402040204020203" pitchFamily="34" charset="0"/>
              </a:rPr>
              <a:t>  repeat(auto-fit, 12em);</a:t>
            </a:r>
          </a:p>
          <a:p>
            <a:pPr>
              <a:lnSpc>
                <a:spcPct val="110000"/>
              </a:lnSpc>
            </a:pPr>
            <a:r>
              <a:rPr lang="en-US" sz="2400" dirty="0">
                <a:latin typeface="Consolas" panose="020B0609020204030204" pitchFamily="49" charset="0"/>
                <a:cs typeface="Segoe UI Semilight" panose="020B0402040204020203" pitchFamily="34" charset="0"/>
              </a:rPr>
              <a:t>  justify-content: space-between;</a:t>
            </a:r>
          </a:p>
          <a:p>
            <a:pPr>
              <a:lnSpc>
                <a:spcPct val="110000"/>
              </a:lnSpc>
            </a:pPr>
            <a:r>
              <a:rPr lang="en-US" sz="2400" dirty="0">
                <a:solidFill>
                  <a:srgbClr val="A6A6A6"/>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3782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extBox 1">
            <a:extLst/>
          </p:cNvPr>
          <p:cNvSpPr txBox="1"/>
          <p:nvPr/>
        </p:nvSpPr>
        <p:spPr>
          <a:xfrm>
            <a:off x="6354792" y="287547"/>
            <a:ext cx="5484520" cy="2086725"/>
          </a:xfrm>
          <a:prstGeom prst="rect">
            <a:avLst/>
          </a:prstGeom>
          <a:noFill/>
        </p:spPr>
        <p:txBody>
          <a:bodyPr wrap="square" rtlCol="0" anchor="t">
            <a:spAutoFit/>
          </a:bodyPr>
          <a:lstStyle/>
          <a:p>
            <a:pPr>
              <a:lnSpc>
                <a:spcPct val="110000"/>
              </a:lnSpc>
            </a:pPr>
            <a:r>
              <a:rPr lang="en-US" sz="2400" dirty="0">
                <a:solidFill>
                  <a:schemeClr val="bg1">
                    <a:lumMod val="65000"/>
                  </a:schemeClr>
                </a:solidFill>
                <a:latin typeface="Consolas" panose="020B0609020204030204" pitchFamily="49" charset="0"/>
                <a:cs typeface="Segoe UI Semilight" panose="020B0402040204020203" pitchFamily="34" charset="0"/>
              </a:rPr>
              <a:t>.posts {</a:t>
            </a:r>
          </a:p>
          <a:p>
            <a:pPr>
              <a:lnSpc>
                <a:spcPct val="110000"/>
              </a:lnSpc>
            </a:pPr>
            <a:r>
              <a:rPr lang="en-US" sz="2400" dirty="0">
                <a:solidFill>
                  <a:srgbClr val="A6A6A6"/>
                </a:solidFill>
                <a:latin typeface="Consolas" panose="020B0609020204030204" pitchFamily="49" charset="0"/>
                <a:cs typeface="Segoe UI Semilight" panose="020B0402040204020203" pitchFamily="34" charset="0"/>
              </a:rPr>
              <a:t>  </a:t>
            </a:r>
            <a:r>
              <a:rPr lang="en-US" sz="2400" dirty="0">
                <a:solidFill>
                  <a:srgbClr val="FFFFFF"/>
                </a:solidFill>
                <a:latin typeface="Consolas" panose="020B0609020204030204" pitchFamily="49" charset="0"/>
                <a:cs typeface="Segoe UI Semilight" panose="020B0402040204020203" pitchFamily="34" charset="0"/>
              </a:rPr>
              <a:t>grid-template-columns:</a:t>
            </a:r>
          </a:p>
          <a:p>
            <a:r>
              <a:rPr lang="en-US" sz="2400" dirty="0">
                <a:solidFill>
                  <a:srgbClr val="FFFFFF"/>
                </a:solidFill>
                <a:latin typeface="Consolas" panose="020B0609020204030204" pitchFamily="49" charset="0"/>
                <a:cs typeface="Segoe UI Semilight" panose="020B0402040204020203" pitchFamily="34" charset="0"/>
              </a:rPr>
              <a:t>  repeat(auto-fit, 12em);</a:t>
            </a:r>
          </a:p>
          <a:p>
            <a:pPr>
              <a:lnSpc>
                <a:spcPct val="110000"/>
              </a:lnSpc>
            </a:pPr>
            <a:r>
              <a:rPr lang="en-US" sz="2400" dirty="0">
                <a:latin typeface="Consolas" panose="020B0609020204030204" pitchFamily="49" charset="0"/>
                <a:cs typeface="Segoe UI Semilight" panose="020B0402040204020203" pitchFamily="34" charset="0"/>
              </a:rPr>
              <a:t>  </a:t>
            </a:r>
            <a:r>
              <a:rPr lang="en-US" sz="2400" dirty="0">
                <a:solidFill>
                  <a:schemeClr val="bg1"/>
                </a:solidFill>
                <a:latin typeface="Consolas" panose="020B0609020204030204" pitchFamily="49" charset="0"/>
                <a:cs typeface="Segoe UI Semilight" panose="020B0402040204020203" pitchFamily="34" charset="0"/>
              </a:rPr>
              <a:t>justify-content: center;</a:t>
            </a:r>
          </a:p>
          <a:p>
            <a:pPr>
              <a:lnSpc>
                <a:spcPct val="110000"/>
              </a:lnSpc>
            </a:pPr>
            <a:r>
              <a:rPr lang="en-US" sz="2400" dirty="0">
                <a:solidFill>
                  <a:srgbClr val="A6A6A6"/>
                </a:solidFill>
                <a:latin typeface="Consolas" panose="020B0609020204030204" pitchFamily="49" charset="0"/>
                <a:cs typeface="Segoe UI Semilight" panose="020B0402040204020203" pitchFamily="34" charset="0"/>
              </a:rPr>
              <a:t>}</a:t>
            </a:r>
          </a:p>
        </p:txBody>
      </p:sp>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2" cy="4332276"/>
          </a:xfrm>
          <a:prstGeom prst="rect">
            <a:avLst/>
          </a:prstGeom>
        </p:spPr>
      </p:pic>
      <p:sp>
        <p:nvSpPr>
          <p:cNvPr id="7" name="Rectangle 6">
            <a:extLst>
              <a:ext uri="{FF2B5EF4-FFF2-40B4-BE49-F238E27FC236}">
                <a16:creationId xmlns:a16="http://schemas.microsoft.com/office/drawing/2014/main" id="{355F7EB0-07F7-432A-920C-547D3C2D805B}"/>
              </a:ext>
            </a:extLst>
          </p:cNvPr>
          <p:cNvSpPr/>
          <p:nvPr/>
        </p:nvSpPr>
        <p:spPr>
          <a:xfrm>
            <a:off x="1559294" y="1679609"/>
            <a:ext cx="3046394" cy="1506353"/>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755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F5645ED-E360-42EC-9575-BA69F1D06C5D}"/>
              </a:ext>
            </a:extLst>
          </p:cNvPr>
          <p:cNvSpPr/>
          <p:nvPr/>
        </p:nvSpPr>
        <p:spPr>
          <a:xfrm>
            <a:off x="7960092" y="1157651"/>
            <a:ext cx="1746985"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5B99796-5C43-4CBC-AAF5-B2C8E46D7612}"/>
              </a:ext>
            </a:extLst>
          </p:cNvPr>
          <p:cNvSpPr txBox="1"/>
          <p:nvPr/>
        </p:nvSpPr>
        <p:spPr>
          <a:xfrm>
            <a:off x="6355624" y="280065"/>
            <a:ext cx="5484520" cy="1717393"/>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.posts {</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grid-template-columns:</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repeat(</a:t>
            </a:r>
            <a:r>
              <a:rPr lang="en-US" sz="2400">
                <a:latin typeface="Consolas" panose="020B0609020204030204" pitchFamily="49" charset="0"/>
                <a:cs typeface="Segoe UI Semilight" panose="020B0402040204020203" pitchFamily="34" charset="0"/>
              </a:rPr>
              <a:t>auto-fill,</a:t>
            </a:r>
            <a:r>
              <a:rPr lang="en-US" sz="2400">
                <a:solidFill>
                  <a:schemeClr val="bg1"/>
                </a:solidFill>
                <a:latin typeface="Consolas" panose="020B0609020204030204" pitchFamily="49" charset="0"/>
                <a:cs typeface="Segoe UI Semilight" panose="020B0402040204020203" pitchFamily="34" charset="0"/>
              </a:rPr>
              <a:t> 12em);</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2" cy="4332276"/>
          </a:xfrm>
          <a:prstGeom prst="rect">
            <a:avLst/>
          </a:prstGeom>
        </p:spPr>
      </p:pic>
      <p:sp>
        <p:nvSpPr>
          <p:cNvPr id="7" name="Rectangle 6">
            <a:extLst>
              <a:ext uri="{FF2B5EF4-FFF2-40B4-BE49-F238E27FC236}">
                <a16:creationId xmlns:a16="http://schemas.microsoft.com/office/drawing/2014/main" id="{118B9906-6FFE-4D25-A6D7-0A2728E32A67}"/>
              </a:ext>
            </a:extLst>
          </p:cNvPr>
          <p:cNvSpPr/>
          <p:nvPr/>
        </p:nvSpPr>
        <p:spPr>
          <a:xfrm>
            <a:off x="789272" y="1679609"/>
            <a:ext cx="4576812" cy="1511166"/>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899F03B4-E634-4276-B151-282B8F450600}"/>
              </a:ext>
            </a:extLst>
          </p:cNvPr>
          <p:cNvCxnSpPr/>
          <p:nvPr/>
        </p:nvCxnSpPr>
        <p:spPr>
          <a:xfrm>
            <a:off x="2343640"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D372B47-6392-4C48-BFA6-67FED70276BF}"/>
              </a:ext>
            </a:extLst>
          </p:cNvPr>
          <p:cNvCxnSpPr/>
          <p:nvPr/>
        </p:nvCxnSpPr>
        <p:spPr>
          <a:xfrm>
            <a:off x="3033562"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C61B79B-B972-4791-A8A4-C9F96EC7465A}"/>
              </a:ext>
            </a:extLst>
          </p:cNvPr>
          <p:cNvCxnSpPr/>
          <p:nvPr/>
        </p:nvCxnSpPr>
        <p:spPr>
          <a:xfrm>
            <a:off x="3121406"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7B497D-D21D-4C4E-ADB2-5433BBDE2E0C}"/>
              </a:ext>
            </a:extLst>
          </p:cNvPr>
          <p:cNvCxnSpPr/>
          <p:nvPr/>
        </p:nvCxnSpPr>
        <p:spPr>
          <a:xfrm>
            <a:off x="3811328"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8AEBBE3-BBA4-4AE7-8399-67287F47534C}"/>
              </a:ext>
            </a:extLst>
          </p:cNvPr>
          <p:cNvCxnSpPr/>
          <p:nvPr/>
        </p:nvCxnSpPr>
        <p:spPr>
          <a:xfrm>
            <a:off x="3899171"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B6562B8-F026-4BCB-B5AB-B3EE0DA7B91D}"/>
              </a:ext>
            </a:extLst>
          </p:cNvPr>
          <p:cNvCxnSpPr/>
          <p:nvPr/>
        </p:nvCxnSpPr>
        <p:spPr>
          <a:xfrm>
            <a:off x="4589093"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CC86B80-BB9C-4D8D-AFE3-126822F6F790}"/>
              </a:ext>
            </a:extLst>
          </p:cNvPr>
          <p:cNvCxnSpPr/>
          <p:nvPr/>
        </p:nvCxnSpPr>
        <p:spPr>
          <a:xfrm>
            <a:off x="4676936"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89FA231-434B-4D89-84EB-44C664E8545B}"/>
              </a:ext>
            </a:extLst>
          </p:cNvPr>
          <p:cNvCxnSpPr/>
          <p:nvPr/>
        </p:nvCxnSpPr>
        <p:spPr>
          <a:xfrm>
            <a:off x="1560619"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D1A77E2-7C26-421F-AFE4-D0E94C9A3F68}"/>
              </a:ext>
            </a:extLst>
          </p:cNvPr>
          <p:cNvCxnSpPr/>
          <p:nvPr/>
        </p:nvCxnSpPr>
        <p:spPr>
          <a:xfrm>
            <a:off x="2250541"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09E832C-DC4D-4FC6-87DB-78449A9F6480}"/>
              </a:ext>
            </a:extLst>
          </p:cNvPr>
          <p:cNvCxnSpPr/>
          <p:nvPr/>
        </p:nvCxnSpPr>
        <p:spPr>
          <a:xfrm>
            <a:off x="1476536" y="1679609"/>
            <a:ext cx="0" cy="1490472"/>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36496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EXPLICIT AND AUTO TRACKS</a:t>
            </a:r>
          </a:p>
        </p:txBody>
      </p:sp>
    </p:spTree>
    <p:extLst>
      <p:ext uri="{BB962C8B-B14F-4D97-AF65-F5344CB8AC3E}">
        <p14:creationId xmlns:p14="http://schemas.microsoft.com/office/powerpoint/2010/main" val="8411044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6060D9-C74D-482D-81C4-8561D93CB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903" y="1944169"/>
            <a:ext cx="5957405" cy="4913831"/>
          </a:xfrm>
          <a:prstGeom prst="rect">
            <a:avLst/>
          </a:prstGeom>
        </p:spPr>
      </p:pic>
      <p:pic>
        <p:nvPicPr>
          <p:cNvPr id="5" name="Picture 4">
            <a:extLst>
              <a:ext uri="{FF2B5EF4-FFF2-40B4-BE49-F238E27FC236}">
                <a16:creationId xmlns:a16="http://schemas.microsoft.com/office/drawing/2014/main" id="{C2F9C572-4B34-4DCC-9588-87492D46C9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457200"/>
            <a:ext cx="5957405" cy="4913832"/>
          </a:xfrm>
          <a:prstGeom prst="rect">
            <a:avLst/>
          </a:prstGeom>
        </p:spPr>
      </p:pic>
    </p:spTree>
    <p:extLst>
      <p:ext uri="{BB962C8B-B14F-4D97-AF65-F5344CB8AC3E}">
        <p14:creationId xmlns:p14="http://schemas.microsoft.com/office/powerpoint/2010/main" val="135455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81246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1" cy="4332276"/>
          </a:xfrm>
          <a:prstGeom prst="rect">
            <a:avLst/>
          </a:prstGeom>
        </p:spPr>
      </p:pic>
      <p:sp>
        <p:nvSpPr>
          <p:cNvPr id="7" name="Rectangle 6">
            <a:extLst>
              <a:ext uri="{FF2B5EF4-FFF2-40B4-BE49-F238E27FC236}">
                <a16:creationId xmlns:a16="http://schemas.microsoft.com/office/drawing/2014/main" id="{FFEA337F-AB31-4B3B-86B0-5489A316CA72}"/>
              </a:ext>
            </a:extLst>
          </p:cNvPr>
          <p:cNvSpPr/>
          <p:nvPr/>
        </p:nvSpPr>
        <p:spPr>
          <a:xfrm>
            <a:off x="9384632" y="1556029"/>
            <a:ext cx="102990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84DD309-43CD-4B21-A55A-3763FACFD737}"/>
              </a:ext>
            </a:extLst>
          </p:cNvPr>
          <p:cNvSpPr/>
          <p:nvPr/>
        </p:nvSpPr>
        <p:spPr>
          <a:xfrm>
            <a:off x="6679262" y="1556029"/>
            <a:ext cx="2705370"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484520"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.album {</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grid-template-rows:</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repeat(3, auto);</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grid-auto-rows: 12em;</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235681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1" cy="4332275"/>
          </a:xfrm>
          <a:prstGeom prst="rect">
            <a:avLst/>
          </a:prstGeom>
        </p:spPr>
      </p:pic>
      <p:sp>
        <p:nvSpPr>
          <p:cNvPr id="7" name="Rectangle 6">
            <a:extLst>
              <a:ext uri="{FF2B5EF4-FFF2-40B4-BE49-F238E27FC236}">
                <a16:creationId xmlns:a16="http://schemas.microsoft.com/office/drawing/2014/main" id="{713A6CF0-46CF-4BE8-9EBC-0C64CD9E8C8A}"/>
              </a:ext>
            </a:extLst>
          </p:cNvPr>
          <p:cNvSpPr/>
          <p:nvPr/>
        </p:nvSpPr>
        <p:spPr>
          <a:xfrm>
            <a:off x="4336181" y="1689235"/>
            <a:ext cx="1130970" cy="159779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7DCDBD-E442-475F-AE40-5657F538065C}"/>
              </a:ext>
            </a:extLst>
          </p:cNvPr>
          <p:cNvSpPr/>
          <p:nvPr/>
        </p:nvSpPr>
        <p:spPr>
          <a:xfrm>
            <a:off x="9033309" y="733069"/>
            <a:ext cx="1511167"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5B5AA2B-082F-4954-8AEE-1FE0CDE50F8A}"/>
              </a:ext>
            </a:extLst>
          </p:cNvPr>
          <p:cNvSpPr/>
          <p:nvPr/>
        </p:nvSpPr>
        <p:spPr>
          <a:xfrm>
            <a:off x="6679262" y="733069"/>
            <a:ext cx="2354047"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7B48224-838A-41B6-83DC-08D5202BC42E}"/>
              </a:ext>
            </a:extLst>
          </p:cNvPr>
          <p:cNvSpPr/>
          <p:nvPr/>
        </p:nvSpPr>
        <p:spPr>
          <a:xfrm>
            <a:off x="8710863" y="1146954"/>
            <a:ext cx="1515979"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A9EB308-B5AC-46D7-958A-F0EE80AD0BA1}"/>
              </a:ext>
            </a:extLst>
          </p:cNvPr>
          <p:cNvSpPr/>
          <p:nvPr/>
        </p:nvSpPr>
        <p:spPr>
          <a:xfrm>
            <a:off x="6679262" y="1146954"/>
            <a:ext cx="203160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CD49136-D996-4960-9CBC-AF647A605D83}"/>
              </a:ext>
            </a:extLst>
          </p:cNvPr>
          <p:cNvSpPr/>
          <p:nvPr/>
        </p:nvSpPr>
        <p:spPr>
          <a:xfrm>
            <a:off x="8710863" y="1560841"/>
            <a:ext cx="1164657"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962B614-4BE8-4EDF-B1B9-02C8EE226876}"/>
              </a:ext>
            </a:extLst>
          </p:cNvPr>
          <p:cNvSpPr/>
          <p:nvPr/>
        </p:nvSpPr>
        <p:spPr>
          <a:xfrm>
            <a:off x="6679262" y="1560841"/>
            <a:ext cx="203160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484520"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.album </a:t>
            </a:r>
            <a:r>
              <a:rPr lang="en-US" sz="2400" err="1">
                <a:solidFill>
                  <a:schemeClr val="bg1">
                    <a:lumMod val="75000"/>
                  </a:schemeClr>
                </a:solidFill>
                <a:latin typeface="Consolas" panose="020B0609020204030204" pitchFamily="49" charset="0"/>
                <a:cs typeface="Segoe UI Semilight" panose="020B0402040204020203" pitchFamily="34" charset="0"/>
              </a:rPr>
              <a:t>img</a:t>
            </a:r>
            <a:r>
              <a:rPr lang="en-US" sz="2400">
                <a:solidFill>
                  <a:schemeClr val="bg1">
                    <a:lumMod val="75000"/>
                  </a:schemeClr>
                </a:solidFill>
                <a:latin typeface="Consolas" panose="020B0609020204030204" pitchFamily="49" charset="0"/>
                <a:cs typeface="Segoe UI Semilight" panose="020B0402040204020203" pitchFamily="34" charset="0"/>
              </a:rPr>
              <a:t> {</a:t>
            </a:r>
          </a:p>
          <a:p>
            <a:pPr>
              <a:lnSpc>
                <a:spcPct val="110000"/>
              </a:lnSpc>
            </a:pPr>
            <a:r>
              <a:rPr lang="en-US" sz="2400">
                <a:latin typeface="Consolas" panose="020B0609020204030204" pitchFamily="49" charset="0"/>
                <a:cs typeface="Segoe UI Semilight" panose="020B0402040204020203" pitchFamily="34" charset="0"/>
              </a:rPr>
              <a:t>  justify-self: stretch;</a:t>
            </a:r>
          </a:p>
          <a:p>
            <a:pPr>
              <a:lnSpc>
                <a:spcPct val="110000"/>
              </a:lnSpc>
            </a:pPr>
            <a:r>
              <a:rPr lang="en-US" sz="2400">
                <a:latin typeface="Consolas" panose="020B0609020204030204" pitchFamily="49" charset="0"/>
                <a:cs typeface="Segoe UI Semilight" panose="020B0402040204020203" pitchFamily="34" charset="0"/>
              </a:rPr>
              <a:t>  align-self: stretch;</a:t>
            </a:r>
          </a:p>
          <a:p>
            <a:pPr>
              <a:lnSpc>
                <a:spcPct val="110000"/>
              </a:lnSpc>
            </a:pPr>
            <a:r>
              <a:rPr lang="en-US" sz="2400">
                <a:latin typeface="Consolas" panose="020B0609020204030204" pitchFamily="49" charset="0"/>
                <a:cs typeface="Segoe UI Semilight" panose="020B0402040204020203" pitchFamily="34" charset="0"/>
              </a:rPr>
              <a:t>  object-fit: cover;</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398702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F38B68-AEF3-4F2B-97C2-DA8A8235A547}"/>
              </a:ext>
            </a:extLst>
          </p:cNvPr>
          <p:cNvSpPr/>
          <p:nvPr/>
        </p:nvSpPr>
        <p:spPr>
          <a:xfrm>
            <a:off x="8710863" y="761943"/>
            <a:ext cx="1347537"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502088C-6287-4602-B461-7FCA5EE403C4}"/>
              </a:ext>
            </a:extLst>
          </p:cNvPr>
          <p:cNvSpPr/>
          <p:nvPr/>
        </p:nvSpPr>
        <p:spPr>
          <a:xfrm>
            <a:off x="6679262" y="761943"/>
            <a:ext cx="203160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0" cy="4332275"/>
          </a:xfrm>
          <a:prstGeom prst="rect">
            <a:avLst/>
          </a:prstGeom>
        </p:spPr>
      </p:pic>
      <p:sp>
        <p:nvSpPr>
          <p:cNvPr id="7" name="Rectangle 6">
            <a:extLst>
              <a:ext uri="{FF2B5EF4-FFF2-40B4-BE49-F238E27FC236}">
                <a16:creationId xmlns:a16="http://schemas.microsoft.com/office/drawing/2014/main" id="{3FB77CC0-EC9F-4BF2-93DB-2F467985188E}"/>
              </a:ext>
            </a:extLst>
          </p:cNvPr>
          <p:cNvSpPr/>
          <p:nvPr/>
        </p:nvSpPr>
        <p:spPr>
          <a:xfrm>
            <a:off x="4336181" y="1689235"/>
            <a:ext cx="1130970" cy="159779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AE525EE-2C36-490D-B1D0-BBA5DD935C31}"/>
              </a:ext>
            </a:extLst>
          </p:cNvPr>
          <p:cNvSpPr txBox="1"/>
          <p:nvPr/>
        </p:nvSpPr>
        <p:spPr>
          <a:xfrm>
            <a:off x="6355624" y="280065"/>
            <a:ext cx="5484520" cy="1311128"/>
          </a:xfrm>
          <a:prstGeom prst="rect">
            <a:avLst/>
          </a:prstGeom>
          <a:noFill/>
        </p:spPr>
        <p:txBody>
          <a:bodyPr wrap="square" rtlCol="0" anchor="t">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.album img:nth-child(4) {</a:t>
            </a:r>
          </a:p>
          <a:p>
            <a:pPr>
              <a:lnSpc>
                <a:spcPct val="110000"/>
              </a:lnSpc>
            </a:pPr>
            <a:r>
              <a:rPr lang="en-US" sz="2400">
                <a:latin typeface="Consolas" panose="020B0609020204030204" pitchFamily="49" charset="0"/>
                <a:cs typeface="Segoe UI Semilight" panose="020B0402040204020203" pitchFamily="34" charset="0"/>
              </a:rPr>
              <a:t>  align-self: center;</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2841403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46BBE7-F645-4D2D-A8A8-4C4A81D37025}"/>
              </a:ext>
            </a:extLst>
          </p:cNvPr>
          <p:cNvSpPr/>
          <p:nvPr/>
        </p:nvSpPr>
        <p:spPr>
          <a:xfrm>
            <a:off x="8710863" y="761943"/>
            <a:ext cx="1665171"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56624C2-E5BE-485B-A87A-71AA448F0898}"/>
              </a:ext>
            </a:extLst>
          </p:cNvPr>
          <p:cNvSpPr/>
          <p:nvPr/>
        </p:nvSpPr>
        <p:spPr>
          <a:xfrm>
            <a:off x="6679262" y="761943"/>
            <a:ext cx="2031601" cy="372766"/>
          </a:xfrm>
          <a:prstGeom prst="rect">
            <a:avLst/>
          </a:prstGeom>
          <a:solidFill>
            <a:srgbClr val="FF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10FC2E-5A73-41C6-8BDD-905DDD3689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5252340" cy="4332274"/>
          </a:xfrm>
          <a:prstGeom prst="rect">
            <a:avLst/>
          </a:prstGeom>
        </p:spPr>
      </p:pic>
      <p:sp>
        <p:nvSpPr>
          <p:cNvPr id="7" name="Rectangle 6">
            <a:extLst>
              <a:ext uri="{FF2B5EF4-FFF2-40B4-BE49-F238E27FC236}">
                <a16:creationId xmlns:a16="http://schemas.microsoft.com/office/drawing/2014/main" id="{D5ED0123-CF54-458C-8FF4-9410527A0130}"/>
              </a:ext>
            </a:extLst>
          </p:cNvPr>
          <p:cNvSpPr/>
          <p:nvPr/>
        </p:nvSpPr>
        <p:spPr>
          <a:xfrm>
            <a:off x="4336181" y="1689235"/>
            <a:ext cx="1130970" cy="1597792"/>
          </a:xfrm>
          <a:prstGeom prst="rect">
            <a:avLst/>
          </a:prstGeom>
          <a:noFill/>
          <a:ln w="19050">
            <a:solidFill>
              <a:schemeClr val="tx1">
                <a:lumMod val="85000"/>
                <a:lumOff val="1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AA1B3CC-382E-4478-B92E-5AE7720DEAF7}"/>
              </a:ext>
            </a:extLst>
          </p:cNvPr>
          <p:cNvSpPr txBox="1"/>
          <p:nvPr/>
        </p:nvSpPr>
        <p:spPr>
          <a:xfrm>
            <a:off x="6355624" y="280065"/>
            <a:ext cx="5484520" cy="1311128"/>
          </a:xfrm>
          <a:prstGeom prst="rect">
            <a:avLst/>
          </a:prstGeom>
          <a:noFill/>
        </p:spPr>
        <p:txBody>
          <a:bodyPr wrap="square" rtlCol="0" anchor="t">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.album </a:t>
            </a:r>
            <a:r>
              <a:rPr lang="en-US" sz="2400" err="1">
                <a:solidFill>
                  <a:schemeClr val="bg1">
                    <a:lumMod val="75000"/>
                  </a:schemeClr>
                </a:solidFill>
                <a:latin typeface="Consolas" panose="020B0609020204030204" pitchFamily="49" charset="0"/>
                <a:cs typeface="Segoe UI Semilight" panose="020B0402040204020203" pitchFamily="34" charset="0"/>
              </a:rPr>
              <a:t>img:nth-child</a:t>
            </a:r>
            <a:r>
              <a:rPr lang="en-US" sz="2400">
                <a:solidFill>
                  <a:schemeClr val="bg1">
                    <a:lumMod val="75000"/>
                  </a:schemeClr>
                </a:solidFill>
                <a:latin typeface="Consolas" panose="020B0609020204030204" pitchFamily="49" charset="0"/>
                <a:cs typeface="Segoe UI Semilight" panose="020B0402040204020203" pitchFamily="34" charset="0"/>
              </a:rPr>
              <a:t>(4) {</a:t>
            </a:r>
          </a:p>
          <a:p>
            <a:pPr>
              <a:lnSpc>
                <a:spcPct val="110000"/>
              </a:lnSpc>
            </a:pPr>
            <a:r>
              <a:rPr lang="en-US" sz="2400">
                <a:latin typeface="Consolas" panose="020B0609020204030204" pitchFamily="49" charset="0"/>
                <a:cs typeface="Segoe UI Semilight" panose="020B0402040204020203" pitchFamily="34" charset="0"/>
              </a:rPr>
              <a:t>  align-self: self-end;</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spTree>
    <p:extLst>
      <p:ext uri="{BB962C8B-B14F-4D97-AF65-F5344CB8AC3E}">
        <p14:creationId xmlns:p14="http://schemas.microsoft.com/office/powerpoint/2010/main" val="425272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FIT-CONTENT</a:t>
            </a:r>
          </a:p>
        </p:txBody>
      </p:sp>
    </p:spTree>
    <p:extLst>
      <p:ext uri="{BB962C8B-B14F-4D97-AF65-F5344CB8AC3E}">
        <p14:creationId xmlns:p14="http://schemas.microsoft.com/office/powerpoint/2010/main" val="17557354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98834B6-AEB3-44B4-B82C-6C4943177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280" cy="5618957"/>
          </a:xfrm>
          <a:prstGeom prst="rect">
            <a:avLst/>
          </a:prstGeom>
        </p:spPr>
      </p:pic>
    </p:spTree>
    <p:extLst>
      <p:ext uri="{BB962C8B-B14F-4D97-AF65-F5344CB8AC3E}">
        <p14:creationId xmlns:p14="http://schemas.microsoft.com/office/powerpoint/2010/main" val="5571425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E2CEB49-D2CD-4379-BA2F-D4B35E982AC1}"/>
              </a:ext>
            </a:extLst>
          </p:cNvPr>
          <p:cNvSpPr/>
          <p:nvPr/>
        </p:nvSpPr>
        <p:spPr>
          <a:xfrm>
            <a:off x="6718434" y="1155511"/>
            <a:ext cx="298864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F5AFC3-AC1A-46C1-890B-82A734B5EA3E}"/>
              </a:ext>
            </a:extLst>
          </p:cNvPr>
          <p:cNvSpPr txBox="1"/>
          <p:nvPr/>
        </p:nvSpPr>
        <p:spPr>
          <a:xfrm>
            <a:off x="6355624" y="280065"/>
            <a:ext cx="5484520"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t>
            </a:r>
            <a:r>
              <a:rPr lang="en-US" sz="2400" err="1">
                <a:solidFill>
                  <a:schemeClr val="bg1">
                    <a:lumMod val="75000"/>
                  </a:schemeClr>
                </a:solidFill>
                <a:latin typeface="Consolas" panose="020B0609020204030204" pitchFamily="49" charset="0"/>
                <a:cs typeface="Segoe UI Semilight" panose="020B0402040204020203" pitchFamily="34" charset="0"/>
              </a:rPr>
              <a:t>reqs</a:t>
            </a:r>
            <a:r>
              <a:rPr lang="en-US" sz="2400">
                <a:solidFill>
                  <a:schemeClr val="bg1">
                    <a:lumMod val="75000"/>
                  </a:schemeClr>
                </a:solidFill>
                <a:latin typeface="Consolas" panose="020B0609020204030204" pitchFamily="49" charset="0"/>
                <a:cs typeface="Segoe UI Semilight" panose="020B0402040204020203" pitchFamily="34" charset="0"/>
              </a:rPr>
              <a:t> {</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fit-content(20em) </a:t>
            </a:r>
            <a:r>
              <a:rPr lang="en-US" sz="2400">
                <a:solidFill>
                  <a:schemeClr val="bg1"/>
                </a:solidFill>
                <a:latin typeface="Consolas" panose="020B0609020204030204" pitchFamily="49" charset="0"/>
                <a:cs typeface="Segoe UI Semilight" panose="020B0402040204020203" pitchFamily="34" charset="0"/>
              </a:rPr>
              <a:t>50em;</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justify-content: </a:t>
            </a:r>
            <a:r>
              <a:rPr lang="en-US" sz="2400">
                <a:solidFill>
                  <a:schemeClr val="bg1"/>
                </a:solidFill>
                <a:latin typeface="Consolas" panose="020B0609020204030204" pitchFamily="49" charset="0"/>
                <a:cs typeface="Segoe UI Semilight" panose="020B0402040204020203" pitchFamily="34" charset="0"/>
              </a:rPr>
              <a:t>center;</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pic>
        <p:nvPicPr>
          <p:cNvPr id="15" name="Picture 14">
            <a:extLst>
              <a:ext uri="{FF2B5EF4-FFF2-40B4-BE49-F238E27FC236}">
                <a16:creationId xmlns:a16="http://schemas.microsoft.com/office/drawing/2014/main" id="{CAB0258B-88AC-46FD-A137-2117C53341E8}"/>
              </a:ext>
            </a:extLst>
          </p:cNvPr>
          <p:cNvPicPr>
            <a:picLocks noChangeAspect="1"/>
          </p:cNvPicPr>
          <p:nvPr/>
        </p:nvPicPr>
        <p:blipFill rotWithShape="1">
          <a:blip r:embed="rId3">
            <a:extLst>
              <a:ext uri="{28A0092B-C50C-407E-A947-70E740481C1C}">
                <a14:useLocalDpi xmlns:a14="http://schemas.microsoft.com/office/drawing/2010/main" val="0"/>
              </a:ext>
            </a:extLst>
          </a:blip>
          <a:srcRect l="7426" t="18401" r="46920" b="23286"/>
          <a:stretch/>
        </p:blipFill>
        <p:spPr>
          <a:xfrm>
            <a:off x="615296" y="478476"/>
            <a:ext cx="5248656" cy="5529729"/>
          </a:xfrm>
          <a:prstGeom prst="rect">
            <a:avLst/>
          </a:prstGeom>
        </p:spPr>
      </p:pic>
      <p:cxnSp>
        <p:nvCxnSpPr>
          <p:cNvPr id="16" name="Straight Connector 15">
            <a:extLst>
              <a:ext uri="{FF2B5EF4-FFF2-40B4-BE49-F238E27FC236}">
                <a16:creationId xmlns:a16="http://schemas.microsoft.com/office/drawing/2014/main" id="{709074E1-4108-430B-9700-22A23575F404}"/>
              </a:ext>
            </a:extLst>
          </p:cNvPr>
          <p:cNvCxnSpPr/>
          <p:nvPr/>
        </p:nvCxnSpPr>
        <p:spPr>
          <a:xfrm>
            <a:off x="1029904" y="1612232"/>
            <a:ext cx="0" cy="457200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3F2AAC1-E5FB-4FD7-A38D-AA9E4D5EA129}"/>
              </a:ext>
            </a:extLst>
          </p:cNvPr>
          <p:cNvCxnSpPr/>
          <p:nvPr/>
        </p:nvCxnSpPr>
        <p:spPr>
          <a:xfrm>
            <a:off x="2741367" y="1612232"/>
            <a:ext cx="0" cy="457200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50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886ADD99-D349-4490-A35F-0692803C3CC0}"/>
              </a:ext>
            </a:extLst>
          </p:cNvPr>
          <p:cNvPicPr>
            <a:picLocks noChangeAspect="1"/>
          </p:cNvPicPr>
          <p:nvPr/>
        </p:nvPicPr>
        <p:blipFill rotWithShape="1">
          <a:blip r:embed="rId3">
            <a:extLst>
              <a:ext uri="{28A0092B-C50C-407E-A947-70E740481C1C}">
                <a14:useLocalDpi xmlns:a14="http://schemas.microsoft.com/office/drawing/2010/main" val="0"/>
              </a:ext>
            </a:extLst>
          </a:blip>
          <a:srcRect l="2945" t="17760" r="49150" b="21142"/>
          <a:stretch/>
        </p:blipFill>
        <p:spPr>
          <a:xfrm>
            <a:off x="570122" y="478477"/>
            <a:ext cx="5256510" cy="5529728"/>
          </a:xfrm>
          <a:prstGeom prst="rect">
            <a:avLst/>
          </a:prstGeom>
        </p:spPr>
      </p:pic>
      <p:sp>
        <p:nvSpPr>
          <p:cNvPr id="13" name="Rectangle 12">
            <a:extLst>
              <a:ext uri="{FF2B5EF4-FFF2-40B4-BE49-F238E27FC236}">
                <a16:creationId xmlns:a16="http://schemas.microsoft.com/office/drawing/2014/main" id="{E983670E-6594-46B5-A88C-167E11542597}"/>
              </a:ext>
            </a:extLst>
          </p:cNvPr>
          <p:cNvSpPr/>
          <p:nvPr/>
        </p:nvSpPr>
        <p:spPr>
          <a:xfrm>
            <a:off x="6718434" y="1155511"/>
            <a:ext cx="2988644" cy="372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FB59C4-51A1-4C30-9648-1103811C744F}"/>
              </a:ext>
            </a:extLst>
          </p:cNvPr>
          <p:cNvSpPr txBox="1"/>
          <p:nvPr/>
        </p:nvSpPr>
        <p:spPr>
          <a:xfrm>
            <a:off x="6355624" y="280065"/>
            <a:ext cx="5484520" cy="2123658"/>
          </a:xfrm>
          <a:prstGeom prst="rect">
            <a:avLst/>
          </a:prstGeom>
          <a:noFill/>
        </p:spPr>
        <p:txBody>
          <a:bodyPr wrap="square" rtlCol="0">
            <a:spAutoFit/>
          </a:bodyPr>
          <a:lstStyle/>
          <a:p>
            <a:pPr>
              <a:lnSpc>
                <a:spcPct val="110000"/>
              </a:lnSpc>
            </a:pPr>
            <a:r>
              <a:rPr lang="en-US" sz="2400">
                <a:solidFill>
                  <a:schemeClr val="bg1">
                    <a:lumMod val="75000"/>
                  </a:schemeClr>
                </a:solidFill>
                <a:latin typeface="Consolas" panose="020B0609020204030204" pitchFamily="49" charset="0"/>
                <a:cs typeface="Segoe UI Semilight" panose="020B0402040204020203" pitchFamily="34" charset="0"/>
              </a:rPr>
              <a:t>.</a:t>
            </a:r>
            <a:r>
              <a:rPr lang="en-US" sz="2400" err="1">
                <a:solidFill>
                  <a:schemeClr val="bg1">
                    <a:lumMod val="75000"/>
                  </a:schemeClr>
                </a:solidFill>
                <a:latin typeface="Consolas" panose="020B0609020204030204" pitchFamily="49" charset="0"/>
                <a:cs typeface="Segoe UI Semilight" panose="020B0402040204020203" pitchFamily="34" charset="0"/>
              </a:rPr>
              <a:t>reqs</a:t>
            </a:r>
            <a:r>
              <a:rPr lang="en-US" sz="2400">
                <a:solidFill>
                  <a:schemeClr val="bg1">
                    <a:lumMod val="75000"/>
                  </a:schemeClr>
                </a:solidFill>
                <a:latin typeface="Consolas" panose="020B0609020204030204" pitchFamily="49" charset="0"/>
                <a:cs typeface="Segoe UI Semilight" panose="020B0402040204020203" pitchFamily="34" charset="0"/>
              </a:rPr>
              <a:t> {</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grid-template-columns:</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latin typeface="Consolas" panose="020B0609020204030204" pitchFamily="49" charset="0"/>
                <a:cs typeface="Segoe UI Semilight" panose="020B0402040204020203" pitchFamily="34" charset="0"/>
              </a:rPr>
              <a:t>fit-content(20em) </a:t>
            </a:r>
            <a:r>
              <a:rPr lang="en-US" sz="2400">
                <a:solidFill>
                  <a:schemeClr val="bg1"/>
                </a:solidFill>
                <a:latin typeface="Consolas" panose="020B0609020204030204" pitchFamily="49" charset="0"/>
                <a:cs typeface="Segoe UI Semilight" panose="020B0402040204020203" pitchFamily="34" charset="0"/>
              </a:rPr>
              <a:t>50em;</a:t>
            </a:r>
          </a:p>
          <a:p>
            <a:pPr>
              <a:lnSpc>
                <a:spcPct val="110000"/>
              </a:lnSpc>
            </a:pPr>
            <a:r>
              <a:rPr lang="en-US" sz="2400">
                <a:solidFill>
                  <a:schemeClr val="bg1"/>
                </a:solidFill>
                <a:latin typeface="Consolas" panose="020B0609020204030204" pitchFamily="49" charset="0"/>
                <a:cs typeface="Segoe UI Semilight" panose="020B0402040204020203" pitchFamily="34" charset="0"/>
              </a:rPr>
              <a:t>  </a:t>
            </a:r>
            <a:r>
              <a:rPr lang="en-US" sz="2400">
                <a:solidFill>
                  <a:srgbClr val="FFD679"/>
                </a:solidFill>
                <a:latin typeface="Consolas" panose="020B0609020204030204" pitchFamily="49" charset="0"/>
                <a:cs typeface="Segoe UI Semilight" panose="020B0402040204020203" pitchFamily="34" charset="0"/>
              </a:rPr>
              <a:t>justify-content: </a:t>
            </a:r>
            <a:r>
              <a:rPr lang="en-US" sz="2400">
                <a:solidFill>
                  <a:schemeClr val="bg1"/>
                </a:solidFill>
                <a:latin typeface="Consolas" panose="020B0609020204030204" pitchFamily="49" charset="0"/>
                <a:cs typeface="Segoe UI Semilight" panose="020B0402040204020203" pitchFamily="34" charset="0"/>
              </a:rPr>
              <a:t>center;</a:t>
            </a:r>
          </a:p>
          <a:p>
            <a:pPr>
              <a:lnSpc>
                <a:spcPct val="110000"/>
              </a:lnSpc>
            </a:pPr>
            <a:r>
              <a:rPr lang="en-US" sz="2400">
                <a:solidFill>
                  <a:srgbClr val="BFBFBF"/>
                </a:solidFill>
                <a:latin typeface="Consolas" panose="020B0609020204030204" pitchFamily="49" charset="0"/>
                <a:cs typeface="Segoe UI Semilight" panose="020B0402040204020203" pitchFamily="34" charset="0"/>
              </a:rPr>
              <a:t>}</a:t>
            </a:r>
          </a:p>
        </p:txBody>
      </p:sp>
      <p:cxnSp>
        <p:nvCxnSpPr>
          <p:cNvPr id="20" name="Straight Connector 19">
            <a:extLst>
              <a:ext uri="{FF2B5EF4-FFF2-40B4-BE49-F238E27FC236}">
                <a16:creationId xmlns:a16="http://schemas.microsoft.com/office/drawing/2014/main" id="{71D25335-0628-4904-9F54-5B019FCF97AD}"/>
              </a:ext>
            </a:extLst>
          </p:cNvPr>
          <p:cNvCxnSpPr/>
          <p:nvPr/>
        </p:nvCxnSpPr>
        <p:spPr>
          <a:xfrm>
            <a:off x="1029904" y="1612232"/>
            <a:ext cx="0" cy="457200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62B22C-F739-480C-9E91-6FEEE918A7C3}"/>
              </a:ext>
            </a:extLst>
          </p:cNvPr>
          <p:cNvCxnSpPr/>
          <p:nvPr/>
        </p:nvCxnSpPr>
        <p:spPr>
          <a:xfrm>
            <a:off x="3425612" y="1612232"/>
            <a:ext cx="0" cy="4572000"/>
          </a:xfrm>
          <a:prstGeom prst="line">
            <a:avLst/>
          </a:prstGeom>
          <a:ln w="19050">
            <a:solidFill>
              <a:schemeClr val="tx1">
                <a:lumMod val="85000"/>
                <a:lumOff val="1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1971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1200329"/>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SOME THINGS TO</a:t>
            </a:r>
          </a:p>
          <a:p>
            <a:r>
              <a:rPr lang="en-US" sz="3600" dirty="0">
                <a:latin typeface="Segoe UI Light" panose="020B0502040204020203" pitchFamily="34" charset="0"/>
                <a:cs typeface="Segoe UI Light" panose="020B0502040204020203" pitchFamily="34" charset="0"/>
              </a:rPr>
              <a:t>KEEP IN MIND</a:t>
            </a:r>
          </a:p>
        </p:txBody>
      </p:sp>
    </p:spTree>
    <p:extLst>
      <p:ext uri="{BB962C8B-B14F-4D97-AF65-F5344CB8AC3E}">
        <p14:creationId xmlns:p14="http://schemas.microsoft.com/office/powerpoint/2010/main" val="15629189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566382"/>
            <a:ext cx="8184660" cy="1569660"/>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Elements with intrinsic</a:t>
            </a:r>
            <a:br>
              <a:rPr lang="en-US" sz="4800" dirty="0">
                <a:solidFill>
                  <a:schemeClr val="bg1"/>
                </a:solidFill>
                <a:latin typeface="Segoe UI Light" panose="020B0502040204020203" pitchFamily="34" charset="0"/>
                <a:cs typeface="Segoe UI Light" panose="020B0502040204020203" pitchFamily="34" charset="0"/>
              </a:rPr>
            </a:br>
            <a:r>
              <a:rPr lang="en-US" sz="4800" dirty="0">
                <a:solidFill>
                  <a:schemeClr val="bg1"/>
                </a:solidFill>
                <a:latin typeface="Segoe UI Light" panose="020B0502040204020203" pitchFamily="34" charset="0"/>
                <a:cs typeface="Segoe UI Light" panose="020B0502040204020203" pitchFamily="34" charset="0"/>
              </a:rPr>
              <a:t>aspect ratios</a:t>
            </a:r>
          </a:p>
        </p:txBody>
      </p:sp>
    </p:spTree>
    <p:extLst>
      <p:ext uri="{BB962C8B-B14F-4D97-AF65-F5344CB8AC3E}">
        <p14:creationId xmlns:p14="http://schemas.microsoft.com/office/powerpoint/2010/main" val="215909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000" b="-3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6279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FD9B2F-D3FD-40C7-9D4F-CC4EF8CF2A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1" y="457200"/>
            <a:ext cx="6812280" cy="5732330"/>
          </a:xfrm>
          <a:prstGeom prst="rect">
            <a:avLst/>
          </a:prstGeom>
        </p:spPr>
      </p:pic>
      <p:pic>
        <p:nvPicPr>
          <p:cNvPr id="5" name="Picture 4">
            <a:extLst>
              <a:ext uri="{FF2B5EF4-FFF2-40B4-BE49-F238E27FC236}">
                <a16:creationId xmlns:a16="http://schemas.microsoft.com/office/drawing/2014/main" id="{D8F46915-6D43-4B08-A95F-61ABD3F57E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1" y="457200"/>
            <a:ext cx="6812280" cy="5732330"/>
          </a:xfrm>
          <a:prstGeom prst="rect">
            <a:avLst/>
          </a:prstGeom>
        </p:spPr>
      </p:pic>
    </p:spTree>
    <p:extLst>
      <p:ext uri="{BB962C8B-B14F-4D97-AF65-F5344CB8AC3E}">
        <p14:creationId xmlns:p14="http://schemas.microsoft.com/office/powerpoint/2010/main" val="249117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566382"/>
            <a:ext cx="8184660" cy="1569660"/>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Currently, only direct children can be aligned to the grid</a:t>
            </a:r>
          </a:p>
        </p:txBody>
      </p:sp>
      <p:sp>
        <p:nvSpPr>
          <p:cNvPr id="3" name="TextBox 2">
            <a:extLst>
              <a:ext uri="{FF2B5EF4-FFF2-40B4-BE49-F238E27FC236}">
                <a16:creationId xmlns:a16="http://schemas.microsoft.com/office/drawing/2014/main" id="{F2F27C04-5B36-481D-8596-949F68181170}"/>
              </a:ext>
            </a:extLst>
          </p:cNvPr>
          <p:cNvSpPr txBox="1"/>
          <p:nvPr/>
        </p:nvSpPr>
        <p:spPr>
          <a:xfrm>
            <a:off x="664065" y="2778640"/>
            <a:ext cx="8184660" cy="830997"/>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In the future: </a:t>
            </a:r>
            <a:r>
              <a:rPr lang="en-US" sz="4800" dirty="0" err="1">
                <a:solidFill>
                  <a:schemeClr val="bg1"/>
                </a:solidFill>
                <a:latin typeface="Segoe UI Light" panose="020B0502040204020203" pitchFamily="34" charset="0"/>
                <a:cs typeface="Segoe UI Light" panose="020B0502040204020203" pitchFamily="34" charset="0"/>
              </a:rPr>
              <a:t>subgrid</a:t>
            </a:r>
            <a:endParaRPr lang="en-US" sz="4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966297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566382"/>
            <a:ext cx="8184660" cy="1569660"/>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Currently, only direct children can be aligned to the grid</a:t>
            </a:r>
          </a:p>
        </p:txBody>
      </p:sp>
      <p:sp>
        <p:nvSpPr>
          <p:cNvPr id="3" name="TextBox 2">
            <a:extLst>
              <a:ext uri="{FF2B5EF4-FFF2-40B4-BE49-F238E27FC236}">
                <a16:creationId xmlns:a16="http://schemas.microsoft.com/office/drawing/2014/main" id="{F2F27C04-5B36-481D-8596-949F68181170}"/>
              </a:ext>
            </a:extLst>
          </p:cNvPr>
          <p:cNvSpPr txBox="1"/>
          <p:nvPr/>
        </p:nvSpPr>
        <p:spPr>
          <a:xfrm>
            <a:off x="664065" y="2778640"/>
            <a:ext cx="8184660" cy="830997"/>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For now, stacked grids</a:t>
            </a:r>
          </a:p>
        </p:txBody>
      </p:sp>
    </p:spTree>
    <p:extLst>
      <p:ext uri="{BB962C8B-B14F-4D97-AF65-F5344CB8AC3E}">
        <p14:creationId xmlns:p14="http://schemas.microsoft.com/office/powerpoint/2010/main" val="379700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3" y="709257"/>
            <a:ext cx="11063011" cy="2862322"/>
          </a:xfrm>
          <a:prstGeom prst="rect">
            <a:avLst/>
          </a:prstGeom>
          <a:noFill/>
        </p:spPr>
        <p:txBody>
          <a:bodyPr wrap="square" rtlCol="0">
            <a:spAutoFit/>
          </a:bodyPr>
          <a:lstStyle/>
          <a:p>
            <a:r>
              <a:rPr lang="en-US" sz="3600" dirty="0">
                <a:solidFill>
                  <a:schemeClr val="bg1">
                    <a:lumMod val="75000"/>
                  </a:schemeClr>
                </a:solidFill>
                <a:latin typeface="Consolas" panose="020B0609020204030204" pitchFamily="49" charset="0"/>
                <a:cs typeface="Segoe UI Light" panose="020B0502040204020203" pitchFamily="34" charset="0"/>
              </a:rPr>
              <a:t>.grandparent {</a:t>
            </a:r>
          </a:p>
          <a:p>
            <a:r>
              <a:rPr lang="en-US" sz="3600" dirty="0">
                <a:solidFill>
                  <a:schemeClr val="bg1">
                    <a:lumMod val="75000"/>
                  </a:schemeClr>
                </a:solidFill>
                <a:latin typeface="Consolas" panose="020B0609020204030204" pitchFamily="49" charset="0"/>
                <a:cs typeface="Segoe UI Light" panose="020B0502040204020203" pitchFamily="34" charset="0"/>
              </a:rPr>
              <a:t>  </a:t>
            </a:r>
            <a:r>
              <a:rPr lang="en-US" sz="3600" dirty="0">
                <a:solidFill>
                  <a:srgbClr val="FFD679"/>
                </a:solidFill>
                <a:latin typeface="Consolas" panose="020B0609020204030204" pitchFamily="49" charset="0"/>
                <a:cs typeface="Segoe UI Light" panose="020B0502040204020203" pitchFamily="34" charset="0"/>
              </a:rPr>
              <a:t>display: </a:t>
            </a:r>
            <a:r>
              <a:rPr lang="en-US" sz="3600" dirty="0">
                <a:solidFill>
                  <a:schemeClr val="bg1"/>
                </a:solidFill>
                <a:latin typeface="Consolas" panose="020B0609020204030204" pitchFamily="49" charset="0"/>
                <a:cs typeface="Segoe UI Light" panose="020B0502040204020203" pitchFamily="34" charset="0"/>
              </a:rPr>
              <a:t>grid;</a:t>
            </a:r>
          </a:p>
          <a:p>
            <a:r>
              <a:rPr lang="en-US" sz="3600" dirty="0">
                <a:solidFill>
                  <a:schemeClr val="bg1">
                    <a:lumMod val="75000"/>
                  </a:schemeClr>
                </a:solidFill>
                <a:latin typeface="Consolas" panose="020B0609020204030204" pitchFamily="49" charset="0"/>
                <a:cs typeface="Segoe UI Light" panose="020B0502040204020203" pitchFamily="34" charset="0"/>
              </a:rPr>
              <a:t>  </a:t>
            </a:r>
            <a:r>
              <a:rPr lang="en-US" sz="3600" dirty="0">
                <a:solidFill>
                  <a:srgbClr val="FFD679"/>
                </a:solidFill>
                <a:latin typeface="Consolas" panose="020B0609020204030204" pitchFamily="49" charset="0"/>
                <a:cs typeface="Segoe UI Light" panose="020B0502040204020203" pitchFamily="34" charset="0"/>
              </a:rPr>
              <a:t>grid-template-columns: </a:t>
            </a:r>
            <a:r>
              <a:rPr lang="en-US" sz="3600" dirty="0">
                <a:solidFill>
                  <a:schemeClr val="bg1"/>
                </a:solidFill>
                <a:latin typeface="Consolas" panose="020B0609020204030204" pitchFamily="49" charset="0"/>
                <a:cs typeface="Segoe UI Light" panose="020B0502040204020203" pitchFamily="34" charset="0"/>
              </a:rPr>
              <a:t>repeat(3, 1fr);</a:t>
            </a:r>
          </a:p>
          <a:p>
            <a:r>
              <a:rPr lang="en-US" sz="3600" dirty="0">
                <a:solidFill>
                  <a:schemeClr val="bg1"/>
                </a:solidFill>
                <a:latin typeface="Consolas" panose="020B0609020204030204" pitchFamily="49" charset="0"/>
                <a:cs typeface="Segoe UI Light" panose="020B0502040204020203" pitchFamily="34" charset="0"/>
              </a:rPr>
              <a:t> </a:t>
            </a:r>
            <a:r>
              <a:rPr lang="en-US" sz="3600" dirty="0">
                <a:solidFill>
                  <a:srgbClr val="FFD679"/>
                </a:solidFill>
                <a:latin typeface="Consolas" panose="020B0609020204030204" pitchFamily="49" charset="0"/>
                <a:cs typeface="Segoe UI Light" panose="020B0502040204020203" pitchFamily="34" charset="0"/>
              </a:rPr>
              <a:t> grid-gap: </a:t>
            </a:r>
            <a:r>
              <a:rPr lang="en-US" sz="3600" dirty="0">
                <a:solidFill>
                  <a:schemeClr val="bg1"/>
                </a:solidFill>
                <a:latin typeface="Consolas" panose="020B0609020204030204" pitchFamily="49" charset="0"/>
                <a:cs typeface="Segoe UI Light" panose="020B0502040204020203" pitchFamily="34" charset="0"/>
              </a:rPr>
              <a:t>2em;</a:t>
            </a:r>
          </a:p>
          <a:p>
            <a:r>
              <a:rPr lang="en-US" sz="3600" dirty="0">
                <a:solidFill>
                  <a:schemeClr val="bg1">
                    <a:lumMod val="75000"/>
                  </a:schemeClr>
                </a:solidFill>
                <a:latin typeface="Consolas" panose="020B0609020204030204" pitchFamily="49" charset="0"/>
                <a:cs typeface="Segoe UI Light" panose="020B0502040204020203" pitchFamily="34" charset="0"/>
              </a:rPr>
              <a:t>}</a:t>
            </a:r>
            <a:endParaRPr lang="en-US" sz="3600" dirty="0">
              <a:solidFill>
                <a:schemeClr val="bg1"/>
              </a:solidFill>
              <a:latin typeface="Consolas" panose="020B0609020204030204" pitchFamily="49" charset="0"/>
              <a:cs typeface="Segoe UI Light" panose="020B0502040204020203" pitchFamily="34" charset="0"/>
            </a:endParaRPr>
          </a:p>
        </p:txBody>
      </p:sp>
      <p:sp>
        <p:nvSpPr>
          <p:cNvPr id="36" name="TextBox 35"/>
          <p:cNvSpPr txBox="1"/>
          <p:nvPr/>
        </p:nvSpPr>
        <p:spPr>
          <a:xfrm>
            <a:off x="6773543" y="450522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5495151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3" y="709257"/>
            <a:ext cx="11063011" cy="2862322"/>
          </a:xfrm>
          <a:prstGeom prst="rect">
            <a:avLst/>
          </a:prstGeom>
          <a:noFill/>
        </p:spPr>
        <p:txBody>
          <a:bodyPr wrap="square" rtlCol="0">
            <a:spAutoFit/>
          </a:bodyPr>
          <a:lstStyle/>
          <a:p>
            <a:r>
              <a:rPr lang="en-US" sz="3600" dirty="0">
                <a:solidFill>
                  <a:schemeClr val="bg1">
                    <a:lumMod val="75000"/>
                  </a:schemeClr>
                </a:solidFill>
                <a:latin typeface="Consolas" panose="020B0609020204030204" pitchFamily="49" charset="0"/>
                <a:cs typeface="Segoe UI Light" panose="020B0502040204020203" pitchFamily="34" charset="0"/>
              </a:rPr>
              <a:t>.grandparent, . parent {</a:t>
            </a:r>
          </a:p>
          <a:p>
            <a:r>
              <a:rPr lang="en-US" sz="3600" dirty="0">
                <a:solidFill>
                  <a:schemeClr val="bg1">
                    <a:lumMod val="75000"/>
                  </a:schemeClr>
                </a:solidFill>
                <a:latin typeface="Consolas" panose="020B0609020204030204" pitchFamily="49" charset="0"/>
                <a:cs typeface="Segoe UI Light" panose="020B0502040204020203" pitchFamily="34" charset="0"/>
              </a:rPr>
              <a:t>  </a:t>
            </a:r>
            <a:r>
              <a:rPr lang="en-US" sz="3600" dirty="0">
                <a:solidFill>
                  <a:srgbClr val="FFD679"/>
                </a:solidFill>
                <a:latin typeface="Consolas" panose="020B0609020204030204" pitchFamily="49" charset="0"/>
                <a:cs typeface="Segoe UI Light" panose="020B0502040204020203" pitchFamily="34" charset="0"/>
              </a:rPr>
              <a:t>display: </a:t>
            </a:r>
            <a:r>
              <a:rPr lang="en-US" sz="3600" dirty="0">
                <a:solidFill>
                  <a:schemeClr val="bg1"/>
                </a:solidFill>
                <a:latin typeface="Consolas" panose="020B0609020204030204" pitchFamily="49" charset="0"/>
                <a:cs typeface="Segoe UI Light" panose="020B0502040204020203" pitchFamily="34" charset="0"/>
              </a:rPr>
              <a:t>grid;</a:t>
            </a:r>
          </a:p>
          <a:p>
            <a:r>
              <a:rPr lang="en-US" sz="3600" dirty="0">
                <a:solidFill>
                  <a:schemeClr val="bg1">
                    <a:lumMod val="75000"/>
                  </a:schemeClr>
                </a:solidFill>
                <a:latin typeface="Consolas" panose="020B0609020204030204" pitchFamily="49" charset="0"/>
                <a:cs typeface="Segoe UI Light" panose="020B0502040204020203" pitchFamily="34" charset="0"/>
              </a:rPr>
              <a:t>  </a:t>
            </a:r>
            <a:r>
              <a:rPr lang="en-US" sz="3600" dirty="0">
                <a:solidFill>
                  <a:srgbClr val="FFD679"/>
                </a:solidFill>
                <a:latin typeface="Consolas" panose="020B0609020204030204" pitchFamily="49" charset="0"/>
                <a:cs typeface="Segoe UI Light" panose="020B0502040204020203" pitchFamily="34" charset="0"/>
              </a:rPr>
              <a:t>grid-template-columns: </a:t>
            </a:r>
            <a:r>
              <a:rPr lang="en-US" sz="3600" dirty="0">
                <a:solidFill>
                  <a:schemeClr val="bg1"/>
                </a:solidFill>
                <a:latin typeface="Consolas" panose="020B0609020204030204" pitchFamily="49" charset="0"/>
                <a:cs typeface="Segoe UI Light" panose="020B0502040204020203" pitchFamily="34" charset="0"/>
              </a:rPr>
              <a:t>repeat(3, 1fr);</a:t>
            </a:r>
          </a:p>
          <a:p>
            <a:r>
              <a:rPr lang="en-US" sz="3600" dirty="0">
                <a:solidFill>
                  <a:schemeClr val="bg1"/>
                </a:solidFill>
                <a:latin typeface="Consolas" panose="020B0609020204030204" pitchFamily="49" charset="0"/>
                <a:cs typeface="Segoe UI Light" panose="020B0502040204020203" pitchFamily="34" charset="0"/>
              </a:rPr>
              <a:t> </a:t>
            </a:r>
            <a:r>
              <a:rPr lang="en-US" sz="3600" dirty="0">
                <a:solidFill>
                  <a:srgbClr val="FFD679"/>
                </a:solidFill>
                <a:latin typeface="Consolas" panose="020B0609020204030204" pitchFamily="49" charset="0"/>
                <a:cs typeface="Segoe UI Light" panose="020B0502040204020203" pitchFamily="34" charset="0"/>
              </a:rPr>
              <a:t> grid-gap: </a:t>
            </a:r>
            <a:r>
              <a:rPr lang="en-US" sz="3600" dirty="0">
                <a:solidFill>
                  <a:schemeClr val="bg1"/>
                </a:solidFill>
                <a:latin typeface="Consolas" panose="020B0609020204030204" pitchFamily="49" charset="0"/>
                <a:cs typeface="Segoe UI Light" panose="020B0502040204020203" pitchFamily="34" charset="0"/>
              </a:rPr>
              <a:t>2em;</a:t>
            </a:r>
          </a:p>
          <a:p>
            <a:r>
              <a:rPr lang="en-US" sz="3600" dirty="0">
                <a:solidFill>
                  <a:schemeClr val="bg1">
                    <a:lumMod val="75000"/>
                  </a:schemeClr>
                </a:solidFill>
                <a:latin typeface="Consolas" panose="020B0609020204030204" pitchFamily="49" charset="0"/>
                <a:cs typeface="Segoe UI Light" panose="020B0502040204020203" pitchFamily="34" charset="0"/>
              </a:rPr>
              <a:t>}</a:t>
            </a:r>
            <a:endParaRPr lang="en-US" sz="3600" dirty="0">
              <a:solidFill>
                <a:schemeClr val="bg1"/>
              </a:solidFill>
              <a:latin typeface="Consolas" panose="020B0609020204030204" pitchFamily="49" charset="0"/>
              <a:cs typeface="Segoe UI Light" panose="020B0502040204020203" pitchFamily="34" charset="0"/>
            </a:endParaRPr>
          </a:p>
        </p:txBody>
      </p:sp>
      <p:sp>
        <p:nvSpPr>
          <p:cNvPr id="36" name="TextBox 35"/>
          <p:cNvSpPr txBox="1"/>
          <p:nvPr/>
        </p:nvSpPr>
        <p:spPr>
          <a:xfrm>
            <a:off x="6773543" y="4505228"/>
            <a:ext cx="184666"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612BA846-D3A9-4B24-B191-C365282F6D56}"/>
              </a:ext>
            </a:extLst>
          </p:cNvPr>
          <p:cNvSpPr txBox="1"/>
          <p:nvPr/>
        </p:nvSpPr>
        <p:spPr>
          <a:xfrm>
            <a:off x="664063" y="3997397"/>
            <a:ext cx="11063011" cy="1754326"/>
          </a:xfrm>
          <a:prstGeom prst="rect">
            <a:avLst/>
          </a:prstGeom>
          <a:noFill/>
        </p:spPr>
        <p:txBody>
          <a:bodyPr wrap="square" rtlCol="0">
            <a:spAutoFit/>
          </a:bodyPr>
          <a:lstStyle/>
          <a:p>
            <a:r>
              <a:rPr lang="en-US" sz="3600" dirty="0">
                <a:solidFill>
                  <a:schemeClr val="bg1">
                    <a:lumMod val="75000"/>
                  </a:schemeClr>
                </a:solidFill>
                <a:latin typeface="Consolas" panose="020B0609020204030204" pitchFamily="49" charset="0"/>
                <a:cs typeface="Segoe UI Light" panose="020B0502040204020203" pitchFamily="34" charset="0"/>
              </a:rPr>
              <a:t>.parent {</a:t>
            </a:r>
            <a:endParaRPr lang="en-US" sz="3600" dirty="0">
              <a:solidFill>
                <a:schemeClr val="bg1"/>
              </a:solidFill>
              <a:latin typeface="Consolas" panose="020B0609020204030204" pitchFamily="49" charset="0"/>
              <a:cs typeface="Segoe UI Light" panose="020B0502040204020203" pitchFamily="34" charset="0"/>
            </a:endParaRPr>
          </a:p>
          <a:p>
            <a:r>
              <a:rPr lang="en-US" sz="3600" dirty="0">
                <a:solidFill>
                  <a:srgbClr val="FFD679"/>
                </a:solidFill>
                <a:latin typeface="Consolas" panose="020B0609020204030204" pitchFamily="49" charset="0"/>
                <a:cs typeface="Segoe UI Light" panose="020B0502040204020203" pitchFamily="34" charset="0"/>
              </a:rPr>
              <a:t>  grid-column:</a:t>
            </a:r>
            <a:r>
              <a:rPr lang="en-US" sz="3600" dirty="0">
                <a:solidFill>
                  <a:schemeClr val="bg1"/>
                </a:solidFill>
                <a:latin typeface="Consolas" panose="020B0609020204030204" pitchFamily="49" charset="0"/>
                <a:cs typeface="Segoe UI Light" panose="020B0502040204020203" pitchFamily="34" charset="0"/>
              </a:rPr>
              <a:t> 1 / span 3;</a:t>
            </a:r>
          </a:p>
          <a:p>
            <a:r>
              <a:rPr lang="en-US" sz="3600" dirty="0">
                <a:solidFill>
                  <a:schemeClr val="bg1">
                    <a:lumMod val="75000"/>
                  </a:schemeClr>
                </a:solidFill>
                <a:latin typeface="Consolas" panose="020B0609020204030204" pitchFamily="49" charset="0"/>
                <a:cs typeface="Segoe UI Light" panose="020B0502040204020203" pitchFamily="34" charset="0"/>
              </a:rPr>
              <a:t>}</a:t>
            </a:r>
            <a:endParaRPr lang="en-US" sz="3600" dirty="0">
              <a:solidFill>
                <a:schemeClr val="bg1"/>
              </a:solidFill>
              <a:latin typeface="Consolas" panose="020B0609020204030204" pitchFamily="49" charset="0"/>
              <a:cs typeface="Segoe UI Light" panose="020B0502040204020203" pitchFamily="34" charset="0"/>
            </a:endParaRPr>
          </a:p>
        </p:txBody>
      </p:sp>
    </p:spTree>
    <p:extLst>
      <p:ext uri="{BB962C8B-B14F-4D97-AF65-F5344CB8AC3E}">
        <p14:creationId xmlns:p14="http://schemas.microsoft.com/office/powerpoint/2010/main" val="136382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566382"/>
            <a:ext cx="8184660" cy="830997"/>
          </a:xfrm>
          <a:prstGeom prst="rect">
            <a:avLst/>
          </a:prstGeom>
          <a:noFill/>
        </p:spPr>
        <p:txBody>
          <a:bodyPr wrap="square" rtlCol="0">
            <a:spAutoFit/>
          </a:bodyPr>
          <a:lstStyle/>
          <a:p>
            <a:r>
              <a:rPr lang="en-US" sz="4800" dirty="0">
                <a:solidFill>
                  <a:schemeClr val="bg1"/>
                </a:solidFill>
                <a:latin typeface="Segoe UI Light" panose="020B0502040204020203" pitchFamily="34" charset="0"/>
                <a:cs typeface="Segoe UI Light" panose="020B0502040204020203" pitchFamily="34" charset="0"/>
              </a:rPr>
              <a:t>Tracks are not style-able</a:t>
            </a:r>
          </a:p>
        </p:txBody>
      </p:sp>
    </p:spTree>
    <p:extLst>
      <p:ext uri="{BB962C8B-B14F-4D97-AF65-F5344CB8AC3E}">
        <p14:creationId xmlns:p14="http://schemas.microsoft.com/office/powerpoint/2010/main" val="27733615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0" b="-10000"/>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817459-EAAF-4DD1-8D7C-4340D7CEDA3E}"/>
              </a:ext>
            </a:extLst>
          </p:cNvPr>
          <p:cNvSpPr/>
          <p:nvPr/>
        </p:nvSpPr>
        <p:spPr>
          <a:xfrm>
            <a:off x="559341" y="621463"/>
            <a:ext cx="4442674" cy="870717"/>
          </a:xfrm>
          <a:prstGeom prst="rect">
            <a:avLst/>
          </a:prstGeom>
          <a:solidFill>
            <a:schemeClr val="tx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CA1EAB9-DDD8-4F92-A8EC-5B3C37624AD8}"/>
              </a:ext>
            </a:extLst>
          </p:cNvPr>
          <p:cNvSpPr txBox="1"/>
          <p:nvPr/>
        </p:nvSpPr>
        <p:spPr>
          <a:xfrm>
            <a:off x="664065" y="709257"/>
            <a:ext cx="4219325" cy="646331"/>
          </a:xfrm>
          <a:prstGeom prst="rect">
            <a:avLst/>
          </a:prstGeom>
          <a:noFill/>
        </p:spPr>
        <p:txBody>
          <a:bodyPr wrap="square" rtlCol="0">
            <a:spAutoFit/>
          </a:bodyPr>
          <a:lstStyle/>
          <a:p>
            <a:r>
              <a:rPr lang="en-US" sz="3600" dirty="0">
                <a:solidFill>
                  <a:schemeClr val="bg1"/>
                </a:solidFill>
                <a:latin typeface="Segoe UI Light" panose="020B0502040204020203" pitchFamily="34" charset="0"/>
                <a:cs typeface="Segoe UI Light" panose="020B0502040204020203" pitchFamily="34" charset="0"/>
              </a:rPr>
              <a:t>aka.ms/grid-paradise</a:t>
            </a:r>
          </a:p>
        </p:txBody>
      </p:sp>
    </p:spTree>
    <p:extLst>
      <p:ext uri="{BB962C8B-B14F-4D97-AF65-F5344CB8AC3E}">
        <p14:creationId xmlns:p14="http://schemas.microsoft.com/office/powerpoint/2010/main" val="4755218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1200329"/>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SEVERAL WAYS TO DEFINE GRIDS</a:t>
            </a:r>
          </a:p>
          <a:p>
            <a:r>
              <a:rPr lang="en-US" sz="3600" dirty="0">
                <a:latin typeface="Segoe UI Light" panose="020B0502040204020203" pitchFamily="34" charset="0"/>
                <a:cs typeface="Segoe UI Light" panose="020B0502040204020203" pitchFamily="34" charset="0"/>
              </a:rPr>
              <a:t>AND PLACE ITEMS</a:t>
            </a:r>
          </a:p>
        </p:txBody>
      </p:sp>
    </p:spTree>
    <p:extLst>
      <p:ext uri="{BB962C8B-B14F-4D97-AF65-F5344CB8AC3E}">
        <p14:creationId xmlns:p14="http://schemas.microsoft.com/office/powerpoint/2010/main" val="219233737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cxnSp>
        <p:nvCxnSpPr>
          <p:cNvPr id="60" name="Straight Connector 59">
            <a:extLst>
              <a:ext uri="{FF2B5EF4-FFF2-40B4-BE49-F238E27FC236}">
                <a16:creationId xmlns:a16="http://schemas.microsoft.com/office/drawing/2014/main" id="{95C4BC6D-E569-4EE0-B938-657BE8951F05}"/>
              </a:ext>
            </a:extLst>
          </p:cNvPr>
          <p:cNvCxnSpPr>
            <a:cxnSpLocks/>
          </p:cNvCxnSpPr>
          <p:nvPr/>
        </p:nvCxnSpPr>
        <p:spPr>
          <a:xfrm>
            <a:off x="7270058"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0E11C389-0B61-460F-BE99-5ADE5D67DBE1}"/>
              </a:ext>
            </a:extLst>
          </p:cNvPr>
          <p:cNvCxnSpPr>
            <a:cxnSpLocks/>
          </p:cNvCxnSpPr>
          <p:nvPr/>
        </p:nvCxnSpPr>
        <p:spPr>
          <a:xfrm>
            <a:off x="457201"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FCC82554-0147-4821-876A-7C222C20CA8A}"/>
              </a:ext>
            </a:extLst>
          </p:cNvPr>
          <p:cNvCxnSpPr>
            <a:cxnSpLocks/>
          </p:cNvCxnSpPr>
          <p:nvPr/>
        </p:nvCxnSpPr>
        <p:spPr>
          <a:xfrm flipV="1">
            <a:off x="293483" y="6078168"/>
            <a:ext cx="7144709"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F23014F6-CBBF-47AB-A80B-5858E4707E0E}"/>
              </a:ext>
            </a:extLst>
          </p:cNvPr>
          <p:cNvCxnSpPr>
            <a:cxnSpLocks/>
          </p:cNvCxnSpPr>
          <p:nvPr/>
        </p:nvCxnSpPr>
        <p:spPr>
          <a:xfrm flipV="1">
            <a:off x="293482" y="455665"/>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017ABB96-EB8D-484F-A8A5-26AF77D7703A}"/>
              </a:ext>
            </a:extLst>
          </p:cNvPr>
          <p:cNvCxnSpPr>
            <a:cxnSpLocks/>
          </p:cNvCxnSpPr>
          <p:nvPr/>
        </p:nvCxnSpPr>
        <p:spPr>
          <a:xfrm flipV="1">
            <a:off x="293482" y="2356568"/>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2E8B2CB8-FD86-4DF5-9913-1A9ADC9C96F0}"/>
              </a:ext>
            </a:extLst>
          </p:cNvPr>
          <p:cNvCxnSpPr>
            <a:cxnSpLocks/>
          </p:cNvCxnSpPr>
          <p:nvPr/>
        </p:nvCxnSpPr>
        <p:spPr>
          <a:xfrm flipV="1">
            <a:off x="293482" y="4166572"/>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4567A4AC-5ACE-4DE3-B320-832165EEF236}"/>
              </a:ext>
            </a:extLst>
          </p:cNvPr>
          <p:cNvCxnSpPr>
            <a:cxnSpLocks/>
          </p:cNvCxnSpPr>
          <p:nvPr/>
        </p:nvCxnSpPr>
        <p:spPr>
          <a:xfrm flipV="1">
            <a:off x="293482" y="2254974"/>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FD53D9C5-D56F-4799-9CA5-D16370EAECCE}"/>
              </a:ext>
            </a:extLst>
          </p:cNvPr>
          <p:cNvCxnSpPr>
            <a:cxnSpLocks/>
          </p:cNvCxnSpPr>
          <p:nvPr/>
        </p:nvCxnSpPr>
        <p:spPr>
          <a:xfrm flipV="1">
            <a:off x="293482" y="4273509"/>
            <a:ext cx="7144710" cy="1"/>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07577EC-9E9A-45C3-85AC-E6C6CC0BAB98}"/>
              </a:ext>
            </a:extLst>
          </p:cNvPr>
          <p:cNvCxnSpPr>
            <a:cxnSpLocks/>
          </p:cNvCxnSpPr>
          <p:nvPr/>
        </p:nvCxnSpPr>
        <p:spPr>
          <a:xfrm>
            <a:off x="5660194"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9" name="Straight Connector 68">
            <a:extLst>
              <a:ext uri="{FF2B5EF4-FFF2-40B4-BE49-F238E27FC236}">
                <a16:creationId xmlns:a16="http://schemas.microsoft.com/office/drawing/2014/main" id="{12AC4E8E-C73B-4398-9F0E-8C97516D90DD}"/>
              </a:ext>
            </a:extLst>
          </p:cNvPr>
          <p:cNvCxnSpPr>
            <a:cxnSpLocks/>
          </p:cNvCxnSpPr>
          <p:nvPr/>
        </p:nvCxnSpPr>
        <p:spPr>
          <a:xfrm>
            <a:off x="5772481"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B99B859B-E03B-4F4E-9912-80492CB81C92}"/>
              </a:ext>
            </a:extLst>
          </p:cNvPr>
          <p:cNvCxnSpPr>
            <a:cxnSpLocks/>
          </p:cNvCxnSpPr>
          <p:nvPr/>
        </p:nvCxnSpPr>
        <p:spPr>
          <a:xfrm>
            <a:off x="1957141"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B9EE022A-08FC-4388-AC87-FE983EA38956}"/>
              </a:ext>
            </a:extLst>
          </p:cNvPr>
          <p:cNvCxnSpPr>
            <a:cxnSpLocks/>
          </p:cNvCxnSpPr>
          <p:nvPr/>
        </p:nvCxnSpPr>
        <p:spPr>
          <a:xfrm>
            <a:off x="2069428" y="290379"/>
            <a:ext cx="0" cy="5933958"/>
          </a:xfrm>
          <a:prstGeom prst="line">
            <a:avLst/>
          </a:prstGeom>
          <a:ln>
            <a:solidFill>
              <a:schemeClr val="bg1">
                <a:lumMod val="75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72" name="Group 71">
            <a:extLst>
              <a:ext uri="{FF2B5EF4-FFF2-40B4-BE49-F238E27FC236}">
                <a16:creationId xmlns:a16="http://schemas.microsoft.com/office/drawing/2014/main" id="{ECEE351C-3ECA-44D9-BAD5-0803A046E10F}"/>
              </a:ext>
            </a:extLst>
          </p:cNvPr>
          <p:cNvGrpSpPr/>
          <p:nvPr/>
        </p:nvGrpSpPr>
        <p:grpSpPr>
          <a:xfrm>
            <a:off x="457201" y="450318"/>
            <a:ext cx="6812857" cy="5628024"/>
            <a:chOff x="457201" y="450318"/>
            <a:chExt cx="6812857" cy="5628024"/>
          </a:xfrm>
        </p:grpSpPr>
        <p:grpSp>
          <p:nvGrpSpPr>
            <p:cNvPr id="73" name="Group 72">
              <a:extLst>
                <a:ext uri="{FF2B5EF4-FFF2-40B4-BE49-F238E27FC236}">
                  <a16:creationId xmlns:a16="http://schemas.microsoft.com/office/drawing/2014/main" id="{3483C9CD-1813-4F63-B000-7EFB4FD662CD}"/>
                </a:ext>
              </a:extLst>
            </p:cNvPr>
            <p:cNvGrpSpPr/>
            <p:nvPr/>
          </p:nvGrpSpPr>
          <p:grpSpPr>
            <a:xfrm>
              <a:off x="2072106" y="455665"/>
              <a:ext cx="3582742" cy="5622503"/>
              <a:chOff x="2072106" y="455665"/>
              <a:chExt cx="3582742" cy="5622503"/>
            </a:xfrm>
          </p:grpSpPr>
          <p:sp>
            <p:nvSpPr>
              <p:cNvPr id="88" name="Rectangle 87">
                <a:extLst>
                  <a:ext uri="{FF2B5EF4-FFF2-40B4-BE49-F238E27FC236}">
                    <a16:creationId xmlns:a16="http://schemas.microsoft.com/office/drawing/2014/main" id="{2D6A8674-2E4A-49FE-AF77-1901C3DAFE4D}"/>
                  </a:ext>
                </a:extLst>
              </p:cNvPr>
              <p:cNvSpPr/>
              <p:nvPr/>
            </p:nvSpPr>
            <p:spPr>
              <a:xfrm>
                <a:off x="2072106" y="455665"/>
                <a:ext cx="3582742" cy="5622503"/>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46E3EC38-81C4-4911-BA33-EA62760D715C}"/>
                  </a:ext>
                </a:extLst>
              </p:cNvPr>
              <p:cNvSpPr txBox="1"/>
              <p:nvPr/>
            </p:nvSpPr>
            <p:spPr>
              <a:xfrm>
                <a:off x="2138588" y="2887551"/>
                <a:ext cx="3406646" cy="1938992"/>
              </a:xfrm>
              <a:prstGeom prst="rect">
                <a:avLst/>
              </a:prstGeom>
              <a:noFill/>
            </p:spPr>
            <p:txBody>
              <a:bodyPr wrap="square" rtlCol="0">
                <a:spAutoFit/>
              </a:bodyPr>
              <a:lstStyle/>
              <a:p>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metus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purus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ac pharetra </a:t>
                </a:r>
                <a:r>
                  <a:rPr lang="en-US" sz="600" err="1">
                    <a:latin typeface="Segoe UI" panose="020B0502040204020203" pitchFamily="34" charset="0"/>
                    <a:cs typeface="Segoe UI" panose="020B0502040204020203" pitchFamily="34" charset="0"/>
                  </a:rPr>
                  <a:t>facilisis</a:t>
                </a:r>
                <a:r>
                  <a:rPr lang="en-US" sz="600">
                    <a:latin typeface="Segoe UI" panose="020B0502040204020203" pitchFamily="34" charset="0"/>
                    <a:cs typeface="Segoe UI" panose="020B0502040204020203" pitchFamily="34" charset="0"/>
                  </a:rPr>
                  <a:t>. Cras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efficitur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Praesent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eget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massa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euismod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dui </a:t>
                </a:r>
                <a:r>
                  <a:rPr lang="en-US" sz="600" err="1">
                    <a:latin typeface="Segoe UI" panose="020B0502040204020203" pitchFamily="34" charset="0"/>
                    <a:cs typeface="Segoe UI" panose="020B0502040204020203" pitchFamily="34" charset="0"/>
                  </a:rPr>
                  <a:t>purus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eleifend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accumsan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hac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habitasse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platea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dictumst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lorem </a:t>
                </a:r>
                <a:r>
                  <a:rPr lang="en-US" sz="600" err="1">
                    <a:latin typeface="Segoe UI" panose="020B0502040204020203" pitchFamily="34" charset="0"/>
                    <a:cs typeface="Segoe UI" panose="020B0502040204020203" pitchFamily="34" charset="0"/>
                  </a:rPr>
                  <a:t>diam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congue</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id ex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est</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Duis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et nisi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a:t>
                </a:r>
              </a:p>
              <a:p>
                <a:endParaRPr lang="en-US" sz="600">
                  <a:latin typeface="Segoe UI" panose="020B0502040204020203" pitchFamily="34" charset="0"/>
                  <a:cs typeface="Segoe UI" panose="020B0502040204020203" pitchFamily="34" charset="0"/>
                </a:endParaRPr>
              </a:p>
              <a:p>
                <a:r>
                  <a:rPr lang="en-US" sz="600" err="1">
                    <a:latin typeface="Segoe UI" panose="020B0502040204020203" pitchFamily="34" charset="0"/>
                    <a:cs typeface="Segoe UI" panose="020B0502040204020203" pitchFamily="34" charset="0"/>
                  </a:rPr>
                  <a:t>Donec</a:t>
                </a:r>
                <a:r>
                  <a:rPr lang="en-US" sz="600">
                    <a:latin typeface="Segoe UI" panose="020B0502040204020203" pitchFamily="34" charset="0"/>
                    <a:cs typeface="Segoe UI" panose="020B0502040204020203" pitchFamily="34" charset="0"/>
                  </a:rPr>
                  <a:t> maximus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Nunc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dolor cursus </a:t>
                </a:r>
                <a:r>
                  <a:rPr lang="en-US" sz="600" err="1">
                    <a:latin typeface="Segoe UI" panose="020B0502040204020203" pitchFamily="34" charset="0"/>
                    <a:cs typeface="Segoe UI" panose="020B0502040204020203" pitchFamily="34" charset="0"/>
                  </a:rPr>
                  <a:t>facilisis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Phasellus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efficitur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volutpat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ultrices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vitae cursus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non. Nunc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eleifend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vitae pulvinar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lacinia</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arcu</a:t>
                </a:r>
                <a:r>
                  <a:rPr lang="en-US" sz="600">
                    <a:latin typeface="Segoe UI" panose="020B0502040204020203" pitchFamily="34" charset="0"/>
                    <a:cs typeface="Segoe UI" panose="020B0502040204020203" pitchFamily="34" charset="0"/>
                  </a:rPr>
                  <a:t> dolor,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id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malesuada</a:t>
                </a:r>
                <a:r>
                  <a:rPr lang="en-US" sz="600">
                    <a:latin typeface="Segoe UI" panose="020B0502040204020203" pitchFamily="34" charset="0"/>
                    <a:cs typeface="Segoe UI" panose="020B0502040204020203" pitchFamily="34" charset="0"/>
                  </a:rPr>
                  <a:t> fames ac ante ipsum </a:t>
                </a:r>
                <a:r>
                  <a:rPr lang="en-US" sz="600" err="1">
                    <a:latin typeface="Segoe UI" panose="020B0502040204020203" pitchFamily="34" charset="0"/>
                    <a:cs typeface="Segoe UI" panose="020B0502040204020203" pitchFamily="34" charset="0"/>
                  </a:rPr>
                  <a:t>primis</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faucibus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Etiam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scelerisque</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pellentesque</a:t>
                </a:r>
                <a:r>
                  <a:rPr lang="en-US" sz="600">
                    <a:latin typeface="Segoe UI" panose="020B0502040204020203" pitchFamily="34" charset="0"/>
                    <a:cs typeface="Segoe UI" panose="020B0502040204020203" pitchFamily="34" charset="0"/>
                  </a:rPr>
                  <a:t> ante </a:t>
                </a:r>
                <a:r>
                  <a:rPr lang="en-US" sz="600" err="1">
                    <a:latin typeface="Segoe UI" panose="020B0502040204020203" pitchFamily="34" charset="0"/>
                    <a:cs typeface="Segoe UI" panose="020B0502040204020203" pitchFamily="34" charset="0"/>
                  </a:rPr>
                  <a:t>egestas</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Curabitur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pharetra.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Fusce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enim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mollis</a:t>
                </a:r>
                <a:r>
                  <a:rPr lang="en-US" sz="600">
                    <a:latin typeface="Segoe UI" panose="020B0502040204020203" pitchFamily="34" charset="0"/>
                    <a:cs typeface="Segoe UI" panose="020B0502040204020203" pitchFamily="34" charset="0"/>
                  </a:rPr>
                  <a:t> tempus. </a:t>
                </a:r>
                <a:r>
                  <a:rPr lang="en-US" sz="600" err="1">
                    <a:latin typeface="Segoe UI" panose="020B0502040204020203" pitchFamily="34" charset="0"/>
                    <a:cs typeface="Segoe UI" panose="020B0502040204020203" pitchFamily="34" charset="0"/>
                  </a:rPr>
                  <a:t>Phasellus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aliquet</a:t>
                </a:r>
                <a:r>
                  <a:rPr lang="en-US" sz="600">
                    <a:latin typeface="Segoe UI" panose="020B0502040204020203" pitchFamily="34" charset="0"/>
                    <a:cs typeface="Segoe UI" panose="020B0502040204020203" pitchFamily="34" charset="0"/>
                  </a:rPr>
                  <a:t> ligula </a:t>
                </a:r>
                <a:r>
                  <a:rPr lang="en-US" sz="600" err="1">
                    <a:latin typeface="Segoe UI" panose="020B0502040204020203" pitchFamily="34" charset="0"/>
                    <a:cs typeface="Segoe UI" panose="020B0502040204020203" pitchFamily="34" charset="0"/>
                  </a:rPr>
                  <a:t>leo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augue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vulputate</a:t>
                </a:r>
                <a:r>
                  <a:rPr lang="en-US" sz="600">
                    <a:latin typeface="Segoe UI" panose="020B0502040204020203" pitchFamily="34" charset="0"/>
                    <a:cs typeface="Segoe UI" panose="020B0502040204020203" pitchFamily="34" charset="0"/>
                  </a:rPr>
                  <a:t> sed.</a:t>
                </a:r>
              </a:p>
              <a:p>
                <a:endParaRPr lang="en-US" sz="600">
                  <a:latin typeface="Segoe UI" panose="020B0502040204020203" pitchFamily="34" charset="0"/>
                  <a:cs typeface="Segoe UI" panose="020B0502040204020203" pitchFamily="34" charset="0"/>
                </a:endParaRPr>
              </a:p>
              <a:p>
                <a:r>
                  <a:rPr lang="en-US" sz="600">
                    <a:latin typeface="Segoe UI" panose="020B0502040204020203" pitchFamily="34" charset="0"/>
                    <a:cs typeface="Segoe UI" panose="020B0502040204020203" pitchFamily="34" charset="0"/>
                  </a:rPr>
                  <a:t>Maecenas maximus ante non </a:t>
                </a:r>
                <a:r>
                  <a:rPr lang="en-US" sz="600" err="1">
                    <a:latin typeface="Segoe UI" panose="020B0502040204020203" pitchFamily="34" charset="0"/>
                    <a:cs typeface="Segoe UI" panose="020B0502040204020203" pitchFamily="34" charset="0"/>
                  </a:rPr>
                  <a:t>arcu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ultricies</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urna</a:t>
                </a:r>
                <a:r>
                  <a:rPr lang="en-US" sz="600">
                    <a:latin typeface="Segoe UI" panose="020B0502040204020203" pitchFamily="34" charset="0"/>
                    <a:cs typeface="Segoe UI" panose="020B0502040204020203" pitchFamily="34" charset="0"/>
                  </a:rPr>
                  <a:t>, vitae </a:t>
                </a:r>
                <a:r>
                  <a:rPr lang="en-US" sz="600" err="1">
                    <a:latin typeface="Segoe UI" panose="020B0502040204020203" pitchFamily="34" charset="0"/>
                    <a:cs typeface="Segoe UI" panose="020B0502040204020203" pitchFamily="34" charset="0"/>
                  </a:rPr>
                  <a:t>tempor</a:t>
                </a:r>
                <a:r>
                  <a:rPr lang="en-US" sz="600">
                    <a:latin typeface="Segoe UI" panose="020B0502040204020203" pitchFamily="34" charset="0"/>
                    <a:cs typeface="Segoe UI" panose="020B0502040204020203" pitchFamily="34" charset="0"/>
                  </a:rPr>
                  <a:t> magna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Etiam</a:t>
                </a:r>
                <a:r>
                  <a:rPr lang="en-US" sz="600">
                    <a:latin typeface="Segoe UI" panose="020B0502040204020203" pitchFamily="34" charset="0"/>
                    <a:cs typeface="Segoe UI" panose="020B0502040204020203" pitchFamily="34" charset="0"/>
                  </a:rPr>
                  <a:t> dolor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scelerisque</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risus</a:t>
                </a:r>
                <a:r>
                  <a:rPr lang="en-US" sz="600">
                    <a:latin typeface="Segoe UI" panose="020B0502040204020203" pitchFamily="34" charset="0"/>
                    <a:cs typeface="Segoe UI" panose="020B0502040204020203" pitchFamily="34" charset="0"/>
                  </a:rPr>
                  <a:t> id,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luctus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tempus </a:t>
                </a:r>
                <a:r>
                  <a:rPr lang="en-US" sz="600" err="1">
                    <a:latin typeface="Segoe UI" panose="020B0502040204020203" pitchFamily="34" charset="0"/>
                    <a:cs typeface="Segoe UI" panose="020B0502040204020203" pitchFamily="34" charset="0"/>
                  </a:rPr>
                  <a:t>blandit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luctus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molestie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Donec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justo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volutpat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Praesent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fermentum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eu</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eros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imperdiet</a:t>
                </a:r>
                <a:r>
                  <a:rPr lang="en-US" sz="600">
                    <a:latin typeface="Segoe UI" panose="020B0502040204020203" pitchFamily="34" charset="0"/>
                    <a:cs typeface="Segoe UI" panose="020B0502040204020203" pitchFamily="34" charset="0"/>
                  </a:rPr>
                  <a:t> lorem,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orci</a:t>
                </a:r>
                <a:r>
                  <a:rPr lang="en-US" sz="600">
                    <a:latin typeface="Segoe UI" panose="020B0502040204020203" pitchFamily="34" charset="0"/>
                    <a:cs typeface="Segoe UI" panose="020B0502040204020203" pitchFamily="34" charset="0"/>
                  </a:rPr>
                  <a:t> a mi. </a:t>
                </a:r>
              </a:p>
            </p:txBody>
          </p:sp>
          <p:pic>
            <p:nvPicPr>
              <p:cNvPr id="90" name="Picture 89">
                <a:extLst>
                  <a:ext uri="{FF2B5EF4-FFF2-40B4-BE49-F238E27FC236}">
                    <a16:creationId xmlns:a16="http://schemas.microsoft.com/office/drawing/2014/main" id="{A184B5EA-8A9A-417F-A1F4-8CE9E4718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9617" y="626132"/>
                <a:ext cx="3252444" cy="2159826"/>
              </a:xfrm>
              <a:prstGeom prst="rect">
                <a:avLst/>
              </a:prstGeom>
            </p:spPr>
          </p:pic>
        </p:grpSp>
        <p:grpSp>
          <p:nvGrpSpPr>
            <p:cNvPr id="74" name="Group 73">
              <a:extLst>
                <a:ext uri="{FF2B5EF4-FFF2-40B4-BE49-F238E27FC236}">
                  <a16:creationId xmlns:a16="http://schemas.microsoft.com/office/drawing/2014/main" id="{01CCE418-B4AF-4342-9A4D-6DEF368D57C9}"/>
                </a:ext>
              </a:extLst>
            </p:cNvPr>
            <p:cNvGrpSpPr/>
            <p:nvPr/>
          </p:nvGrpSpPr>
          <p:grpSpPr>
            <a:xfrm>
              <a:off x="457201" y="455665"/>
              <a:ext cx="1497268" cy="5622503"/>
              <a:chOff x="457201" y="455665"/>
              <a:chExt cx="1497268" cy="5622503"/>
            </a:xfrm>
          </p:grpSpPr>
          <p:sp>
            <p:nvSpPr>
              <p:cNvPr id="85" name="Rectangle 84">
                <a:extLst>
                  <a:ext uri="{FF2B5EF4-FFF2-40B4-BE49-F238E27FC236}">
                    <a16:creationId xmlns:a16="http://schemas.microsoft.com/office/drawing/2014/main" id="{F442EF46-F477-406F-BF94-24998CC711DF}"/>
                  </a:ext>
                </a:extLst>
              </p:cNvPr>
              <p:cNvSpPr/>
              <p:nvPr/>
            </p:nvSpPr>
            <p:spPr>
              <a:xfrm>
                <a:off x="457201" y="455665"/>
                <a:ext cx="1497268" cy="5622503"/>
              </a:xfrm>
              <a:prstGeom prst="rect">
                <a:avLst/>
              </a:prstGeom>
              <a:solidFill>
                <a:srgbClr val="EE988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05BFDAF4-3289-413A-8267-AD8D55E54BA1}"/>
                  </a:ext>
                </a:extLst>
              </p:cNvPr>
              <p:cNvSpPr txBox="1"/>
              <p:nvPr/>
            </p:nvSpPr>
            <p:spPr>
              <a:xfrm>
                <a:off x="566507" y="562602"/>
                <a:ext cx="1273300" cy="276999"/>
              </a:xfrm>
              <a:prstGeom prst="rect">
                <a:avLst/>
              </a:prstGeom>
              <a:noFill/>
            </p:spPr>
            <p:txBody>
              <a:bodyPr wrap="square" rtlCol="0">
                <a:spAutoFit/>
              </a:bodyPr>
              <a:lstStyle/>
              <a:p>
                <a:r>
                  <a:rPr lang="en-US" sz="1200">
                    <a:latin typeface="Segoe UI Semilight" panose="020B0402040204020203" pitchFamily="34" charset="0"/>
                    <a:cs typeface="Segoe UI Semilight" panose="020B0402040204020203" pitchFamily="34" charset="0"/>
                  </a:rPr>
                  <a:t>Bork!</a:t>
                </a:r>
                <a:endParaRPr lang="en-US" sz="1200" b="1">
                  <a:latin typeface="Segoe UI Semilight" panose="020B0402040204020203" pitchFamily="34" charset="0"/>
                  <a:cs typeface="Segoe UI Semilight" panose="020B0402040204020203" pitchFamily="34" charset="0"/>
                </a:endParaRPr>
              </a:p>
            </p:txBody>
          </p:sp>
          <p:sp>
            <p:nvSpPr>
              <p:cNvPr id="87" name="TextBox 86">
                <a:extLst>
                  <a:ext uri="{FF2B5EF4-FFF2-40B4-BE49-F238E27FC236}">
                    <a16:creationId xmlns:a16="http://schemas.microsoft.com/office/drawing/2014/main" id="{0AFC9C46-46FA-42BC-A93A-C4AF1E9E2065}"/>
                  </a:ext>
                </a:extLst>
              </p:cNvPr>
              <p:cNvSpPr txBox="1"/>
              <p:nvPr/>
            </p:nvSpPr>
            <p:spPr>
              <a:xfrm>
                <a:off x="566507" y="839601"/>
                <a:ext cx="1273300" cy="3785652"/>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Lorem ipsum dolor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adipiscing</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Suspendisse</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bibendum</a:t>
                </a:r>
                <a:r>
                  <a:rPr lang="en-US" sz="600">
                    <a:latin typeface="Segoe UI" panose="020B0502040204020203" pitchFamily="34" charset="0"/>
                    <a:cs typeface="Segoe UI" panose="020B0502040204020203" pitchFamily="34" charset="0"/>
                  </a:rPr>
                  <a:t> ligula et,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auctor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 ex, vitae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ullamcorper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ac ante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nisl</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libero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Cras vitae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id, semper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Maecenas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felis</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sollicitudin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accumsan</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t>
                </a:r>
                <a:r>
                  <a:rPr lang="en-US" sz="600" err="1">
                    <a:latin typeface="Segoe UI" panose="020B0502040204020203" pitchFamily="34" charset="0"/>
                    <a:cs typeface="Segoe UI" panose="020B0502040204020203" pitchFamily="34" charset="0"/>
                  </a:rPr>
                  <a:t>aliquet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magna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tristique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Pellentesque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blandit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quam</a:t>
                </a:r>
                <a:r>
                  <a:rPr lang="en-US" sz="600">
                    <a:latin typeface="Segoe UI" panose="020B0502040204020203" pitchFamily="34" charset="0"/>
                    <a:cs typeface="Segoe UI" panose="020B0502040204020203" pitchFamily="34" charset="0"/>
                  </a:rPr>
                  <a:t> a </a:t>
                </a:r>
                <a:r>
                  <a:rPr lang="en-US" sz="600" err="1">
                    <a:latin typeface="Segoe UI" panose="020B0502040204020203" pitchFamily="34" charset="0"/>
                    <a:cs typeface="Segoe UI" panose="020B0502040204020203" pitchFamily="34" charset="0"/>
                  </a:rPr>
                  <a:t>tincidunt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fermentum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sem</a:t>
                </a:r>
                <a:r>
                  <a:rPr lang="en-US" sz="600">
                    <a:latin typeface="Segoe UI" panose="020B0502040204020203" pitchFamily="34" charset="0"/>
                    <a:cs typeface="Segoe UI" panose="020B0502040204020203" pitchFamily="34" charset="0"/>
                  </a:rPr>
                  <a:t> non </a:t>
                </a:r>
                <a:r>
                  <a:rPr lang="en-US" sz="600" err="1">
                    <a:latin typeface="Segoe UI" panose="020B0502040204020203" pitchFamily="34" charset="0"/>
                    <a:cs typeface="Segoe UI" panose="020B0502040204020203" pitchFamily="34" charset="0"/>
                  </a:rPr>
                  <a:t>placerat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viverra</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ligula </a:t>
                </a:r>
                <a:r>
                  <a:rPr lang="en-US" sz="600" err="1">
                    <a:latin typeface="Segoe UI" panose="020B0502040204020203" pitchFamily="34" charset="0"/>
                    <a:cs typeface="Segoe UI" panose="020B0502040204020203" pitchFamily="34" charset="0"/>
                  </a:rPr>
                  <a:t>iaculis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rhoncus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diam</a:t>
                </a:r>
                <a:r>
                  <a:rPr lang="en-US" sz="600">
                    <a:latin typeface="Segoe UI" panose="020B0502040204020203" pitchFamily="34" charset="0"/>
                    <a:cs typeface="Segoe UI" panose="020B0502040204020203" pitchFamily="34" charset="0"/>
                  </a:rPr>
                  <a:t> ac diam.</a:t>
                </a:r>
              </a:p>
              <a:p>
                <a:endParaRPr lang="en-US" sz="600" b="1">
                  <a:latin typeface="Segoe UI" panose="020B0502040204020203" pitchFamily="34" charset="0"/>
                  <a:cs typeface="Segoe UI" panose="020B0502040204020203" pitchFamily="34" charset="0"/>
                </a:endParaRPr>
              </a:p>
              <a:p>
                <a:r>
                  <a:rPr lang="en-US" sz="600">
                    <a:latin typeface="Segoe UI" panose="020B0502040204020203" pitchFamily="34" charset="0"/>
                    <a:cs typeface="Segoe UI" panose="020B0502040204020203" pitchFamily="34" charset="0"/>
                  </a:rPr>
                  <a:t>Nam id </a:t>
                </a:r>
                <a:r>
                  <a:rPr lang="en-US" sz="600" err="1">
                    <a:latin typeface="Segoe UI" panose="020B0502040204020203" pitchFamily="34" charset="0"/>
                    <a:cs typeface="Segoe UI" panose="020B0502040204020203" pitchFamily="34" charset="0"/>
                  </a:rPr>
                  <a:t>velit</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maximus dictum </a:t>
                </a:r>
                <a:r>
                  <a:rPr lang="en-US" sz="600" err="1">
                    <a:latin typeface="Segoe UI" panose="020B0502040204020203" pitchFamily="34" charset="0"/>
                    <a:cs typeface="Segoe UI" panose="020B0502040204020203" pitchFamily="34" charset="0"/>
                  </a:rPr>
                  <a:t>sagittis</a:t>
                </a:r>
                <a:r>
                  <a:rPr lang="en-US" sz="600">
                    <a:latin typeface="Segoe UI" panose="020B0502040204020203" pitchFamily="34" charset="0"/>
                    <a:cs typeface="Segoe UI" panose="020B0502040204020203" pitchFamily="34" charset="0"/>
                  </a:rPr>
                  <a:t> vitae sem.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feugiat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rutrum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ultrices</a:t>
                </a:r>
                <a:r>
                  <a:rPr lang="en-US" sz="600">
                    <a:latin typeface="Segoe UI" panose="020B0502040204020203" pitchFamily="34" charset="0"/>
                    <a:cs typeface="Segoe UI" panose="020B0502040204020203" pitchFamily="34" charset="0"/>
                  </a:rPr>
                  <a:t> pharetra.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finibus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eros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cursus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ipsum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ut.</a:t>
                </a:r>
                <a:r>
                  <a:rPr lang="en-US" sz="600">
                    <a:latin typeface="Segoe UI" panose="020B0502040204020203" pitchFamily="34" charset="0"/>
                    <a:cs typeface="Segoe UI" panose="020B0502040204020203" pitchFamily="34" charset="0"/>
                  </a:rPr>
                  <a:t> Cras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turpis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eget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feugiat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ornare</a:t>
                </a:r>
                <a:r>
                  <a:rPr lang="en-US" sz="600">
                    <a:latin typeface="Segoe UI" panose="020B0502040204020203" pitchFamily="34" charset="0"/>
                    <a:cs typeface="Segoe UI" panose="020B0502040204020203" pitchFamily="34" charset="0"/>
                  </a:rPr>
                  <a:t>. Maecenas ac lorem pulvinar, </a:t>
                </a:r>
                <a:r>
                  <a:rPr lang="en-US" sz="600" err="1">
                    <a:latin typeface="Segoe UI" panose="020B0502040204020203" pitchFamily="34" charset="0"/>
                    <a:cs typeface="Segoe UI" panose="020B0502040204020203" pitchFamily="34" charset="0"/>
                  </a:rPr>
                  <a:t>varius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nunc</a:t>
                </a:r>
                <a:r>
                  <a:rPr lang="en-US" sz="600">
                    <a:latin typeface="Segoe UI" panose="020B0502040204020203" pitchFamily="34" charset="0"/>
                    <a:cs typeface="Segoe UI" panose="020B0502040204020203" pitchFamily="34" charset="0"/>
                  </a:rPr>
                  <a:t> non, </a:t>
                </a:r>
                <a:r>
                  <a:rPr lang="en-US" sz="600" err="1">
                    <a:latin typeface="Segoe UI" panose="020B0502040204020203" pitchFamily="34" charset="0"/>
                    <a:cs typeface="Segoe UI" panose="020B0502040204020203" pitchFamily="34" charset="0"/>
                  </a:rPr>
                  <a:t>sagittis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nibh</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Vestibulum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sapien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a:t>
                </a:r>
              </a:p>
            </p:txBody>
          </p:sp>
        </p:grpSp>
        <p:grpSp>
          <p:nvGrpSpPr>
            <p:cNvPr id="75" name="Group 74">
              <a:extLst>
                <a:ext uri="{FF2B5EF4-FFF2-40B4-BE49-F238E27FC236}">
                  <a16:creationId xmlns:a16="http://schemas.microsoft.com/office/drawing/2014/main" id="{F17CC757-C84D-4198-8245-BA1593A0F221}"/>
                </a:ext>
              </a:extLst>
            </p:cNvPr>
            <p:cNvGrpSpPr/>
            <p:nvPr/>
          </p:nvGrpSpPr>
          <p:grpSpPr>
            <a:xfrm>
              <a:off x="5767134" y="450318"/>
              <a:ext cx="1502924" cy="1804656"/>
              <a:chOff x="5767134" y="450318"/>
              <a:chExt cx="1502924" cy="1804656"/>
            </a:xfrm>
          </p:grpSpPr>
          <p:sp>
            <p:nvSpPr>
              <p:cNvPr id="83" name="Rectangle 82">
                <a:extLst>
                  <a:ext uri="{FF2B5EF4-FFF2-40B4-BE49-F238E27FC236}">
                    <a16:creationId xmlns:a16="http://schemas.microsoft.com/office/drawing/2014/main" id="{38F349C8-BA7F-492F-8B6A-C6282B5789F6}"/>
                  </a:ext>
                </a:extLst>
              </p:cNvPr>
              <p:cNvSpPr/>
              <p:nvPr/>
            </p:nvSpPr>
            <p:spPr>
              <a:xfrm>
                <a:off x="5767134" y="450318"/>
                <a:ext cx="1502924" cy="1804656"/>
              </a:xfrm>
              <a:prstGeom prst="rect">
                <a:avLst/>
              </a:prstGeom>
              <a:solidFill>
                <a:srgbClr val="A7E4C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D3D47BE0-5A21-432A-A9D1-E99228909009}"/>
                  </a:ext>
                </a:extLst>
              </p:cNvPr>
              <p:cNvSpPr txBox="1"/>
              <p:nvPr/>
            </p:nvSpPr>
            <p:spPr>
              <a:xfrm>
                <a:off x="5879124" y="562601"/>
                <a:ext cx="1273300" cy="1200329"/>
              </a:xfrm>
              <a:prstGeom prst="rect">
                <a:avLst/>
              </a:prstGeom>
              <a:noFill/>
            </p:spPr>
            <p:txBody>
              <a:bodyPr wrap="square" rtlCol="0">
                <a:spAutoFit/>
              </a:bodyPr>
              <a:lstStyle/>
              <a:p>
                <a:r>
                  <a:rPr lang="en-US" sz="2400">
                    <a:latin typeface="Segoe UI Light" panose="020B0502040204020203" pitchFamily="34" charset="0"/>
                    <a:cs typeface="Segoe UI Light" panose="020B0502040204020203" pitchFamily="34" charset="0"/>
                  </a:rPr>
                  <a:t>They’re good dogs.</a:t>
                </a:r>
                <a:endParaRPr lang="en-US" sz="2400" b="1">
                  <a:latin typeface="Segoe UI Light" panose="020B0502040204020203" pitchFamily="34" charset="0"/>
                  <a:cs typeface="Segoe UI Light" panose="020B0502040204020203" pitchFamily="34" charset="0"/>
                </a:endParaRPr>
              </a:p>
            </p:txBody>
          </p:sp>
        </p:grpSp>
        <p:grpSp>
          <p:nvGrpSpPr>
            <p:cNvPr id="76" name="Group 75">
              <a:extLst>
                <a:ext uri="{FF2B5EF4-FFF2-40B4-BE49-F238E27FC236}">
                  <a16:creationId xmlns:a16="http://schemas.microsoft.com/office/drawing/2014/main" id="{3D0F3FD7-8FB1-4AEE-9FFB-F8B3406E7D18}"/>
                </a:ext>
              </a:extLst>
            </p:cNvPr>
            <p:cNvGrpSpPr/>
            <p:nvPr/>
          </p:nvGrpSpPr>
          <p:grpSpPr>
            <a:xfrm>
              <a:off x="5767134" y="2359328"/>
              <a:ext cx="1502924" cy="1804656"/>
              <a:chOff x="5767134" y="2359328"/>
              <a:chExt cx="1502924" cy="1804656"/>
            </a:xfrm>
          </p:grpSpPr>
          <p:sp>
            <p:nvSpPr>
              <p:cNvPr id="80" name="Rectangle 79">
                <a:extLst>
                  <a:ext uri="{FF2B5EF4-FFF2-40B4-BE49-F238E27FC236}">
                    <a16:creationId xmlns:a16="http://schemas.microsoft.com/office/drawing/2014/main" id="{B9864F5A-6614-4734-94D0-9C3482B7774A}"/>
                  </a:ext>
                </a:extLst>
              </p:cNvPr>
              <p:cNvSpPr/>
              <p:nvPr/>
            </p:nvSpPr>
            <p:spPr>
              <a:xfrm>
                <a:off x="5767134" y="2359328"/>
                <a:ext cx="1502924" cy="1804656"/>
              </a:xfrm>
              <a:prstGeom prst="rect">
                <a:avLst/>
              </a:prstGeom>
              <a:solidFill>
                <a:srgbClr val="DDF7F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0549F33A-3351-4ACE-95EE-C658B1D864D8}"/>
                  </a:ext>
                </a:extLst>
              </p:cNvPr>
              <p:cNvSpPr txBox="1"/>
              <p:nvPr/>
            </p:nvSpPr>
            <p:spPr>
              <a:xfrm>
                <a:off x="5884471" y="2732427"/>
                <a:ext cx="1273300" cy="830997"/>
              </a:xfrm>
              <a:prstGeom prst="rect">
                <a:avLst/>
              </a:prstGeom>
              <a:noFill/>
            </p:spPr>
            <p:txBody>
              <a:bodyPr wrap="square" rtlCol="0">
                <a:spAutoFit/>
              </a:bodyPr>
              <a:lstStyle/>
              <a:p>
                <a:r>
                  <a:rPr lang="en-US" sz="800">
                    <a:latin typeface="Segoe UI" panose="020B0502040204020203" pitchFamily="34" charset="0"/>
                    <a:cs typeface="Segoe UI" panose="020B0502040204020203" pitchFamily="34" charset="0"/>
                  </a:rPr>
                  <a:t>1. Chasing squirrels</a:t>
                </a:r>
              </a:p>
              <a:p>
                <a:r>
                  <a:rPr lang="en-US" sz="800">
                    <a:latin typeface="Segoe UI" panose="020B0502040204020203" pitchFamily="34" charset="0"/>
                    <a:cs typeface="Segoe UI" panose="020B0502040204020203" pitchFamily="34" charset="0"/>
                  </a:rPr>
                  <a:t>2. </a:t>
                </a:r>
                <a:r>
                  <a:rPr lang="en-US" sz="800" err="1">
                    <a:latin typeface="Segoe UI" panose="020B0502040204020203" pitchFamily="34" charset="0"/>
                    <a:cs typeface="Segoe UI" panose="020B0502040204020203" pitchFamily="34" charset="0"/>
                  </a:rPr>
                  <a:t>Horking</a:t>
                </a:r>
                <a:r>
                  <a:rPr lang="en-US" sz="800">
                    <a:latin typeface="Segoe UI" panose="020B0502040204020203" pitchFamily="34" charset="0"/>
                    <a:cs typeface="Segoe UI" panose="020B0502040204020203" pitchFamily="34" charset="0"/>
                  </a:rPr>
                  <a:t> down food</a:t>
                </a:r>
              </a:p>
              <a:p>
                <a:r>
                  <a:rPr lang="en-US" sz="800">
                    <a:latin typeface="Segoe UI" panose="020B0502040204020203" pitchFamily="34" charset="0"/>
                    <a:cs typeface="Segoe UI" panose="020B0502040204020203" pitchFamily="34" charset="0"/>
                  </a:rPr>
                  <a:t>3. Chewing on things</a:t>
                </a:r>
              </a:p>
              <a:p>
                <a:r>
                  <a:rPr lang="en-US" sz="800">
                    <a:latin typeface="Segoe UI" panose="020B0502040204020203" pitchFamily="34" charset="0"/>
                    <a:cs typeface="Segoe UI" panose="020B0502040204020203" pitchFamily="34" charset="0"/>
                  </a:rPr>
                  <a:t>4. Asserting authority</a:t>
                </a:r>
              </a:p>
              <a:p>
                <a:r>
                  <a:rPr lang="en-US" sz="800">
                    <a:latin typeface="Segoe UI" panose="020B0502040204020203" pitchFamily="34" charset="0"/>
                    <a:cs typeface="Segoe UI" panose="020B0502040204020203" pitchFamily="34" charset="0"/>
                  </a:rPr>
                  <a:t>5. Cuddles</a:t>
                </a:r>
              </a:p>
              <a:p>
                <a:r>
                  <a:rPr lang="en-US" sz="800">
                    <a:latin typeface="Segoe UI" panose="020B0502040204020203" pitchFamily="34" charset="0"/>
                    <a:cs typeface="Segoe UI" panose="020B0502040204020203" pitchFamily="34" charset="0"/>
                  </a:rPr>
                  <a:t>6. Intellectual discourse</a:t>
                </a:r>
              </a:p>
            </p:txBody>
          </p:sp>
          <p:sp>
            <p:nvSpPr>
              <p:cNvPr id="82" name="TextBox 81">
                <a:extLst>
                  <a:ext uri="{FF2B5EF4-FFF2-40B4-BE49-F238E27FC236}">
                    <a16:creationId xmlns:a16="http://schemas.microsoft.com/office/drawing/2014/main" id="{EEE6B65E-BE64-4F78-B326-0EE9AEDEC64B}"/>
                  </a:ext>
                </a:extLst>
              </p:cNvPr>
              <p:cNvSpPr txBox="1"/>
              <p:nvPr/>
            </p:nvSpPr>
            <p:spPr>
              <a:xfrm>
                <a:off x="5864950" y="2452344"/>
                <a:ext cx="1273300" cy="276999"/>
              </a:xfrm>
              <a:prstGeom prst="rect">
                <a:avLst/>
              </a:prstGeom>
              <a:noFill/>
            </p:spPr>
            <p:txBody>
              <a:bodyPr wrap="square" rtlCol="0">
                <a:spAutoFit/>
              </a:bodyPr>
              <a:lstStyle/>
              <a:p>
                <a:r>
                  <a:rPr lang="en-US" sz="1200">
                    <a:latin typeface="Segoe UI Semilight" panose="020B0402040204020203" pitchFamily="34" charset="0"/>
                    <a:cs typeface="Segoe UI Semilight" panose="020B0402040204020203" pitchFamily="34" charset="0"/>
                  </a:rPr>
                  <a:t>Things dogs like:</a:t>
                </a:r>
                <a:endParaRPr lang="en-US" sz="1200" b="1">
                  <a:latin typeface="Segoe UI Semilight" panose="020B0402040204020203" pitchFamily="34" charset="0"/>
                  <a:cs typeface="Segoe UI Semilight" panose="020B0402040204020203" pitchFamily="34" charset="0"/>
                </a:endParaRPr>
              </a:p>
            </p:txBody>
          </p:sp>
        </p:grpSp>
        <p:grpSp>
          <p:nvGrpSpPr>
            <p:cNvPr id="77" name="Group 76">
              <a:extLst>
                <a:ext uri="{FF2B5EF4-FFF2-40B4-BE49-F238E27FC236}">
                  <a16:creationId xmlns:a16="http://schemas.microsoft.com/office/drawing/2014/main" id="{1773C270-4443-489E-A9A7-0E470392B7A2}"/>
                </a:ext>
              </a:extLst>
            </p:cNvPr>
            <p:cNvGrpSpPr/>
            <p:nvPr/>
          </p:nvGrpSpPr>
          <p:grpSpPr>
            <a:xfrm>
              <a:off x="5767134" y="4273686"/>
              <a:ext cx="1502924" cy="1804656"/>
              <a:chOff x="5767134" y="4273686"/>
              <a:chExt cx="1502924" cy="1804656"/>
            </a:xfrm>
          </p:grpSpPr>
          <p:sp>
            <p:nvSpPr>
              <p:cNvPr id="78" name="Rectangle 77">
                <a:extLst>
                  <a:ext uri="{FF2B5EF4-FFF2-40B4-BE49-F238E27FC236}">
                    <a16:creationId xmlns:a16="http://schemas.microsoft.com/office/drawing/2014/main" id="{0267ECAE-702D-414A-B2EE-5FDA4123B3C1}"/>
                  </a:ext>
                </a:extLst>
              </p:cNvPr>
              <p:cNvSpPr/>
              <p:nvPr/>
            </p:nvSpPr>
            <p:spPr>
              <a:xfrm>
                <a:off x="5767134" y="4273686"/>
                <a:ext cx="1502924" cy="1804656"/>
              </a:xfrm>
              <a:prstGeom prst="rect">
                <a:avLst/>
              </a:prstGeom>
              <a:solidFill>
                <a:srgbClr val="FFECD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FBC782D2-7681-488D-AF13-BCDB3412BD02}"/>
                  </a:ext>
                </a:extLst>
              </p:cNvPr>
              <p:cNvSpPr txBox="1"/>
              <p:nvPr/>
            </p:nvSpPr>
            <p:spPr>
              <a:xfrm>
                <a:off x="5879124" y="4380446"/>
                <a:ext cx="1273300" cy="1661993"/>
              </a:xfrm>
              <a:prstGeom prst="rect">
                <a:avLst/>
              </a:prstGeom>
              <a:noFill/>
            </p:spPr>
            <p:txBody>
              <a:bodyPr wrap="square" rtlCol="0">
                <a:spAutoFit/>
              </a:bodyPr>
              <a:lstStyle/>
              <a:p>
                <a:r>
                  <a:rPr lang="en-US" sz="600">
                    <a:latin typeface="Segoe UI" panose="020B0502040204020203" pitchFamily="34" charset="0"/>
                    <a:cs typeface="Segoe UI" panose="020B0502040204020203" pitchFamily="34" charset="0"/>
                  </a:rPr>
                  <a:t>Lorem ipsum dolor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consectetur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adipiscing</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Suspendisse</a:t>
                </a:r>
                <a:r>
                  <a:rPr lang="en-US" sz="600">
                    <a:latin typeface="Segoe UI" panose="020B0502040204020203" pitchFamily="34" charset="0"/>
                    <a:cs typeface="Segoe UI" panose="020B0502040204020203" pitchFamily="34" charset="0"/>
                  </a:rPr>
                  <a:t> sit </a:t>
                </a:r>
                <a:r>
                  <a:rPr lang="en-US" sz="600" err="1">
                    <a:latin typeface="Segoe UI" panose="020B0502040204020203" pitchFamily="34" charset="0"/>
                    <a:cs typeface="Segoe UI" panose="020B0502040204020203" pitchFamily="34" charset="0"/>
                  </a:rPr>
                  <a:t>amet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neque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bibendum</a:t>
                </a:r>
                <a:r>
                  <a:rPr lang="en-US" sz="600">
                    <a:latin typeface="Segoe UI" panose="020B0502040204020203" pitchFamily="34" charset="0"/>
                    <a:cs typeface="Segoe UI" panose="020B0502040204020203" pitchFamily="34" charset="0"/>
                  </a:rPr>
                  <a:t> ligula et, </a:t>
                </a:r>
                <a:r>
                  <a:rPr lang="en-US" sz="600" err="1">
                    <a:latin typeface="Segoe UI" panose="020B0502040204020203" pitchFamily="34" charset="0"/>
                    <a:cs typeface="Segoe UI" panose="020B0502040204020203" pitchFamily="34" charset="0"/>
                  </a:rPr>
                  <a:t>dignissim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Aenean</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auctor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sodales</a:t>
                </a:r>
                <a:r>
                  <a:rPr lang="en-US" sz="600">
                    <a:latin typeface="Segoe UI" panose="020B0502040204020203" pitchFamily="34" charset="0"/>
                    <a:cs typeface="Segoe UI" panose="020B0502040204020203" pitchFamily="34" charset="0"/>
                  </a:rPr>
                  <a:t> ex, vitae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ullamcorper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nec</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Vivamus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commodo</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elit</a:t>
                </a:r>
                <a:r>
                  <a:rPr lang="en-US" sz="600">
                    <a:latin typeface="Segoe UI" panose="020B0502040204020203" pitchFamily="34" charset="0"/>
                    <a:cs typeface="Segoe UI" panose="020B0502040204020203" pitchFamily="34" charset="0"/>
                  </a:rPr>
                  <a:t> ac ante </a:t>
                </a:r>
                <a:r>
                  <a:rPr lang="en-US" sz="600" err="1">
                    <a:latin typeface="Segoe UI" panose="020B0502040204020203" pitchFamily="34" charset="0"/>
                    <a:cs typeface="Segoe UI" panose="020B0502040204020203" pitchFamily="34" charset="0"/>
                  </a:rPr>
                  <a:t>mattis</a:t>
                </a:r>
                <a:r>
                  <a:rPr lang="en-US" sz="600">
                    <a:latin typeface="Segoe UI" panose="020B0502040204020203" pitchFamily="34" charset="0"/>
                    <a:cs typeface="Segoe UI" panose="020B0502040204020203" pitchFamily="34" charset="0"/>
                  </a:rPr>
                  <a:t>, ac </a:t>
                </a:r>
                <a:r>
                  <a:rPr lang="en-US" sz="600" err="1">
                    <a:latin typeface="Segoe UI" panose="020B0502040204020203" pitchFamily="34" charset="0"/>
                    <a:cs typeface="Segoe UI" panose="020B0502040204020203" pitchFamily="34" charset="0"/>
                  </a:rPr>
                  <a:t>lobortis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interdum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Sed</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nisl</a:t>
                </a:r>
                <a:r>
                  <a:rPr lang="en-US" sz="600">
                    <a:latin typeface="Segoe UI" panose="020B0502040204020203" pitchFamily="34" charset="0"/>
                    <a:cs typeface="Segoe UI" panose="020B0502040204020203" pitchFamily="34" charset="0"/>
                  </a:rPr>
                  <a:t> in </a:t>
                </a:r>
                <a:r>
                  <a:rPr lang="en-US" sz="600" err="1">
                    <a:latin typeface="Segoe UI" panose="020B0502040204020203" pitchFamily="34" charset="0"/>
                    <a:cs typeface="Segoe UI" panose="020B0502040204020203" pitchFamily="34" charset="0"/>
                  </a:rPr>
                  <a:t>posuere</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aliquam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nisi </a:t>
                </a:r>
                <a:r>
                  <a:rPr lang="en-US" sz="600" err="1">
                    <a:latin typeface="Segoe UI" panose="020B0502040204020203" pitchFamily="34" charset="0"/>
                    <a:cs typeface="Segoe UI" panose="020B0502040204020203" pitchFamily="34" charset="0"/>
                  </a:rPr>
                  <a:t>condimentum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quis</a:t>
                </a:r>
                <a:r>
                  <a:rPr lang="en-US" sz="600">
                    <a:latin typeface="Segoe UI" panose="020B0502040204020203" pitchFamily="34" charset="0"/>
                    <a:cs typeface="Segoe UI" panose="020B0502040204020203" pitchFamily="34" charset="0"/>
                  </a:rPr>
                  <a:t> convallis </a:t>
                </a:r>
                <a:r>
                  <a:rPr lang="en-US" sz="600" err="1">
                    <a:latin typeface="Segoe UI" panose="020B0502040204020203" pitchFamily="34" charset="0"/>
                    <a:cs typeface="Segoe UI" panose="020B0502040204020203" pitchFamily="34" charset="0"/>
                  </a:rPr>
                  <a:t>lacus</a:t>
                </a:r>
                <a:r>
                  <a:rPr lang="en-US" sz="600">
                    <a:latin typeface="Segoe UI" panose="020B0502040204020203" pitchFamily="34" charset="0"/>
                    <a:cs typeface="Segoe UI" panose="020B0502040204020203" pitchFamily="34" charset="0"/>
                  </a:rPr>
                  <a:t> libero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tortor</a:t>
                </a:r>
                <a:r>
                  <a:rPr lang="en-US" sz="600">
                    <a:latin typeface="Segoe UI" panose="020B0502040204020203" pitchFamily="34" charset="0"/>
                    <a:cs typeface="Segoe UI" panose="020B0502040204020203" pitchFamily="34" charset="0"/>
                  </a:rPr>
                  <a:t>. Cras vitae </a:t>
                </a:r>
                <a:r>
                  <a:rPr lang="en-US" sz="600" err="1">
                    <a:latin typeface="Segoe UI" panose="020B0502040204020203" pitchFamily="34" charset="0"/>
                    <a:cs typeface="Segoe UI" panose="020B0502040204020203" pitchFamily="34" charset="0"/>
                  </a:rPr>
                  <a:t>nulla</a:t>
                </a:r>
                <a:r>
                  <a:rPr lang="en-US" sz="600">
                    <a:latin typeface="Segoe UI" panose="020B0502040204020203" pitchFamily="34" charset="0"/>
                    <a:cs typeface="Segoe UI" panose="020B0502040204020203" pitchFamily="34" charset="0"/>
                  </a:rPr>
                  <a:t> semper, </a:t>
                </a:r>
                <a:r>
                  <a:rPr lang="en-US" sz="600" err="1">
                    <a:latin typeface="Segoe UI" panose="020B0502040204020203" pitchFamily="34" charset="0"/>
                    <a:cs typeface="Segoe UI" panose="020B0502040204020203" pitchFamily="34" charset="0"/>
                  </a:rPr>
                  <a:t>elementum</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mauris</a:t>
                </a:r>
                <a:r>
                  <a:rPr lang="en-US" sz="600">
                    <a:latin typeface="Segoe UI" panose="020B0502040204020203" pitchFamily="34" charset="0"/>
                    <a:cs typeface="Segoe UI" panose="020B0502040204020203" pitchFamily="34" charset="0"/>
                  </a:rPr>
                  <a:t> id, semper </a:t>
                </a:r>
                <a:r>
                  <a:rPr lang="en-US" sz="600" err="1">
                    <a:latin typeface="Segoe UI" panose="020B0502040204020203" pitchFamily="34" charset="0"/>
                    <a:cs typeface="Segoe UI" panose="020B0502040204020203" pitchFamily="34" charset="0"/>
                  </a:rPr>
                  <a:t>lectus</a:t>
                </a:r>
                <a:r>
                  <a:rPr lang="en-US" sz="600">
                    <a:latin typeface="Segoe UI" panose="020B0502040204020203" pitchFamily="34" charset="0"/>
                    <a:cs typeface="Segoe UI" panose="020B0502040204020203" pitchFamily="34" charset="0"/>
                  </a:rPr>
                  <a:t>. Maecenas </a:t>
                </a:r>
                <a:r>
                  <a:rPr lang="en-US" sz="600" err="1">
                    <a:latin typeface="Segoe UI" panose="020B0502040204020203" pitchFamily="34" charset="0"/>
                    <a:cs typeface="Segoe UI" panose="020B0502040204020203" pitchFamily="34" charset="0"/>
                  </a:rPr>
                  <a:t>consequat</a:t>
                </a:r>
                <a:r>
                  <a:rPr lang="en-US" sz="600">
                    <a:latin typeface="Segoe UI" panose="020B0502040204020203" pitchFamily="34" charset="0"/>
                    <a:cs typeface="Segoe UI" panose="020B0502040204020203" pitchFamily="34" charset="0"/>
                  </a:rPr>
                  <a:t> </a:t>
                </a:r>
                <a:r>
                  <a:rPr lang="en-US" sz="600" err="1">
                    <a:latin typeface="Segoe UI" panose="020B0502040204020203" pitchFamily="34" charset="0"/>
                    <a:cs typeface="Segoe UI" panose="020B0502040204020203" pitchFamily="34" charset="0"/>
                  </a:rPr>
                  <a:t>felis</a:t>
                </a:r>
                <a:r>
                  <a:rPr lang="en-US" sz="600">
                    <a:latin typeface="Segoe UI" panose="020B0502040204020203" pitchFamily="34" charset="0"/>
                    <a:cs typeface="Segoe UI" panose="020B0502040204020203" pitchFamily="34" charset="0"/>
                  </a:rPr>
                  <a:t> et </a:t>
                </a:r>
                <a:r>
                  <a:rPr lang="en-US" sz="600" err="1">
                    <a:latin typeface="Segoe UI" panose="020B0502040204020203" pitchFamily="34" charset="0"/>
                    <a:cs typeface="Segoe UI" panose="020B0502040204020203" pitchFamily="34" charset="0"/>
                  </a:rPr>
                  <a:t>suscipit</a:t>
                </a:r>
                <a:r>
                  <a:rPr lang="en-US" sz="600">
                    <a:latin typeface="Segoe UI" panose="020B0502040204020203" pitchFamily="34" charset="0"/>
                    <a:cs typeface="Segoe UI" panose="020B0502040204020203" pitchFamily="34" charset="0"/>
                  </a:rPr>
                  <a:t>.</a:t>
                </a:r>
              </a:p>
            </p:txBody>
          </p:sp>
        </p:grpSp>
      </p:grpSp>
    </p:spTree>
    <p:extLst>
      <p:ext uri="{BB962C8B-B14F-4D97-AF65-F5344CB8AC3E}">
        <p14:creationId xmlns:p14="http://schemas.microsoft.com/office/powerpoint/2010/main" val="24608790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1200329"/>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GRID TEMPLATE LONG-HANDS</a:t>
            </a:r>
          </a:p>
          <a:p>
            <a:r>
              <a:rPr lang="en-US" sz="3600" dirty="0">
                <a:latin typeface="Segoe UI Light" panose="020B0502040204020203" pitchFamily="34" charset="0"/>
                <a:cs typeface="Segoe UI Light" panose="020B0502040204020203" pitchFamily="34" charset="0"/>
              </a:rPr>
              <a:t>AND SHORT-HANDS</a:t>
            </a:r>
          </a:p>
        </p:txBody>
      </p:sp>
    </p:spTree>
    <p:extLst>
      <p:ext uri="{BB962C8B-B14F-4D97-AF65-F5344CB8AC3E}">
        <p14:creationId xmlns:p14="http://schemas.microsoft.com/office/powerpoint/2010/main" val="1875351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EF0DC"/>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49CF59-3952-4352-AAD7-3342887437C0}"/>
              </a:ext>
            </a:extLst>
          </p:cNvPr>
          <p:cNvSpPr txBox="1"/>
          <p:nvPr/>
        </p:nvSpPr>
        <p:spPr>
          <a:xfrm>
            <a:off x="664065" y="709257"/>
            <a:ext cx="8184660" cy="646331"/>
          </a:xfrm>
          <a:prstGeom prst="rect">
            <a:avLst/>
          </a:prstGeom>
          <a:noFill/>
        </p:spPr>
        <p:txBody>
          <a:bodyPr wrap="square" rtlCol="0">
            <a:spAutoFit/>
          </a:bodyPr>
          <a:lstStyle/>
          <a:p>
            <a:r>
              <a:rPr lang="en-US" sz="3600">
                <a:latin typeface="Segoe UI Light" panose="020B0502040204020203" pitchFamily="34" charset="0"/>
                <a:cs typeface="Segoe UI Light" panose="020B0502040204020203" pitchFamily="34" charset="0"/>
              </a:rPr>
              <a:t>ENTER FLEXBOX</a:t>
            </a:r>
          </a:p>
        </p:txBody>
      </p:sp>
    </p:spTree>
    <p:extLst>
      <p:ext uri="{BB962C8B-B14F-4D97-AF65-F5344CB8AC3E}">
        <p14:creationId xmlns:p14="http://schemas.microsoft.com/office/powerpoint/2010/main" val="30707414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2558492006"/>
              </p:ext>
            </p:extLst>
          </p:nvPr>
        </p:nvGraphicFramePr>
        <p:xfrm>
          <a:off x="715818" y="731211"/>
          <a:ext cx="10661244" cy="1361440"/>
        </p:xfrm>
        <a:graphic>
          <a:graphicData uri="http://schemas.openxmlformats.org/drawingml/2006/table">
            <a:tbl>
              <a:tblPr firstRow="1" bandRow="1">
                <a:tableStyleId>{EB344D84-9AFB-497E-A393-DC336BA19D2E}</a:tableStyleId>
              </a:tblPr>
              <a:tblGrid>
                <a:gridCol w="3973010">
                  <a:extLst>
                    <a:ext uri="{9D8B030D-6E8A-4147-A177-3AD203B41FA5}">
                      <a16:colId xmlns:a16="http://schemas.microsoft.com/office/drawing/2014/main" val="20000"/>
                    </a:ext>
                  </a:extLst>
                </a:gridCol>
                <a:gridCol w="3344117">
                  <a:extLst>
                    <a:ext uri="{9D8B030D-6E8A-4147-A177-3AD203B41FA5}">
                      <a16:colId xmlns:a16="http://schemas.microsoft.com/office/drawing/2014/main" val="20001"/>
                    </a:ext>
                  </a:extLst>
                </a:gridCol>
                <a:gridCol w="3344117">
                  <a:extLst>
                    <a:ext uri="{9D8B030D-6E8A-4147-A177-3AD203B41FA5}">
                      <a16:colId xmlns:a16="http://schemas.microsoft.com/office/drawing/2014/main" val="4151163399"/>
                    </a:ext>
                  </a:extLst>
                </a:gridCol>
              </a:tblGrid>
              <a:tr h="370840">
                <a:tc>
                  <a:txBody>
                    <a:bodyPr/>
                    <a:lstStyle/>
                    <a:p>
                      <a:r>
                        <a:rPr lang="en-US" sz="2400" dirty="0">
                          <a:solidFill>
                            <a:schemeClr val="tx1"/>
                          </a:solidFill>
                          <a:latin typeface="Segoe UI Semibold" panose="020B0702040204020203" pitchFamily="34" charset="0"/>
                          <a:cs typeface="Segoe UI Semibold" panose="020B0702040204020203" pitchFamily="34" charset="0"/>
                        </a:rPr>
                        <a:t>LONG</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dirty="0">
                          <a:solidFill>
                            <a:schemeClr val="tx1"/>
                          </a:solidFill>
                          <a:latin typeface="Segoe UI Semibold" panose="020B0702040204020203" pitchFamily="34" charset="0"/>
                          <a:cs typeface="Segoe UI Semibold" panose="020B0702040204020203" pitchFamily="34" charset="0"/>
                        </a:rPr>
                        <a:t>MEDIUM</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dirty="0">
                          <a:solidFill>
                            <a:schemeClr val="tx1"/>
                          </a:solidFill>
                          <a:latin typeface="Segoe UI Semibold" panose="020B0702040204020203" pitchFamily="34" charset="0"/>
                          <a:cs typeface="Segoe UI Semibold" panose="020B0702040204020203" pitchFamily="34" charset="0"/>
                        </a:rPr>
                        <a:t>SHORT</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grid-template-rows</a:t>
                      </a:r>
                      <a:r>
                        <a:rPr lang="en-US" sz="2400" dirty="0">
                          <a:latin typeface="Segoe UI Semilight" panose="020B0402040204020203" pitchFamily="34" charset="0"/>
                          <a:cs typeface="Segoe UI Semilight" panose="020B0402040204020203" pitchFamily="34" charset="0"/>
                        </a:rPr>
                        <a:t>,</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grid-template-columns</a:t>
                      </a:r>
                      <a:endParaRPr lang="en-US" sz="2400" dirty="0">
                        <a:solidFill>
                          <a:schemeClr val="bg1"/>
                        </a:solidFill>
                        <a:latin typeface="Consolas" panose="020B0609020204030204" pitchFamily="49" charset="0"/>
                        <a:cs typeface="Segoe UI Semilight" panose="020B0402040204020203" pitchFamily="34" charset="0"/>
                      </a:endParaRPr>
                    </a:p>
                  </a:txBody>
                  <a:tcPr>
                    <a:lnT w="25400" cmpd="sng">
                      <a:noFill/>
                    </a:lnT>
                    <a:solidFill>
                      <a:schemeClr val="bg1"/>
                    </a:solidFill>
                  </a:tcPr>
                </a:tc>
                <a:tc>
                  <a:txBody>
                    <a:bodyPr/>
                    <a:lstStyle/>
                    <a:p>
                      <a:pPr>
                        <a:lnSpc>
                          <a:spcPts val="3200"/>
                        </a:lnSpc>
                      </a:pPr>
                      <a:r>
                        <a:rPr lang="en-US" sz="2400" dirty="0">
                          <a:latin typeface="Consolas" panose="020B0609020204030204" pitchFamily="49" charset="0"/>
                          <a:cs typeface="Segoe UI Semilight" panose="020B0402040204020203" pitchFamily="34" charset="0"/>
                        </a:rPr>
                        <a:t>grid-template</a:t>
                      </a:r>
                      <a:endParaRPr lang="en-US" sz="2400" b="1" dirty="0">
                        <a:solidFill>
                          <a:schemeClr val="bg1"/>
                        </a:solidFill>
                        <a:latin typeface="Segoe UI Semilight" panose="020B0402040204020203" pitchFamily="34" charset="0"/>
                        <a:cs typeface="Segoe UI Semilight" panose="020B0402040204020203" pitchFamily="34" charset="0"/>
                      </a:endParaRPr>
                    </a:p>
                  </a:txBody>
                  <a:tcPr>
                    <a:lnT w="25400" cmpd="sng">
                      <a:noFill/>
                    </a:lnT>
                    <a:solidFill>
                      <a:schemeClr val="bg1"/>
                    </a:solidFill>
                  </a:tcPr>
                </a:tc>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a:t>
                      </a:r>
                    </a:p>
                    <a:p>
                      <a:pPr marL="0" marR="0" lvl="0" indent="0" algn="l" defTabSz="914400" rtl="0" eaLnBrk="1" fontAlgn="auto" latinLnBrk="0" hangingPunct="1">
                        <a:lnSpc>
                          <a:spcPts val="3200"/>
                        </a:lnSpc>
                        <a:spcBef>
                          <a:spcPts val="0"/>
                        </a:spcBef>
                        <a:spcAft>
                          <a:spcPts val="0"/>
                        </a:spcAft>
                        <a:buClrTx/>
                        <a:buSzTx/>
                        <a:buFontTx/>
                        <a:buNone/>
                        <a:tabLst/>
                        <a:defRPr/>
                      </a:pPr>
                      <a:endParaRPr lang="en-US" sz="2400" dirty="0">
                        <a:solidFill>
                          <a:schemeClr val="bg1"/>
                        </a:solidFill>
                        <a:latin typeface="Consolas" panose="020B0609020204030204" pitchFamily="49" charset="0"/>
                        <a:cs typeface="Segoe UI Semilight" panose="020B0402040204020203" pitchFamily="34" charset="0"/>
                      </a:endParaRPr>
                    </a:p>
                  </a:txBody>
                  <a:tcPr>
                    <a:lnT w="25400" cmpd="sng">
                      <a:noFill/>
                    </a:lnT>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6200280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4" y="709257"/>
            <a:ext cx="8585813" cy="2862322"/>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grid-template-rows:</a:t>
            </a:r>
          </a:p>
          <a:p>
            <a:r>
              <a:rPr lang="en-US" sz="3600" dirty="0">
                <a:solidFill>
                  <a:schemeClr val="bg1"/>
                </a:solidFill>
                <a:latin typeface="Consolas" panose="020B0609020204030204" pitchFamily="49" charset="0"/>
                <a:cs typeface="Segoe UI Light" panose="020B0502040204020203" pitchFamily="34" charset="0"/>
              </a:rPr>
              <a:t>repeat(3, 1fr);</a:t>
            </a:r>
          </a:p>
          <a:p>
            <a:endParaRPr lang="en-US" sz="3600" dirty="0">
              <a:solidFill>
                <a:schemeClr val="bg1"/>
              </a:solidFill>
              <a:latin typeface="Consolas" panose="020B0609020204030204" pitchFamily="49" charset="0"/>
              <a:cs typeface="Segoe UI Light" panose="020B0502040204020203" pitchFamily="34" charset="0"/>
            </a:endParaRPr>
          </a:p>
          <a:p>
            <a:r>
              <a:rPr lang="en-US" sz="3600" dirty="0">
                <a:solidFill>
                  <a:srgbClr val="FFD679"/>
                </a:solidFill>
                <a:latin typeface="Consolas" panose="020B0609020204030204" pitchFamily="49" charset="0"/>
                <a:cs typeface="Segoe UI Light" panose="020B0502040204020203" pitchFamily="34" charset="0"/>
              </a:rPr>
              <a:t>grid-template-columns:</a:t>
            </a:r>
            <a:endParaRPr lang="en-US" sz="3600" dirty="0">
              <a:solidFill>
                <a:schemeClr val="bg1"/>
              </a:solidFill>
              <a:latin typeface="Consolas" panose="020B0609020204030204" pitchFamily="49" charset="0"/>
              <a:cs typeface="Segoe UI Light" panose="020B0502040204020203" pitchFamily="34" charset="0"/>
            </a:endParaRPr>
          </a:p>
          <a:p>
            <a:r>
              <a:rPr lang="en-US" sz="3600" dirty="0">
                <a:solidFill>
                  <a:schemeClr val="bg1"/>
                </a:solidFill>
                <a:latin typeface="Consolas" panose="020B0609020204030204" pitchFamily="49" charset="0"/>
                <a:cs typeface="Segoe UI Light" panose="020B0502040204020203" pitchFamily="34" charset="0"/>
              </a:rPr>
              <a:t>22em 1fr 22em;</a:t>
            </a:r>
          </a:p>
        </p:txBody>
      </p:sp>
      <p:sp>
        <p:nvSpPr>
          <p:cNvPr id="36" name="TextBox 35"/>
          <p:cNvSpPr txBox="1"/>
          <p:nvPr/>
        </p:nvSpPr>
        <p:spPr>
          <a:xfrm>
            <a:off x="6773543" y="4505228"/>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6776098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4" y="709257"/>
            <a:ext cx="8585813" cy="1200329"/>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grid-template:</a:t>
            </a:r>
          </a:p>
          <a:p>
            <a:r>
              <a:rPr lang="en-US" sz="3600" dirty="0">
                <a:solidFill>
                  <a:schemeClr val="bg1"/>
                </a:solidFill>
                <a:latin typeface="Consolas" panose="020B0609020204030204" pitchFamily="49" charset="0"/>
                <a:cs typeface="Segoe UI Light" panose="020B0502040204020203" pitchFamily="34" charset="0"/>
              </a:rPr>
              <a:t>repeat(3, 1fr) / 22em 1fr 22em; </a:t>
            </a:r>
          </a:p>
        </p:txBody>
      </p:sp>
    </p:spTree>
    <p:extLst>
      <p:ext uri="{BB962C8B-B14F-4D97-AF65-F5344CB8AC3E}">
        <p14:creationId xmlns:p14="http://schemas.microsoft.com/office/powerpoint/2010/main" val="342331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4" y="709257"/>
            <a:ext cx="8585813" cy="1200329"/>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a:t>
            </a:r>
          </a:p>
          <a:p>
            <a:r>
              <a:rPr lang="en-US" sz="3600" dirty="0">
                <a:solidFill>
                  <a:schemeClr val="bg1"/>
                </a:solidFill>
                <a:latin typeface="Consolas" panose="020B0609020204030204" pitchFamily="49" charset="0"/>
                <a:cs typeface="Segoe UI Light" panose="020B0502040204020203" pitchFamily="34" charset="0"/>
              </a:rPr>
              <a:t>repeat(3, 1fr) / 22em 1fr 22em; </a:t>
            </a:r>
          </a:p>
        </p:txBody>
      </p:sp>
    </p:spTree>
    <p:extLst>
      <p:ext uri="{BB962C8B-B14F-4D97-AF65-F5344CB8AC3E}">
        <p14:creationId xmlns:p14="http://schemas.microsoft.com/office/powerpoint/2010/main" val="2774990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37459" y="709257"/>
            <a:ext cx="4595389" cy="1200329"/>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a:t>
            </a:r>
          </a:p>
          <a:p>
            <a:r>
              <a:rPr lang="en-US" sz="3600" dirty="0">
                <a:solidFill>
                  <a:schemeClr val="bg1">
                    <a:lumMod val="75000"/>
                  </a:schemeClr>
                </a:solidFill>
                <a:latin typeface="Segoe UI Light italic" panose="020B0302040504090203" pitchFamily="34" charset="0"/>
                <a:cs typeface="Segoe UI Light" panose="020B0502040204020203" pitchFamily="34" charset="0"/>
              </a:rPr>
              <a:t>grid-template value</a:t>
            </a:r>
            <a:r>
              <a:rPr lang="en-US" sz="3600" dirty="0">
                <a:solidFill>
                  <a:schemeClr val="bg1"/>
                </a:solidFill>
                <a:latin typeface="Consolas" panose="020B0609020204030204" pitchFamily="49" charset="0"/>
                <a:cs typeface="Segoe UI Light" panose="020B0502040204020203" pitchFamily="34" charset="0"/>
              </a:rPr>
              <a:t>;</a:t>
            </a:r>
          </a:p>
        </p:txBody>
      </p:sp>
      <p:sp>
        <p:nvSpPr>
          <p:cNvPr id="7" name="TextBox 6">
            <a:extLst>
              <a:ext uri="{FF2B5EF4-FFF2-40B4-BE49-F238E27FC236}">
                <a16:creationId xmlns:a16="http://schemas.microsoft.com/office/drawing/2014/main" id="{84381CD5-17CD-4DF9-B103-AF616A8B65BA}"/>
              </a:ext>
            </a:extLst>
          </p:cNvPr>
          <p:cNvSpPr txBox="1"/>
          <p:nvPr/>
        </p:nvSpPr>
        <p:spPr>
          <a:xfrm>
            <a:off x="637459" y="2332870"/>
            <a:ext cx="12182404" cy="1754327"/>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a:t>
            </a:r>
          </a:p>
          <a:p>
            <a:r>
              <a:rPr lang="en-US" sz="3600" i="1" dirty="0">
                <a:solidFill>
                  <a:schemeClr val="bg1">
                    <a:lumMod val="75000"/>
                  </a:schemeClr>
                </a:solidFill>
                <a:latin typeface="Segoe UI Light" panose="020B0502040204020203" pitchFamily="34" charset="0"/>
                <a:cs typeface="Segoe UI Light" panose="020B0502040204020203" pitchFamily="34" charset="0"/>
              </a:rPr>
              <a:t>grid-template-row value </a:t>
            </a:r>
            <a:r>
              <a:rPr lang="en-US" sz="3600" dirty="0">
                <a:solidFill>
                  <a:schemeClr val="bg1"/>
                </a:solidFill>
                <a:latin typeface="Consolas" panose="020B0609020204030204" pitchFamily="49" charset="0"/>
                <a:cs typeface="Segoe UI Light" panose="020B0502040204020203" pitchFamily="34" charset="0"/>
              </a:rPr>
              <a:t>/ </a:t>
            </a:r>
          </a:p>
          <a:p>
            <a:r>
              <a:rPr lang="en-US" sz="3600" dirty="0">
                <a:solidFill>
                  <a:schemeClr val="bg1"/>
                </a:solidFill>
                <a:latin typeface="Consolas" panose="020B0609020204030204" pitchFamily="49" charset="0"/>
                <a:cs typeface="Segoe UI Light" panose="020B0502040204020203" pitchFamily="34" charset="0"/>
              </a:rPr>
              <a:t>auto-flow dense </a:t>
            </a:r>
            <a:r>
              <a:rPr lang="en-US" sz="3600" i="1" dirty="0">
                <a:solidFill>
                  <a:schemeClr val="bg1">
                    <a:lumMod val="75000"/>
                  </a:schemeClr>
                </a:solidFill>
                <a:latin typeface="Segoe UI Light" panose="020B0502040204020203" pitchFamily="34" charset="0"/>
                <a:cs typeface="Segoe UI Light" panose="020B0502040204020203" pitchFamily="34" charset="0"/>
              </a:rPr>
              <a:t>grid-auto-columns value</a:t>
            </a:r>
            <a:r>
              <a:rPr lang="en-US" sz="3600" dirty="0">
                <a:solidFill>
                  <a:schemeClr val="bg1"/>
                </a:solidFill>
                <a:latin typeface="Consolas" panose="020B0609020204030204" pitchFamily="49" charset="0"/>
                <a:cs typeface="Segoe UI Light" panose="020B0502040204020203" pitchFamily="34" charset="0"/>
              </a:rPr>
              <a:t>;</a:t>
            </a:r>
            <a:endParaRPr lang="en-US" sz="3600" dirty="0">
              <a:solidFill>
                <a:schemeClr val="bg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84381CD5-17CD-4DF9-B103-AF616A8B65BA}"/>
              </a:ext>
            </a:extLst>
          </p:cNvPr>
          <p:cNvSpPr txBox="1"/>
          <p:nvPr/>
        </p:nvSpPr>
        <p:spPr>
          <a:xfrm>
            <a:off x="637459" y="4536563"/>
            <a:ext cx="12182404" cy="2308324"/>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a:t>
            </a:r>
          </a:p>
          <a:p>
            <a:r>
              <a:rPr lang="en-US" sz="3600" dirty="0">
                <a:solidFill>
                  <a:schemeClr val="bg1"/>
                </a:solidFill>
                <a:latin typeface="Consolas" panose="020B0609020204030204" pitchFamily="49" charset="0"/>
                <a:cs typeface="Segoe UI Light" panose="020B0502040204020203" pitchFamily="34" charset="0"/>
              </a:rPr>
              <a:t>auto-flow dense </a:t>
            </a:r>
            <a:r>
              <a:rPr lang="en-US" sz="3600" i="1" dirty="0">
                <a:solidFill>
                  <a:schemeClr val="bg1">
                    <a:lumMod val="75000"/>
                  </a:schemeClr>
                </a:solidFill>
                <a:latin typeface="Segoe UI Light" panose="020B0502040204020203" pitchFamily="34" charset="0"/>
                <a:cs typeface="Segoe UI Light" panose="020B0502040204020203" pitchFamily="34" charset="0"/>
              </a:rPr>
              <a:t>grid-auto-rows value </a:t>
            </a:r>
            <a:r>
              <a:rPr lang="en-US" sz="3600" dirty="0">
                <a:solidFill>
                  <a:schemeClr val="bg1"/>
                </a:solidFill>
                <a:latin typeface="Consolas" panose="020B0609020204030204" pitchFamily="49" charset="0"/>
                <a:cs typeface="Segoe UI Light" panose="020B0502040204020203" pitchFamily="34" charset="0"/>
              </a:rPr>
              <a:t>/</a:t>
            </a:r>
            <a:r>
              <a:rPr lang="en-US" sz="3600" dirty="0">
                <a:solidFill>
                  <a:schemeClr val="bg1"/>
                </a:solidFill>
                <a:latin typeface="Segoe UI Light" panose="020B0502040204020203" pitchFamily="34" charset="0"/>
                <a:cs typeface="Segoe UI Light" panose="020B0502040204020203" pitchFamily="34" charset="0"/>
              </a:rPr>
              <a:t> </a:t>
            </a:r>
          </a:p>
          <a:p>
            <a:r>
              <a:rPr lang="en-US" sz="3600" i="1" dirty="0">
                <a:solidFill>
                  <a:schemeClr val="bg1">
                    <a:lumMod val="75000"/>
                  </a:schemeClr>
                </a:solidFill>
                <a:latin typeface="Segoe UI Light" panose="020B0502040204020203" pitchFamily="34" charset="0"/>
                <a:cs typeface="Segoe UI Light" panose="020B0502040204020203" pitchFamily="34" charset="0"/>
              </a:rPr>
              <a:t>grid-template-column value </a:t>
            </a:r>
            <a:r>
              <a:rPr lang="en-US" sz="3600" dirty="0">
                <a:solidFill>
                  <a:schemeClr val="bg1"/>
                </a:solidFill>
                <a:latin typeface="Consolas" panose="020B0609020204030204" pitchFamily="49" charset="0"/>
                <a:cs typeface="Segoe UI Light" panose="020B0502040204020203" pitchFamily="34" charset="0"/>
              </a:rPr>
              <a:t>;</a:t>
            </a:r>
            <a:endParaRPr lang="en-US" sz="3600" dirty="0">
              <a:solidFill>
                <a:schemeClr val="bg1"/>
              </a:solidFill>
              <a:latin typeface="Segoe UI Light" panose="020B0502040204020203" pitchFamily="34" charset="0"/>
              <a:cs typeface="Segoe UI Light" panose="020B0502040204020203" pitchFamily="34" charset="0"/>
            </a:endParaRPr>
          </a:p>
          <a:p>
            <a:endParaRPr lang="en-US" sz="3600" dirty="0">
              <a:solidFill>
                <a:schemeClr val="bg1"/>
              </a:solidFill>
              <a:latin typeface="Consolas" panose="020B0609020204030204" pitchFamily="49" charset="0"/>
              <a:cs typeface="Segoe UI Light" panose="020B0502040204020203" pitchFamily="34" charset="0"/>
            </a:endParaRPr>
          </a:p>
        </p:txBody>
      </p:sp>
    </p:spTree>
    <p:extLst>
      <p:ext uri="{BB962C8B-B14F-4D97-AF65-F5344CB8AC3E}">
        <p14:creationId xmlns:p14="http://schemas.microsoft.com/office/powerpoint/2010/main" val="154718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9"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4" y="709257"/>
            <a:ext cx="10323174" cy="2308324"/>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 </a:t>
            </a:r>
            <a:r>
              <a:rPr lang="en-US" sz="3600" dirty="0">
                <a:solidFill>
                  <a:schemeClr val="bg1"/>
                </a:solidFill>
                <a:latin typeface="Segoe UI Light" panose="020B0502040204020203" pitchFamily="34" charset="0"/>
                <a:cs typeface="Segoe UI Light" panose="020B0502040204020203" pitchFamily="34" charset="0"/>
              </a:rPr>
              <a:t>sets templated tracks OR auto tracks in an axis</a:t>
            </a:r>
          </a:p>
          <a:p>
            <a:endParaRPr lang="en-US" sz="3600" dirty="0">
              <a:solidFill>
                <a:srgbClr val="FFD679"/>
              </a:solidFill>
              <a:latin typeface="Consolas" panose="020B0609020204030204" pitchFamily="49" charset="0"/>
              <a:cs typeface="Segoe UI Light" panose="020B0502040204020203" pitchFamily="34" charset="0"/>
            </a:endParaRPr>
          </a:p>
          <a:p>
            <a:r>
              <a:rPr lang="en-US" sz="3600" dirty="0">
                <a:solidFill>
                  <a:srgbClr val="FFD679"/>
                </a:solidFill>
                <a:latin typeface="Consolas" panose="020B0609020204030204" pitchFamily="49" charset="0"/>
                <a:cs typeface="Segoe UI Light" panose="020B0502040204020203" pitchFamily="34" charset="0"/>
              </a:rPr>
              <a:t>grid </a:t>
            </a:r>
            <a:r>
              <a:rPr lang="en-US" sz="3600" dirty="0">
                <a:solidFill>
                  <a:schemeClr val="bg1"/>
                </a:solidFill>
                <a:latin typeface="Segoe UI Light" panose="020B0502040204020203" pitchFamily="34" charset="0"/>
                <a:cs typeface="Segoe UI Light" panose="020B0502040204020203" pitchFamily="34" charset="0"/>
              </a:rPr>
              <a:t>resets grid definition properties</a:t>
            </a:r>
          </a:p>
          <a:p>
            <a:endParaRPr lang="en-US" sz="3600" dirty="0">
              <a:solidFill>
                <a:schemeClr val="bg1"/>
              </a:solidFill>
              <a:latin typeface="Consolas" panose="020B0609020204030204" pitchFamily="49" charset="0"/>
              <a:cs typeface="Segoe UI Light" panose="020B0502040204020203" pitchFamily="34" charset="0"/>
            </a:endParaRPr>
          </a:p>
        </p:txBody>
      </p:sp>
    </p:spTree>
    <p:extLst>
      <p:ext uri="{BB962C8B-B14F-4D97-AF65-F5344CB8AC3E}">
        <p14:creationId xmlns:p14="http://schemas.microsoft.com/office/powerpoint/2010/main" val="37181680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ssu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400023"/>
            <a:ext cx="11887200" cy="7658046"/>
          </a:xfrm>
          <a:prstGeom prst="rect">
            <a:avLst/>
          </a:prstGeom>
        </p:spPr>
      </p:pic>
      <p:sp>
        <p:nvSpPr>
          <p:cNvPr id="6" name="Rectangle 5">
            <a:extLst>
              <a:ext uri="{FF2B5EF4-FFF2-40B4-BE49-F238E27FC236}">
                <a16:creationId xmlns:a16="http://schemas.microsoft.com/office/drawing/2014/main" id="{483FC440-1EAA-40D9-8D06-FBD801756E09}"/>
              </a:ext>
            </a:extLst>
          </p:cNvPr>
          <p:cNvSpPr/>
          <p:nvPr/>
        </p:nvSpPr>
        <p:spPr>
          <a:xfrm>
            <a:off x="664065" y="405153"/>
            <a:ext cx="4466200" cy="691948"/>
          </a:xfrm>
          <a:prstGeom prst="rect">
            <a:avLst/>
          </a:prstGeom>
          <a:solidFill>
            <a:schemeClr val="dk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01AAC62C-7DF8-4413-85FB-B004E9C5653A}"/>
              </a:ext>
            </a:extLst>
          </p:cNvPr>
          <p:cNvSpPr txBox="1"/>
          <p:nvPr/>
        </p:nvSpPr>
        <p:spPr>
          <a:xfrm>
            <a:off x="844605" y="537354"/>
            <a:ext cx="4131196" cy="369653"/>
          </a:xfrm>
          <a:prstGeom prst="rect">
            <a:avLst/>
          </a:prstGeom>
          <a:noFill/>
        </p:spPr>
        <p:txBody>
          <a:bodyPr wrap="none" rtlCol="0">
            <a:spAutoFit/>
          </a:bodyPr>
          <a:lstStyle/>
          <a:p>
            <a:pPr>
              <a:lnSpc>
                <a:spcPts val="2400"/>
              </a:lnSpc>
            </a:pPr>
            <a:r>
              <a:rPr lang="en-US" sz="1600" dirty="0">
                <a:solidFill>
                  <a:schemeClr val="bg1"/>
                </a:solidFill>
                <a:latin typeface="Segoe UI Semilight" panose="020B0402040204020203" pitchFamily="34" charset="0"/>
                <a:cs typeface="Segoe UI Semilight" panose="020B0402040204020203" pitchFamily="34" charset="0"/>
              </a:rPr>
              <a:t>Discussion on github.com/w3c/</a:t>
            </a:r>
            <a:r>
              <a:rPr lang="en-US" sz="1600" dirty="0" err="1">
                <a:solidFill>
                  <a:schemeClr val="bg1"/>
                </a:solidFill>
                <a:latin typeface="Segoe UI Semilight" panose="020B0402040204020203" pitchFamily="34" charset="0"/>
                <a:cs typeface="Segoe UI Semilight" panose="020B0402040204020203" pitchFamily="34" charset="0"/>
              </a:rPr>
              <a:t>csswg</a:t>
            </a:r>
            <a:r>
              <a:rPr lang="en-US" sz="1600" dirty="0">
                <a:solidFill>
                  <a:schemeClr val="bg1"/>
                </a:solidFill>
                <a:latin typeface="Segoe UI Semilight" panose="020B0402040204020203" pitchFamily="34" charset="0"/>
                <a:cs typeface="Segoe UI Semilight" panose="020B0402040204020203" pitchFamily="34" charset="0"/>
              </a:rPr>
              <a:t>-drafts/</a:t>
            </a:r>
          </a:p>
        </p:txBody>
      </p:sp>
    </p:spTree>
    <p:extLst>
      <p:ext uri="{BB962C8B-B14F-4D97-AF65-F5344CB8AC3E}">
        <p14:creationId xmlns:p14="http://schemas.microsoft.com/office/powerpoint/2010/main" val="5920880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381CD5-17CD-4DF9-B103-AF616A8B65BA}"/>
              </a:ext>
            </a:extLst>
          </p:cNvPr>
          <p:cNvSpPr txBox="1"/>
          <p:nvPr/>
        </p:nvSpPr>
        <p:spPr>
          <a:xfrm>
            <a:off x="664064" y="709257"/>
            <a:ext cx="11280888" cy="1200329"/>
          </a:xfrm>
          <a:prstGeom prst="rect">
            <a:avLst/>
          </a:prstGeom>
          <a:noFill/>
        </p:spPr>
        <p:txBody>
          <a:bodyPr wrap="square" rtlCol="0">
            <a:spAutoFit/>
          </a:bodyPr>
          <a:lstStyle/>
          <a:p>
            <a:r>
              <a:rPr lang="en-US" sz="3600" dirty="0">
                <a:solidFill>
                  <a:srgbClr val="FFD679"/>
                </a:solidFill>
                <a:latin typeface="Consolas" panose="020B0609020204030204" pitchFamily="49" charset="0"/>
                <a:cs typeface="Segoe UI Light" panose="020B0502040204020203" pitchFamily="34" charset="0"/>
              </a:rPr>
              <a:t>grid:</a:t>
            </a:r>
          </a:p>
          <a:p>
            <a:r>
              <a:rPr lang="en-US" sz="3600" dirty="0">
                <a:solidFill>
                  <a:schemeClr val="bg1"/>
                </a:solidFill>
                <a:latin typeface="Consolas" panose="020B0609020204030204" pitchFamily="49" charset="0"/>
                <a:cs typeface="Segoe UI Light" panose="020B0502040204020203" pitchFamily="34" charset="0"/>
              </a:rPr>
              <a:t>1fr auto 4em 1fr / auto-flow 4em 12em; </a:t>
            </a:r>
          </a:p>
        </p:txBody>
      </p:sp>
      <p:sp>
        <p:nvSpPr>
          <p:cNvPr id="5" name="TextBox 4">
            <a:extLst>
              <a:ext uri="{FF2B5EF4-FFF2-40B4-BE49-F238E27FC236}">
                <a16:creationId xmlns:a16="http://schemas.microsoft.com/office/drawing/2014/main" id="{84381CD5-17CD-4DF9-B103-AF616A8B65BA}"/>
              </a:ext>
            </a:extLst>
          </p:cNvPr>
          <p:cNvSpPr txBox="1"/>
          <p:nvPr/>
        </p:nvSpPr>
        <p:spPr>
          <a:xfrm>
            <a:off x="664064" y="2355648"/>
            <a:ext cx="11280888" cy="2308324"/>
          </a:xfrm>
          <a:prstGeom prst="rect">
            <a:avLst/>
          </a:prstGeom>
          <a:noFill/>
        </p:spPr>
        <p:txBody>
          <a:bodyPr wrap="square" rtlCol="0">
            <a:spAutoFit/>
          </a:bodyPr>
          <a:lstStyle/>
          <a:p>
            <a:r>
              <a:rPr lang="en-US" sz="3600" dirty="0">
                <a:solidFill>
                  <a:schemeClr val="bg1">
                    <a:lumMod val="75000"/>
                  </a:schemeClr>
                </a:solidFill>
                <a:latin typeface="Segoe UI Light" panose="020B0502040204020203" pitchFamily="34" charset="0"/>
                <a:cs typeface="Segoe UI Light" panose="020B0502040204020203" pitchFamily="34" charset="0"/>
              </a:rPr>
              <a:t>Equivalent to:</a:t>
            </a:r>
            <a:endParaRPr lang="en-US" sz="3600" dirty="0">
              <a:solidFill>
                <a:schemeClr val="bg1">
                  <a:lumMod val="75000"/>
                </a:schemeClr>
              </a:solidFill>
              <a:latin typeface="Consolas" panose="020B0609020204030204" pitchFamily="49" charset="0"/>
              <a:cs typeface="Segoe UI Light" panose="020B0502040204020203" pitchFamily="34" charset="0"/>
            </a:endParaRPr>
          </a:p>
          <a:p>
            <a:r>
              <a:rPr lang="en-US" sz="3600" dirty="0">
                <a:solidFill>
                  <a:srgbClr val="FFD679"/>
                </a:solidFill>
                <a:latin typeface="Consolas" panose="020B0609020204030204" pitchFamily="49" charset="0"/>
                <a:cs typeface="Segoe UI Light" panose="020B0502040204020203" pitchFamily="34" charset="0"/>
              </a:rPr>
              <a:t>grid-template-rows:</a:t>
            </a:r>
            <a:r>
              <a:rPr lang="en-US" sz="3600" dirty="0">
                <a:solidFill>
                  <a:schemeClr val="bg1"/>
                </a:solidFill>
                <a:latin typeface="Consolas" panose="020B0609020204030204" pitchFamily="49" charset="0"/>
                <a:cs typeface="Segoe UI Light" panose="020B0502040204020203" pitchFamily="34" charset="0"/>
              </a:rPr>
              <a:t> 1fr auto 4em 1fr;</a:t>
            </a:r>
          </a:p>
          <a:p>
            <a:r>
              <a:rPr lang="en-US" sz="3600" dirty="0">
                <a:solidFill>
                  <a:srgbClr val="FFD679"/>
                </a:solidFill>
                <a:latin typeface="Consolas" panose="020B0609020204030204" pitchFamily="49" charset="0"/>
                <a:cs typeface="Segoe UI Light" panose="020B0502040204020203" pitchFamily="34" charset="0"/>
              </a:rPr>
              <a:t>grid-auto-columns:</a:t>
            </a:r>
            <a:r>
              <a:rPr lang="en-US" sz="3600" dirty="0">
                <a:solidFill>
                  <a:schemeClr val="bg1"/>
                </a:solidFill>
                <a:latin typeface="Consolas" panose="020B0609020204030204" pitchFamily="49" charset="0"/>
                <a:cs typeface="Segoe UI Light" panose="020B0502040204020203" pitchFamily="34" charset="0"/>
              </a:rPr>
              <a:t> 4em 12em;</a:t>
            </a:r>
            <a:endParaRPr lang="en-US" sz="3600" dirty="0">
              <a:solidFill>
                <a:srgbClr val="FFD679"/>
              </a:solidFill>
              <a:latin typeface="Consolas" panose="020B0609020204030204" pitchFamily="49" charset="0"/>
              <a:cs typeface="Segoe UI Light" panose="020B0502040204020203" pitchFamily="34" charset="0"/>
            </a:endParaRPr>
          </a:p>
          <a:p>
            <a:r>
              <a:rPr lang="en-US" sz="3600" dirty="0">
                <a:solidFill>
                  <a:srgbClr val="FFD679"/>
                </a:solidFill>
                <a:latin typeface="Consolas" panose="020B0609020204030204" pitchFamily="49" charset="0"/>
                <a:cs typeface="Segoe UI Light" panose="020B0502040204020203" pitchFamily="34" charset="0"/>
              </a:rPr>
              <a:t>grid-auto-flow:</a:t>
            </a:r>
            <a:r>
              <a:rPr lang="en-US" sz="3600" dirty="0">
                <a:solidFill>
                  <a:schemeClr val="bg1"/>
                </a:solidFill>
                <a:latin typeface="Consolas" panose="020B0609020204030204" pitchFamily="49" charset="0"/>
                <a:cs typeface="Segoe UI Light" panose="020B0502040204020203" pitchFamily="34" charset="0"/>
              </a:rPr>
              <a:t> column;</a:t>
            </a:r>
            <a:endParaRPr lang="en-US" sz="3600" dirty="0">
              <a:solidFill>
                <a:srgbClr val="FFD679"/>
              </a:solidFill>
              <a:latin typeface="Consolas" panose="020B0609020204030204" pitchFamily="49" charset="0"/>
              <a:cs typeface="Segoe UI Light" panose="020B0502040204020203" pitchFamily="34" charset="0"/>
            </a:endParaRPr>
          </a:p>
        </p:txBody>
      </p:sp>
    </p:spTree>
    <p:extLst>
      <p:ext uri="{BB962C8B-B14F-4D97-AF65-F5344CB8AC3E}">
        <p14:creationId xmlns:p14="http://schemas.microsoft.com/office/powerpoint/2010/main" val="9552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249057584"/>
              </p:ext>
            </p:extLst>
          </p:nvPr>
        </p:nvGraphicFramePr>
        <p:xfrm>
          <a:off x="715818" y="731211"/>
          <a:ext cx="10661244" cy="2377440"/>
        </p:xfrm>
        <a:graphic>
          <a:graphicData uri="http://schemas.openxmlformats.org/drawingml/2006/table">
            <a:tbl>
              <a:tblPr firstRow="1" bandRow="1">
                <a:tableStyleId>{EB344D84-9AFB-497E-A393-DC336BA19D2E}</a:tableStyleId>
              </a:tblPr>
              <a:tblGrid>
                <a:gridCol w="3973010">
                  <a:extLst>
                    <a:ext uri="{9D8B030D-6E8A-4147-A177-3AD203B41FA5}">
                      <a16:colId xmlns:a16="http://schemas.microsoft.com/office/drawing/2014/main" val="20000"/>
                    </a:ext>
                  </a:extLst>
                </a:gridCol>
                <a:gridCol w="3344117">
                  <a:extLst>
                    <a:ext uri="{9D8B030D-6E8A-4147-A177-3AD203B41FA5}">
                      <a16:colId xmlns:a16="http://schemas.microsoft.com/office/drawing/2014/main" val="20001"/>
                    </a:ext>
                  </a:extLst>
                </a:gridCol>
                <a:gridCol w="3344117">
                  <a:extLst>
                    <a:ext uri="{9D8B030D-6E8A-4147-A177-3AD203B41FA5}">
                      <a16:colId xmlns:a16="http://schemas.microsoft.com/office/drawing/2014/main" val="4151163399"/>
                    </a:ext>
                  </a:extLst>
                </a:gridCol>
              </a:tblGrid>
              <a:tr h="370840">
                <a:tc>
                  <a:txBody>
                    <a:bodyPr/>
                    <a:lstStyle/>
                    <a:p>
                      <a:r>
                        <a:rPr lang="en-US" sz="2400" dirty="0">
                          <a:solidFill>
                            <a:schemeClr val="tx1"/>
                          </a:solidFill>
                          <a:latin typeface="Segoe UI Semibold" panose="020B0702040204020203" pitchFamily="34" charset="0"/>
                          <a:cs typeface="Segoe UI Semibold" panose="020B0702040204020203" pitchFamily="34" charset="0"/>
                        </a:rPr>
                        <a:t>LONG</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dirty="0">
                          <a:solidFill>
                            <a:schemeClr val="tx1"/>
                          </a:solidFill>
                          <a:latin typeface="Segoe UI Semibold" panose="020B0702040204020203" pitchFamily="34" charset="0"/>
                          <a:cs typeface="Segoe UI Semibold" panose="020B0702040204020203" pitchFamily="34" charset="0"/>
                        </a:rPr>
                        <a:t>MEDIUM</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tc>
                  <a:txBody>
                    <a:bodyPr/>
                    <a:lstStyle/>
                    <a:p>
                      <a:r>
                        <a:rPr lang="en-US" sz="2400" dirty="0">
                          <a:solidFill>
                            <a:schemeClr val="tx1"/>
                          </a:solidFill>
                          <a:latin typeface="Segoe UI Semibold" panose="020B0702040204020203" pitchFamily="34" charset="0"/>
                          <a:cs typeface="Segoe UI Semibold" panose="020B0702040204020203" pitchFamily="34" charset="0"/>
                        </a:rPr>
                        <a:t>SHORT</a:t>
                      </a:r>
                    </a:p>
                  </a:txBody>
                  <a:tcPr>
                    <a:lnL>
                      <a:noFill/>
                    </a:lnL>
                    <a:lnR>
                      <a:noFill/>
                    </a:lnR>
                    <a:lnT w="25400" cmpd="sng">
                      <a:noFill/>
                    </a:lnT>
                    <a:lnB w="25400" cmpd="sng">
                      <a:noFill/>
                    </a:lnB>
                    <a:lnTlToBr w="12700" cmpd="sng">
                      <a:noFill/>
                      <a:prstDash val="solid"/>
                    </a:lnTlToBr>
                    <a:lnBlToTr w="12700" cmpd="sng">
                      <a:noFill/>
                      <a:prstDash val="solid"/>
                    </a:lnBlToTr>
                    <a:solidFill>
                      <a:srgbClr val="FFECDC"/>
                    </a:solidFill>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grid-template-rows: </a:t>
                      </a:r>
                      <a:r>
                        <a:rPr lang="en-US" sz="2400" dirty="0">
                          <a:solidFill>
                            <a:schemeClr val="accent1">
                              <a:lumMod val="75000"/>
                            </a:schemeClr>
                          </a:solidFill>
                          <a:latin typeface="Consolas" panose="020B0609020204030204" pitchFamily="49" charset="0"/>
                          <a:cs typeface="Segoe UI Semilight" panose="020B0402040204020203" pitchFamily="34" charset="0"/>
                        </a:rPr>
                        <a:t>repeat(3, 1fr);</a:t>
                      </a:r>
                    </a:p>
                    <a:p>
                      <a:pPr marL="0" marR="0" lvl="0" indent="0" algn="l" defTabSz="914400" rtl="0" eaLnBrk="1" fontAlgn="auto" latinLnBrk="0" hangingPunct="1">
                        <a:lnSpc>
                          <a:spcPts val="1600"/>
                        </a:lnSpc>
                        <a:spcBef>
                          <a:spcPts val="0"/>
                        </a:spcBef>
                        <a:spcAft>
                          <a:spcPts val="0"/>
                        </a:spcAft>
                        <a:buClrTx/>
                        <a:buSzTx/>
                        <a:buFontTx/>
                        <a:buNone/>
                        <a:tabLst/>
                        <a:defRPr/>
                      </a:pPr>
                      <a:endParaRPr lang="en-US" sz="2400" dirty="0">
                        <a:latin typeface="Segoe UI Semilight" panose="020B0402040204020203" pitchFamily="34" charset="0"/>
                        <a:cs typeface="Segoe UI Semilight" panose="020B0402040204020203" pitchFamily="34" charset="0"/>
                      </a:endParaRP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grid-template-columns:</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solidFill>
                            <a:schemeClr val="accent1">
                              <a:lumMod val="75000"/>
                            </a:schemeClr>
                          </a:solidFill>
                          <a:latin typeface="Consolas" panose="020B0609020204030204" pitchFamily="49" charset="0"/>
                          <a:cs typeface="Segoe UI Semilight" panose="020B0402040204020203" pitchFamily="34" charset="0"/>
                        </a:rPr>
                        <a:t>22em 1fr 22em;</a:t>
                      </a:r>
                    </a:p>
                  </a:txBody>
                  <a:tcPr>
                    <a:lnT w="25400" cmpd="sng">
                      <a:noFill/>
                    </a:lnT>
                    <a:solidFill>
                      <a:schemeClr val="bg1"/>
                    </a:solidFill>
                  </a:tcPr>
                </a:tc>
                <a:tc>
                  <a:txBody>
                    <a:bodyPr/>
                    <a:lstStyle/>
                    <a:p>
                      <a:pPr>
                        <a:lnSpc>
                          <a:spcPts val="3200"/>
                        </a:lnSpc>
                      </a:pPr>
                      <a:r>
                        <a:rPr lang="en-US" sz="2400" dirty="0">
                          <a:latin typeface="Consolas" panose="020B0609020204030204" pitchFamily="49" charset="0"/>
                          <a:cs typeface="Segoe UI Semilight" panose="020B0402040204020203" pitchFamily="34" charset="0"/>
                        </a:rPr>
                        <a:t>grid-template: </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solidFill>
                            <a:schemeClr val="accent1">
                              <a:lumMod val="75000"/>
                            </a:schemeClr>
                          </a:solidFill>
                          <a:latin typeface="Consolas" panose="020B0609020204030204" pitchFamily="49" charset="0"/>
                          <a:cs typeface="Segoe UI Semilight" panose="020B0402040204020203" pitchFamily="34" charset="0"/>
                        </a:rPr>
                        <a:t>repeat(3, 1fr) / 22em 1fr 22em;</a:t>
                      </a:r>
                    </a:p>
                  </a:txBody>
                  <a:tcPr>
                    <a:lnT w="25400" cmpd="sng">
                      <a:noFill/>
                    </a:lnT>
                    <a:solidFill>
                      <a:schemeClr val="bg1"/>
                    </a:solidFill>
                  </a:tcPr>
                </a:tc>
                <a:tc>
                  <a:txBody>
                    <a:bodyPr/>
                    <a:lstStyle/>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latin typeface="Consolas" panose="020B0609020204030204" pitchFamily="49" charset="0"/>
                          <a:cs typeface="Segoe UI Semilight" panose="020B0402040204020203" pitchFamily="34" charset="0"/>
                        </a:rPr>
                        <a:t>grid:</a:t>
                      </a:r>
                    </a:p>
                    <a:p>
                      <a:pPr marL="0" marR="0" lvl="0" indent="0" algn="l" defTabSz="914400" rtl="0" eaLnBrk="1" fontAlgn="auto" latinLnBrk="0" hangingPunct="1">
                        <a:lnSpc>
                          <a:spcPts val="3200"/>
                        </a:lnSpc>
                        <a:spcBef>
                          <a:spcPts val="0"/>
                        </a:spcBef>
                        <a:spcAft>
                          <a:spcPts val="0"/>
                        </a:spcAft>
                        <a:buClrTx/>
                        <a:buSzTx/>
                        <a:buFontTx/>
                        <a:buNone/>
                        <a:tabLst/>
                        <a:defRPr/>
                      </a:pPr>
                      <a:r>
                        <a:rPr lang="en-US" sz="2400" dirty="0">
                          <a:solidFill>
                            <a:schemeClr val="accent1">
                              <a:lumMod val="75000"/>
                            </a:schemeClr>
                          </a:solidFill>
                          <a:latin typeface="Consolas" panose="020B0609020204030204" pitchFamily="49" charset="0"/>
                          <a:cs typeface="Segoe UI Semilight" panose="020B0402040204020203" pitchFamily="34" charset="0"/>
                        </a:rPr>
                        <a:t>repeat(3, 1fr) / 22em 1fr 22em;</a:t>
                      </a:r>
                      <a:endParaRPr lang="en-US" sz="2400" dirty="0">
                        <a:latin typeface="Consolas" panose="020B0609020204030204" pitchFamily="49" charset="0"/>
                        <a:cs typeface="Segoe UI Semilight" panose="020B0402040204020203" pitchFamily="34" charset="0"/>
                      </a:endParaRPr>
                    </a:p>
                    <a:p>
                      <a:pPr marL="0" marR="0" lvl="0" indent="0" algn="l" defTabSz="914400" rtl="0" eaLnBrk="1" fontAlgn="auto" latinLnBrk="0" hangingPunct="1">
                        <a:lnSpc>
                          <a:spcPts val="3200"/>
                        </a:lnSpc>
                        <a:spcBef>
                          <a:spcPts val="0"/>
                        </a:spcBef>
                        <a:spcAft>
                          <a:spcPts val="0"/>
                        </a:spcAft>
                        <a:buClrTx/>
                        <a:buSzTx/>
                        <a:buFontTx/>
                        <a:buNone/>
                        <a:tabLst/>
                        <a:defRPr/>
                      </a:pPr>
                      <a:endParaRPr lang="en-US" sz="2400" dirty="0">
                        <a:solidFill>
                          <a:schemeClr val="bg1"/>
                        </a:solidFill>
                        <a:latin typeface="Consolas" panose="020B0609020204030204" pitchFamily="49" charset="0"/>
                        <a:cs typeface="Segoe UI Semilight" panose="020B0402040204020203" pitchFamily="34" charset="0"/>
                      </a:endParaRPr>
                    </a:p>
                  </a:txBody>
                  <a:tcPr>
                    <a:lnT w="25400" cmpd="sng">
                      <a:noFill/>
                    </a:lnT>
                    <a:solidFill>
                      <a:schemeClr val="bg1"/>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6260785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DDF7F2"/>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7C49CF59-3952-4352-AAD7-3342887437C0}"/>
              </a:ext>
            </a:extLst>
          </p:cNvPr>
          <p:cNvSpPr txBox="1"/>
          <p:nvPr/>
        </p:nvSpPr>
        <p:spPr>
          <a:xfrm>
            <a:off x="664065" y="709257"/>
            <a:ext cx="8184660" cy="1200329"/>
          </a:xfrm>
          <a:prstGeom prst="rect">
            <a:avLst/>
          </a:prstGeom>
          <a:noFill/>
        </p:spPr>
        <p:txBody>
          <a:bodyPr wrap="square" rtlCol="0">
            <a:spAutoFit/>
          </a:bodyPr>
          <a:lstStyle/>
          <a:p>
            <a:r>
              <a:rPr lang="en-US" sz="3600" dirty="0">
                <a:latin typeface="Segoe UI Light" panose="020B0502040204020203" pitchFamily="34" charset="0"/>
                <a:cs typeface="Segoe UI Light" panose="020B0502040204020203" pitchFamily="34" charset="0"/>
              </a:rPr>
              <a:t>ITEM PLACEMENT LONG-HANDS</a:t>
            </a:r>
          </a:p>
          <a:p>
            <a:r>
              <a:rPr lang="en-US" sz="3600" dirty="0">
                <a:latin typeface="Segoe UI Light" panose="020B0502040204020203" pitchFamily="34" charset="0"/>
                <a:cs typeface="Segoe UI Light" panose="020B0502040204020203" pitchFamily="34" charset="0"/>
              </a:rPr>
              <a:t>AND SHORT-HANDS</a:t>
            </a:r>
          </a:p>
        </p:txBody>
      </p:sp>
    </p:spTree>
    <p:extLst>
      <p:ext uri="{BB962C8B-B14F-4D97-AF65-F5344CB8AC3E}">
        <p14:creationId xmlns:p14="http://schemas.microsoft.com/office/powerpoint/2010/main" val="2149932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8530D139B2CE144B1784B9FC76FD2F8" ma:contentTypeVersion="13" ma:contentTypeDescription="Create a new document." ma:contentTypeScope="" ma:versionID="5f1ed10d8226fff31c7be68ed9b7afc8">
  <xsd:schema xmlns:xsd="http://www.w3.org/2001/XMLSchema" xmlns:xs="http://www.w3.org/2001/XMLSchema" xmlns:p="http://schemas.microsoft.com/office/2006/metadata/properties" xmlns:ns1="http://schemas.microsoft.com/sharepoint/v3" xmlns:ns2="f41aa5ba-de65-4357-b61d-9a81d3f1bbf6" xmlns:ns3="1b2c251d-cdd3-4e69-8c66-2d3c080fa9a9" targetNamespace="http://schemas.microsoft.com/office/2006/metadata/properties" ma:root="true" ma:fieldsID="e11d91b30f6f18589792e3e59d5b15d2" ns1:_="" ns2:_="" ns3:_="">
    <xsd:import namespace="http://schemas.microsoft.com/sharepoint/v3"/>
    <xsd:import namespace="f41aa5ba-de65-4357-b61d-9a81d3f1bbf6"/>
    <xsd:import namespace="1b2c251d-cdd3-4e69-8c66-2d3c080fa9a9"/>
    <xsd:element name="properties">
      <xsd:complexType>
        <xsd:sequence>
          <xsd:element name="documentManagement">
            <xsd:complexType>
              <xsd:all>
                <xsd:element ref="ns1:PublishingStartDate" minOccurs="0"/>
                <xsd:element ref="ns1:PublishingExpirationDate" minOccurs="0"/>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element ref="ns3:MediaServiceAutoTags" minOccurs="0"/>
                <xsd:element ref="ns3:MediaServiceLocation"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element name="_ip_UnifiedCompliancePolicyProperties" ma:index="16" nillable="true" ma:displayName="Unified Compliance Policy Properties" ma:description="" ma:hidden="true" ma:internalName="_ip_UnifiedCompliancePolicyProperties">
      <xsd:simpleType>
        <xsd:restriction base="dms:Note"/>
      </xsd:simpleType>
    </xsd:element>
    <xsd:element name="_ip_UnifiedCompliancePolicyUIAction" ma:index="17"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1aa5ba-de65-4357-b61d-9a81d3f1bbf6" elementFormDefault="qualified">
    <xsd:import namespace="http://schemas.microsoft.com/office/2006/documentManagement/types"/>
    <xsd:import namespace="http://schemas.microsoft.com/office/infopath/2007/PartnerControls"/>
    <xsd:element name="SharedWithUsers" ma:index="10"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b2c251d-cdd3-4e69-8c66-2d3c080fa9a9"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DateTaken" ma:index="18" nillable="true" ma:displayName="MediaServiceDateTaken" ma:description="" ma:hidden="true" ma:internalName="MediaServiceDateTaken" ma:readOnly="true">
      <xsd:simpleType>
        <xsd:restriction base="dms:Text"/>
      </xsd:simpleType>
    </xsd:element>
    <xsd:element name="MediaServiceAutoTags" ma:index="19" nillable="true" ma:displayName="MediaServiceAutoTags" ma:description="" ma:internalName="MediaServiceAutoTags"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855FF5B-5091-483A-BD45-8D074E2978DE}">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C306507C-568E-4C75-9019-32D6983BED3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41aa5ba-de65-4357-b61d-9a81d3f1bbf6"/>
    <ds:schemaRef ds:uri="1b2c251d-cdd3-4e69-8c66-2d3c080fa9a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61D8494-6224-4DED-8817-BD52BF30C6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14116</Words>
  <Application>Microsoft Office PowerPoint</Application>
  <PresentationFormat>Widescreen</PresentationFormat>
  <Paragraphs>1092</Paragraphs>
  <Slides>163</Slides>
  <Notes>163</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163</vt:i4>
      </vt:variant>
    </vt:vector>
  </HeadingPairs>
  <TitlesOfParts>
    <vt:vector size="175" baseType="lpstr">
      <vt:lpstr>Arial</vt:lpstr>
      <vt:lpstr>Calibri</vt:lpstr>
      <vt:lpstr>Calibri Light</vt:lpstr>
      <vt:lpstr>Consolas</vt:lpstr>
      <vt:lpstr>Mangal</vt:lpstr>
      <vt:lpstr>Segoe UI</vt:lpstr>
      <vt:lpstr>Segoe UI Light</vt:lpstr>
      <vt:lpstr>Segoe UI Light italic</vt:lpstr>
      <vt:lpstr>Segoe UI Semibold</vt:lpstr>
      <vt:lpstr>Segoe UI Semilight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Melanie Richards</dc:creator>
  <cp:lastModifiedBy>Björn Stierand</cp:lastModifiedBy>
  <cp:revision>236</cp:revision>
  <dcterms:modified xsi:type="dcterms:W3CDTF">2018-01-15T14:31:42Z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0x010100E8530D139B2CE144B1784B9FC76FD2F8</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merichar@microsoft.com</vt:lpwstr>
  </property>
  <property fmtid="{D5CDD505-2E9C-101B-9397-08002B2CF9AE}" pid="6" name="MSIP_Label_f42aa342-8706-4288-bd11-ebb85995028c_SetDate">
    <vt:lpwstr>2017-11-03T17:40:17.2031701Z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